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495" r:id="rId5"/>
    <p:sldId id="268" r:id="rId6"/>
    <p:sldId id="496" r:id="rId7"/>
    <p:sldId id="498" r:id="rId8"/>
    <p:sldId id="499" r:id="rId9"/>
    <p:sldId id="503" r:id="rId10"/>
    <p:sldId id="504" r:id="rId11"/>
    <p:sldId id="505" r:id="rId12"/>
    <p:sldId id="506" r:id="rId13"/>
    <p:sldId id="507" r:id="rId14"/>
    <p:sldId id="508" r:id="rId15"/>
    <p:sldId id="407" r:id="rId16"/>
    <p:sldId id="509" r:id="rId17"/>
    <p:sldId id="510" r:id="rId18"/>
    <p:sldId id="51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6BB00"/>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767BF-445D-452D-8662-E2DE297CE605}" v="86" dt="2025-04-07T14:15:42.75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782"/>
  </p:normalViewPr>
  <p:slideViewPr>
    <p:cSldViewPr snapToGrid="0">
      <p:cViewPr varScale="1">
        <p:scale>
          <a:sx n="59" d="100"/>
          <a:sy n="59" d="100"/>
        </p:scale>
        <p:origin x="92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4T07:39:17.123"/>
    </inkml:context>
    <inkml:brush xml:id="br0">
      <inkml:brushProperty name="width" value="0.035" units="cm"/>
      <inkml:brushProperty name="height" value="0.035" units="cm"/>
      <inkml:brushProperty name="color" value="#F8E19F"/>
    </inkml:brush>
  </inkml:definitions>
  <inkml:trace contextRef="#ctx0" brushRef="#br0">1 0 24522,'0'1572'0,"1481"-1572"0,-1481-1572 0,-1481 1572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4T07:59:36.46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4T07:59:41.00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4T07:59:43.01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4T07:59:49.47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632E6-6B76-BE4E-907E-691FA6FB1F37}" type="datetimeFigureOut">
              <a:rPr lang="fr-FR" smtClean="0"/>
              <a:t>08/04/2025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AA290-421B-8844-ACE6-4957127A9312}" type="slidenum">
              <a:rPr lang="fr-FR" smtClean="0"/>
              <a:t>‹N°›</a:t>
            </a:fld>
            <a:endParaRPr lang="fr-FR"/>
          </a:p>
        </p:txBody>
      </p:sp>
    </p:spTree>
    <p:extLst>
      <p:ext uri="{BB962C8B-B14F-4D97-AF65-F5344CB8AC3E}">
        <p14:creationId xmlns:p14="http://schemas.microsoft.com/office/powerpoint/2010/main" val="150269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ata.europa.eu/doi/10.2761/80855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European Commission, Directorate-General for Budget, </a:t>
            </a:r>
            <a:r>
              <a:rPr lang="en-US" sz="1200" b="0" i="1" kern="1200" dirty="0">
                <a:solidFill>
                  <a:schemeClr val="tx1"/>
                </a:solidFill>
                <a:effectLst/>
                <a:latin typeface="+mn-lt"/>
                <a:ea typeface="+mn-ea"/>
                <a:cs typeface="+mn-cs"/>
              </a:rPr>
              <a:t>The EU’s 2021-2027 long-term budget and </a:t>
            </a:r>
            <a:r>
              <a:rPr lang="en-US" sz="1200" b="0" i="1" kern="1200" dirty="0" err="1">
                <a:solidFill>
                  <a:schemeClr val="tx1"/>
                </a:solidFill>
                <a:effectLst/>
                <a:latin typeface="+mn-lt"/>
                <a:ea typeface="+mn-ea"/>
                <a:cs typeface="+mn-cs"/>
              </a:rPr>
              <a:t>NextGenerationEU</a:t>
            </a:r>
            <a:r>
              <a:rPr lang="en-US" sz="1200" b="0" i="1" kern="1200" dirty="0">
                <a:solidFill>
                  <a:schemeClr val="tx1"/>
                </a:solidFill>
                <a:effectLst/>
                <a:latin typeface="+mn-lt"/>
                <a:ea typeface="+mn-ea"/>
                <a:cs typeface="+mn-cs"/>
              </a:rPr>
              <a:t> : facts and figures</a:t>
            </a:r>
            <a:r>
              <a:rPr lang="en-US" sz="1200" b="0" i="0" kern="1200" dirty="0">
                <a:solidFill>
                  <a:schemeClr val="tx1"/>
                </a:solidFill>
                <a:effectLst/>
                <a:latin typeface="+mn-lt"/>
                <a:ea typeface="+mn-ea"/>
                <a:cs typeface="+mn-cs"/>
              </a:rPr>
              <a:t>, Publications Office of the European Union, 2021, </a:t>
            </a:r>
            <a:r>
              <a:rPr lang="en-US" sz="1200" b="1" i="0" u="none" strike="noStrike" kern="1200" dirty="0">
                <a:solidFill>
                  <a:schemeClr val="tx1"/>
                </a:solidFill>
                <a:effectLst/>
                <a:latin typeface="+mn-lt"/>
                <a:ea typeface="+mn-ea"/>
                <a:cs typeface="+mn-cs"/>
                <a:hlinkClick r:id="rId3"/>
              </a:rPr>
              <a:t>https://data.europa.eu/doi/10.2761/808559</a:t>
            </a:r>
            <a:endParaRPr lang="es-ES" dirty="0"/>
          </a:p>
          <a:p>
            <a:endParaRPr lang="es-ES" dirty="0"/>
          </a:p>
          <a:p>
            <a:r>
              <a:rPr lang="fr-FR" sz="1200" b="0" i="0" kern="1200" dirty="0">
                <a:solidFill>
                  <a:schemeClr val="tx1"/>
                </a:solidFill>
                <a:effectLst/>
                <a:latin typeface="+mn-lt"/>
                <a:ea typeface="+mn-ea"/>
                <a:cs typeface="+mn-cs"/>
              </a:rPr>
              <a:t>Le budget européen est construit autour d’un </a:t>
            </a:r>
            <a:r>
              <a:rPr lang="fr-FR" sz="1200" b="1" i="0" kern="1200" dirty="0">
                <a:solidFill>
                  <a:schemeClr val="tx1"/>
                </a:solidFill>
                <a:effectLst/>
                <a:latin typeface="+mn-lt"/>
                <a:ea typeface="+mn-ea"/>
                <a:cs typeface="+mn-cs"/>
              </a:rPr>
              <a:t>cadre financier pluriannuel (CFP) </a:t>
            </a:r>
            <a:r>
              <a:rPr lang="fr-FR" sz="1200" b="0" i="0" kern="1200" dirty="0">
                <a:solidFill>
                  <a:schemeClr val="tx1"/>
                </a:solidFill>
                <a:effectLst/>
                <a:latin typeface="+mn-lt"/>
                <a:ea typeface="+mn-ea"/>
                <a:cs typeface="+mn-cs"/>
              </a:rPr>
              <a:t>et est fixé pour une </a:t>
            </a:r>
            <a:r>
              <a:rPr lang="fr-FR" sz="1200" b="1" i="0" kern="1200" dirty="0">
                <a:solidFill>
                  <a:schemeClr val="tx1"/>
                </a:solidFill>
                <a:effectLst/>
                <a:latin typeface="+mn-lt"/>
                <a:ea typeface="+mn-ea"/>
                <a:cs typeface="+mn-cs"/>
              </a:rPr>
              <a:t>période de sept ans</a:t>
            </a:r>
            <a:r>
              <a:rPr lang="fr-FR" sz="1200" b="0" i="0" kern="1200" dirty="0">
                <a:solidFill>
                  <a:schemeClr val="tx1"/>
                </a:solidFill>
                <a:effectLst/>
                <a:latin typeface="+mn-lt"/>
                <a:ea typeface="+mn-ea"/>
                <a:cs typeface="+mn-cs"/>
              </a:rPr>
              <a:t>.</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Ce budget inclut toutes les dépenses de l'Union selon sept rubriques.</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Les montants financiers sont le fruit de négociations entre les États membres, la Commission européenne et le Parlement européen, selon le fonctionnement institutionnel de l'</a:t>
            </a:r>
            <a:r>
              <a:rPr lang="fr-FR" sz="1200" b="0" i="0" kern="1200" dirty="0" err="1">
                <a:solidFill>
                  <a:schemeClr val="tx1"/>
                </a:solidFill>
                <a:effectLst/>
                <a:latin typeface="+mn-lt"/>
                <a:ea typeface="+mn-ea"/>
                <a:cs typeface="+mn-cs"/>
              </a:rPr>
              <a:t>Uion</a:t>
            </a:r>
            <a:r>
              <a:rPr lang="fr-FR" sz="1200" b="0" i="0" kern="1200" dirty="0">
                <a:solidFill>
                  <a:schemeClr val="tx1"/>
                </a:solidFill>
                <a:effectLst/>
                <a:latin typeface="+mn-lt"/>
                <a:ea typeface="+mn-ea"/>
                <a:cs typeface="+mn-cs"/>
              </a:rPr>
              <a:t>.</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Du fait de la crise sanitaire et économique de </a:t>
            </a:r>
            <a:r>
              <a:rPr lang="fr-FR" sz="1200" b="0" i="0" kern="1200" dirty="0" err="1">
                <a:solidFill>
                  <a:schemeClr val="tx1"/>
                </a:solidFill>
                <a:effectLst/>
                <a:latin typeface="+mn-lt"/>
                <a:ea typeface="+mn-ea"/>
                <a:cs typeface="+mn-cs"/>
              </a:rPr>
              <a:t>covid</a:t>
            </a:r>
            <a:r>
              <a:rPr lang="fr-FR" sz="1200" b="0" i="0" kern="1200" dirty="0">
                <a:solidFill>
                  <a:schemeClr val="tx1"/>
                </a:solidFill>
                <a:effectLst/>
                <a:latin typeface="+mn-lt"/>
                <a:ea typeface="+mn-ea"/>
                <a:cs typeface="+mn-cs"/>
              </a:rPr>
              <a:t> 19 démarrée en 2020, l'Union européenne a bâti un </a:t>
            </a:r>
            <a:r>
              <a:rPr lang="fr-FR" sz="1200" b="1" i="1" kern="1200" dirty="0">
                <a:solidFill>
                  <a:schemeClr val="tx1"/>
                </a:solidFill>
                <a:effectLst>
                  <a:outerShdw blurRad="38100" dist="38100" dir="2700000" algn="tl">
                    <a:srgbClr val="000000">
                      <a:alpha val="43137"/>
                    </a:srgbClr>
                  </a:outerShdw>
                </a:effectLst>
                <a:latin typeface="+mn-lt"/>
                <a:ea typeface="+mn-ea"/>
                <a:cs typeface="+mn-cs"/>
              </a:rPr>
              <a:t>plan de relance sans précédent "</a:t>
            </a:r>
            <a:r>
              <a:rPr lang="fr-FR" sz="1200" b="1" i="1" kern="1200" dirty="0" err="1">
                <a:solidFill>
                  <a:schemeClr val="tx1"/>
                </a:solidFill>
                <a:effectLst>
                  <a:outerShdw blurRad="38100" dist="38100" dir="2700000" algn="tl">
                    <a:srgbClr val="000000">
                      <a:alpha val="43137"/>
                    </a:srgbClr>
                  </a:outerShdw>
                </a:effectLst>
                <a:latin typeface="+mn-lt"/>
                <a:ea typeface="+mn-ea"/>
                <a:cs typeface="+mn-cs"/>
              </a:rPr>
              <a:t>Next</a:t>
            </a:r>
            <a:r>
              <a:rPr lang="fr-FR" sz="1200" b="1" i="1" kern="1200" dirty="0">
                <a:solidFill>
                  <a:schemeClr val="tx1"/>
                </a:solidFill>
                <a:effectLst>
                  <a:outerShdw blurRad="38100" dist="38100" dir="2700000" algn="tl">
                    <a:srgbClr val="000000">
                      <a:alpha val="43137"/>
                    </a:srgbClr>
                  </a:outerShdw>
                </a:effectLst>
                <a:latin typeface="+mn-lt"/>
                <a:ea typeface="+mn-ea"/>
                <a:cs typeface="+mn-cs"/>
              </a:rPr>
              <a:t> </a:t>
            </a:r>
            <a:r>
              <a:rPr lang="fr-FR" sz="1200" b="1" i="1" kern="1200" dirty="0" err="1">
                <a:solidFill>
                  <a:schemeClr val="tx1"/>
                </a:solidFill>
                <a:effectLst>
                  <a:outerShdw blurRad="38100" dist="38100" dir="2700000" algn="tl">
                    <a:srgbClr val="000000">
                      <a:alpha val="43137"/>
                    </a:srgbClr>
                  </a:outerShdw>
                </a:effectLst>
                <a:latin typeface="+mn-lt"/>
                <a:ea typeface="+mn-ea"/>
                <a:cs typeface="+mn-cs"/>
              </a:rPr>
              <a:t>generation</a:t>
            </a:r>
            <a:r>
              <a:rPr lang="fr-FR" sz="1200" b="1" i="1" kern="1200" dirty="0">
                <a:solidFill>
                  <a:schemeClr val="tx1"/>
                </a:solidFill>
                <a:effectLst>
                  <a:outerShdw blurRad="38100" dist="38100" dir="2700000" algn="tl">
                    <a:srgbClr val="000000">
                      <a:alpha val="43137"/>
                    </a:srgbClr>
                  </a:outerShdw>
                </a:effectLst>
                <a:latin typeface="+mn-lt"/>
                <a:ea typeface="+mn-ea"/>
                <a:cs typeface="+mn-cs"/>
              </a:rPr>
              <a:t> EU" </a:t>
            </a:r>
            <a:r>
              <a:rPr lang="fr-FR" sz="1200" b="0" i="0" kern="1200" dirty="0">
                <a:solidFill>
                  <a:schemeClr val="tx1"/>
                </a:solidFill>
                <a:effectLst/>
                <a:latin typeface="+mn-lt"/>
                <a:ea typeface="+mn-ea"/>
                <a:cs typeface="+mn-cs"/>
              </a:rPr>
              <a:t>qui inclut des ressources financières pour contribuer à réparer les dommages économiques et sociaux causés par la pandémie.</a:t>
            </a: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323224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999E8C8-FD1E-43A2-8C84-ED57A35494F1}"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3295702734"/>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999E8C8-FD1E-43A2-8C84-ED57A35494F1}"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644227213"/>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999E8C8-FD1E-43A2-8C84-ED57A35494F1}"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F7A2A2-E1F7-4E57-BD97-2910A9495888}"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60126103"/>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999E8C8-FD1E-43A2-8C84-ED57A35494F1}"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1621726766"/>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999E8C8-FD1E-43A2-8C84-ED57A35494F1}"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F7A2A2-E1F7-4E57-BD97-2910A9495888}"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9022357"/>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999E8C8-FD1E-43A2-8C84-ED57A35494F1}"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4236256185"/>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99E8C8-FD1E-43A2-8C84-ED57A35494F1}"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227655443"/>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99E8C8-FD1E-43A2-8C84-ED57A35494F1}"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3372513174"/>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84061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99E8C8-FD1E-43A2-8C84-ED57A35494F1}"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2595022128"/>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999E8C8-FD1E-43A2-8C84-ED57A35494F1}" type="datetimeFigureOut">
              <a:rPr lang="fr-FR" smtClean="0"/>
              <a:t>08/04/2025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3966207625"/>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999E8C8-FD1E-43A2-8C84-ED57A35494F1}" type="datetimeFigureOut">
              <a:rPr lang="fr-FR" smtClean="0"/>
              <a:t>08/04/2025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536692761"/>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999E8C8-FD1E-43A2-8C84-ED57A35494F1}" type="datetimeFigureOut">
              <a:rPr lang="fr-FR" smtClean="0"/>
              <a:t>08/04/2025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506215331"/>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999E8C8-FD1E-43A2-8C84-ED57A35494F1}" type="datetimeFigureOut">
              <a:rPr lang="fr-FR" smtClean="0"/>
              <a:t>08/04/2025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283606287"/>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9E8C8-FD1E-43A2-8C84-ED57A35494F1}" type="datetimeFigureOut">
              <a:rPr lang="fr-FR" smtClean="0"/>
              <a:t>08/04/2025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307521157"/>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999E8C8-FD1E-43A2-8C84-ED57A35494F1}" type="datetimeFigureOut">
              <a:rPr lang="fr-FR" smtClean="0"/>
              <a:t>08/04/2025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1866193305"/>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999E8C8-FD1E-43A2-8C84-ED57A35494F1}" type="datetimeFigureOut">
              <a:rPr lang="fr-FR" smtClean="0"/>
              <a:t>08/04/2025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F7A2A2-E1F7-4E57-BD97-2910A9495888}" type="slidenum">
              <a:rPr lang="fr-FR" smtClean="0"/>
              <a:t>‹N°›</a:t>
            </a:fld>
            <a:endParaRPr lang="fr-FR"/>
          </a:p>
        </p:txBody>
      </p:sp>
    </p:spTree>
    <p:extLst>
      <p:ext uri="{BB962C8B-B14F-4D97-AF65-F5344CB8AC3E}">
        <p14:creationId xmlns:p14="http://schemas.microsoft.com/office/powerpoint/2010/main" val="4124619008"/>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99E8C8-FD1E-43A2-8C84-ED57A35494F1}" type="datetimeFigureOut">
              <a:rPr lang="fr-FR" smtClean="0"/>
              <a:t>08/04/2025</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F7A2A2-E1F7-4E57-BD97-2910A9495888}" type="slidenum">
              <a:rPr lang="fr-FR" smtClean="0"/>
              <a:t>‹N°›</a:t>
            </a:fld>
            <a:endParaRPr lang="fr-FR"/>
          </a:p>
        </p:txBody>
      </p:sp>
    </p:spTree>
    <p:extLst>
      <p:ext uri="{BB962C8B-B14F-4D97-AF65-F5344CB8AC3E}">
        <p14:creationId xmlns:p14="http://schemas.microsoft.com/office/powerpoint/2010/main" val="2364640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customXml" Target="../ink/ink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87E91-9DBE-2942-8B5E-CF7B3D3DD71B}"/>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21BFE3FB-0953-89F3-13CD-BEA9A07C5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942" y="277406"/>
            <a:ext cx="2724916" cy="1015650"/>
          </a:xfrm>
          <a:prstGeom prst="rect">
            <a:avLst/>
          </a:prstGeom>
        </p:spPr>
      </p:pic>
      <p:sp>
        <p:nvSpPr>
          <p:cNvPr id="2" name="Titre 1">
            <a:extLst>
              <a:ext uri="{FF2B5EF4-FFF2-40B4-BE49-F238E27FC236}">
                <a16:creationId xmlns:a16="http://schemas.microsoft.com/office/drawing/2014/main" id="{BEF7169D-1594-E667-6AD5-7908F07B21E3}"/>
              </a:ext>
            </a:extLst>
          </p:cNvPr>
          <p:cNvSpPr>
            <a:spLocks noGrp="1"/>
          </p:cNvSpPr>
          <p:nvPr>
            <p:ph type="title"/>
          </p:nvPr>
        </p:nvSpPr>
        <p:spPr>
          <a:xfrm>
            <a:off x="677334" y="1448656"/>
            <a:ext cx="8596668" cy="481744"/>
          </a:xfrm>
        </p:spPr>
        <p:txBody>
          <a:bodyPr>
            <a:normAutofit fontScale="90000"/>
          </a:bodyPr>
          <a:lstStyle/>
          <a:p>
            <a:pPr algn="ctr"/>
            <a:endParaRPr lang="fr-FR" dirty="0"/>
          </a:p>
        </p:txBody>
      </p:sp>
      <p:pic>
        <p:nvPicPr>
          <p:cNvPr id="6" name="Espace réservé du contenu 5" descr="Une image contenant diagramme&#10;&#10;Description générée automatiquement">
            <a:extLst>
              <a:ext uri="{FF2B5EF4-FFF2-40B4-BE49-F238E27FC236}">
                <a16:creationId xmlns:a16="http://schemas.microsoft.com/office/drawing/2014/main" id="{AD9C8153-B997-5C20-026D-6A5FC033E4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7749" y="1448656"/>
            <a:ext cx="8523783" cy="5056934"/>
          </a:xfrm>
        </p:spPr>
      </p:pic>
    </p:spTree>
    <p:extLst>
      <p:ext uri="{BB962C8B-B14F-4D97-AF65-F5344CB8AC3E}">
        <p14:creationId xmlns:p14="http://schemas.microsoft.com/office/powerpoint/2010/main" val="1432177598"/>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CF2E8-4A64-7D7A-4096-648FD3154E30}"/>
              </a:ext>
            </a:extLst>
          </p:cNvPr>
          <p:cNvSpPr>
            <a:spLocks noGrp="1"/>
          </p:cNvSpPr>
          <p:nvPr>
            <p:ph type="title"/>
          </p:nvPr>
        </p:nvSpPr>
        <p:spPr>
          <a:xfrm>
            <a:off x="677334" y="609600"/>
            <a:ext cx="8596668" cy="1034143"/>
          </a:xfrm>
        </p:spPr>
        <p:txBody>
          <a:bodyPr>
            <a:normAutofit/>
          </a:bodyPr>
          <a:lstStyle/>
          <a:p>
            <a:pPr algn="ctr"/>
            <a:r>
              <a:rPr lang="fr-FR" sz="2400" dirty="0"/>
              <a:t>Le plan d’action pour l’industrie automobile européenne (5 mars)</a:t>
            </a:r>
          </a:p>
        </p:txBody>
      </p:sp>
      <p:sp>
        <p:nvSpPr>
          <p:cNvPr id="3" name="Espace réservé du contenu 2">
            <a:extLst>
              <a:ext uri="{FF2B5EF4-FFF2-40B4-BE49-F238E27FC236}">
                <a16:creationId xmlns:a16="http://schemas.microsoft.com/office/drawing/2014/main" id="{3FB44755-3D30-1FAD-643A-AA818C587767}"/>
              </a:ext>
            </a:extLst>
          </p:cNvPr>
          <p:cNvSpPr>
            <a:spLocks noGrp="1"/>
          </p:cNvSpPr>
          <p:nvPr>
            <p:ph idx="1"/>
          </p:nvPr>
        </p:nvSpPr>
        <p:spPr>
          <a:xfrm>
            <a:off x="677334" y="1643743"/>
            <a:ext cx="8596668" cy="4604657"/>
          </a:xfrm>
        </p:spPr>
        <p:txBody>
          <a:bodyPr/>
          <a:lstStyle/>
          <a:p>
            <a:pPr algn="just"/>
            <a:r>
              <a:rPr lang="fr-FR" b="1" dirty="0"/>
              <a:t>Emissions de CO</a:t>
            </a:r>
            <a:r>
              <a:rPr lang="fr-FR" sz="1600" b="1" dirty="0"/>
              <a:t>2</a:t>
            </a:r>
            <a:r>
              <a:rPr lang="fr-FR" b="1" dirty="0"/>
              <a:t> des voitures: octroi de flexibilité aux constructeurs concernant le respect des normes pour 2025;</a:t>
            </a:r>
          </a:p>
          <a:p>
            <a:pPr algn="just"/>
            <a:r>
              <a:rPr lang="fr-FR" dirty="0"/>
              <a:t>Stimuler la demande de véhicules à émissions nulles (encourager l’instauration de mécanismes de leasing social);</a:t>
            </a:r>
          </a:p>
          <a:p>
            <a:pPr algn="just"/>
            <a:r>
              <a:rPr lang="fr-FR" dirty="0"/>
              <a:t>Accélérer l’innovation et la transition vers une mobilité propre (verdissement des flottes d’entreprises; mise en place d’une alliance européenne en matière de véhicules connectés et autonomes);</a:t>
            </a:r>
          </a:p>
          <a:p>
            <a:pPr algn="just"/>
            <a:r>
              <a:rPr lang="fr-FR" dirty="0"/>
              <a:t>Soutenir l’industrie européenne des batteries;</a:t>
            </a:r>
          </a:p>
          <a:p>
            <a:pPr algn="just"/>
            <a:r>
              <a:rPr lang="fr-FR" dirty="0"/>
              <a:t>Soutenir les travailleurs du secteur automobile;</a:t>
            </a:r>
          </a:p>
          <a:p>
            <a:pPr algn="just"/>
            <a:r>
              <a:rPr lang="fr-FR" dirty="0"/>
              <a:t>Renforcer la résilience de l’industrie automobile européenne face à la concurrence internationale (via notamment des mesures </a:t>
            </a:r>
            <a:r>
              <a:rPr lang="fr-FR" dirty="0" err="1"/>
              <a:t>anti-subventions</a:t>
            </a:r>
            <a:r>
              <a:rPr lang="fr-FR" dirty="0"/>
              <a:t>)</a:t>
            </a:r>
          </a:p>
          <a:p>
            <a:pPr marL="0" indent="0" algn="ctr">
              <a:buNone/>
            </a:pPr>
            <a:r>
              <a:rPr lang="fr-FR" sz="2000" b="1" dirty="0"/>
              <a:t>L’éléphant dans la pièce: quid de l’objectif 2035??</a:t>
            </a:r>
          </a:p>
        </p:txBody>
      </p:sp>
    </p:spTree>
    <p:extLst>
      <p:ext uri="{BB962C8B-B14F-4D97-AF65-F5344CB8AC3E}">
        <p14:creationId xmlns:p14="http://schemas.microsoft.com/office/powerpoint/2010/main" val="3517058205"/>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EB207-0DAB-479B-68EC-A707DA28F9EB}"/>
              </a:ext>
            </a:extLst>
          </p:cNvPr>
          <p:cNvSpPr>
            <a:spLocks noGrp="1"/>
          </p:cNvSpPr>
          <p:nvPr>
            <p:ph type="ctrTitle"/>
          </p:nvPr>
        </p:nvSpPr>
        <p:spPr/>
        <p:txBody>
          <a:bodyPr/>
          <a:lstStyle/>
          <a:p>
            <a:pPr algn="ctr"/>
            <a:r>
              <a:rPr lang="fr-FR" sz="4400" dirty="0"/>
              <a:t>Quel budget européen pour les transports après 2027?</a:t>
            </a:r>
          </a:p>
        </p:txBody>
      </p:sp>
      <p:sp>
        <p:nvSpPr>
          <p:cNvPr id="3" name="Sous-titre 2">
            <a:extLst>
              <a:ext uri="{FF2B5EF4-FFF2-40B4-BE49-F238E27FC236}">
                <a16:creationId xmlns:a16="http://schemas.microsoft.com/office/drawing/2014/main" id="{BEB3DD49-DBA2-DF9B-0435-3E5069014663}"/>
              </a:ext>
            </a:extLst>
          </p:cNvPr>
          <p:cNvSpPr>
            <a:spLocks noGrp="1"/>
          </p:cNvSpPr>
          <p:nvPr>
            <p:ph type="subTitle" idx="1"/>
          </p:nvPr>
        </p:nvSpPr>
        <p:spPr/>
        <p:txBody>
          <a:bodyPr/>
          <a:lstStyle/>
          <a:p>
            <a:endParaRPr lang="fr-FR" dirty="0"/>
          </a:p>
          <a:p>
            <a:endParaRPr lang="fr-FR" dirty="0"/>
          </a:p>
        </p:txBody>
      </p:sp>
    </p:spTree>
    <p:extLst>
      <p:ext uri="{BB962C8B-B14F-4D97-AF65-F5344CB8AC3E}">
        <p14:creationId xmlns:p14="http://schemas.microsoft.com/office/powerpoint/2010/main" val="3080858778"/>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20240" y="908050"/>
            <a:ext cx="8152019" cy="5556250"/>
          </a:xfrm>
          <a:prstGeom prst="rect">
            <a:avLst/>
          </a:prstGeom>
        </p:spPr>
      </p:pic>
      <p:sp>
        <p:nvSpPr>
          <p:cNvPr id="4" name="Rectangle 1"/>
          <p:cNvSpPr>
            <a:spLocks noGrp="1" noChangeArrowheads="1"/>
          </p:cNvSpPr>
          <p:nvPr>
            <p:ph type="title"/>
          </p:nvPr>
        </p:nvSpPr>
        <p:spPr bwMode="auto">
          <a:xfrm>
            <a:off x="539896" y="329443"/>
            <a:ext cx="11453456" cy="3621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ctr" fontAlgn="base">
              <a:spcAft>
                <a:spcPct val="0"/>
              </a:spcAft>
              <a:buClrTx/>
              <a:buSzTx/>
              <a:tabLst/>
            </a:pPr>
            <a:r>
              <a:rPr lang="fr-FR" altLang="en-US" sz="2800" b="1" dirty="0"/>
              <a:t>Budget à long terme 2021-2027 (CFP) de l'UE </a:t>
            </a:r>
            <a:r>
              <a:rPr lang="fr-FR" altLang="en-US" sz="2800" b="1" dirty="0">
                <a:solidFill>
                  <a:srgbClr val="FF0000"/>
                </a:solidFill>
                <a:effectLst>
                  <a:outerShdw blurRad="38100" dist="38100" dir="2700000" algn="tl">
                    <a:srgbClr val="000000">
                      <a:alpha val="43137"/>
                    </a:srgbClr>
                  </a:outerShdw>
                </a:effectLst>
              </a:rPr>
              <a:t>et</a:t>
            </a:r>
            <a:r>
              <a:rPr lang="fr-FR" altLang="en-US" sz="2800" b="1" dirty="0"/>
              <a:t> </a:t>
            </a:r>
            <a:r>
              <a:rPr lang="fr-FR" altLang="en-US" sz="2800" b="1" i="1" dirty="0" err="1"/>
              <a:t>NextGenerationEU</a:t>
            </a:r>
            <a:r>
              <a:rPr lang="fr-FR" altLang="en-US" sz="2800" b="1" dirty="0"/>
              <a:t> </a:t>
            </a:r>
          </a:p>
        </p:txBody>
      </p:sp>
    </p:spTree>
    <p:extLst>
      <p:ext uri="{BB962C8B-B14F-4D97-AF65-F5344CB8AC3E}">
        <p14:creationId xmlns:p14="http://schemas.microsoft.com/office/powerpoint/2010/main" val="1908319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32F5F08-FBE5-2DA6-96B1-C4E60167A9E7}"/>
              </a:ext>
            </a:extLst>
          </p:cNvPr>
          <p:cNvPicPr>
            <a:picLocks noChangeAspect="1"/>
          </p:cNvPicPr>
          <p:nvPr/>
        </p:nvPicPr>
        <p:blipFill>
          <a:blip r:embed="rId2"/>
          <a:stretch>
            <a:fillRect/>
          </a:stretch>
        </p:blipFill>
        <p:spPr>
          <a:xfrm>
            <a:off x="1555757" y="217473"/>
            <a:ext cx="7446729" cy="6253873"/>
          </a:xfrm>
          <a:prstGeom prst="rect">
            <a:avLst/>
          </a:prstGeom>
        </p:spPr>
      </p:pic>
    </p:spTree>
    <p:extLst>
      <p:ext uri="{BB962C8B-B14F-4D97-AF65-F5344CB8AC3E}">
        <p14:creationId xmlns:p14="http://schemas.microsoft.com/office/powerpoint/2010/main" val="3085453359"/>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1D3FA3-EF91-838F-F9CD-37A203FF59D0}"/>
              </a:ext>
            </a:extLst>
          </p:cNvPr>
          <p:cNvSpPr>
            <a:spLocks noGrp="1"/>
          </p:cNvSpPr>
          <p:nvPr>
            <p:ph type="title"/>
          </p:nvPr>
        </p:nvSpPr>
        <p:spPr>
          <a:xfrm>
            <a:off x="677334" y="609600"/>
            <a:ext cx="8596668" cy="1088571"/>
          </a:xfrm>
        </p:spPr>
        <p:txBody>
          <a:bodyPr>
            <a:normAutofit/>
          </a:bodyPr>
          <a:lstStyle/>
          <a:p>
            <a:pPr algn="ctr"/>
            <a:r>
              <a:rPr lang="fr-FR" sz="2800" dirty="0"/>
              <a:t>Quel budget européen pour les transports après-2027?</a:t>
            </a:r>
          </a:p>
        </p:txBody>
      </p:sp>
      <p:sp>
        <p:nvSpPr>
          <p:cNvPr id="3" name="Espace réservé du contenu 2">
            <a:extLst>
              <a:ext uri="{FF2B5EF4-FFF2-40B4-BE49-F238E27FC236}">
                <a16:creationId xmlns:a16="http://schemas.microsoft.com/office/drawing/2014/main" id="{ED209405-CCDF-6993-E7D8-7F84CF6C42D7}"/>
              </a:ext>
            </a:extLst>
          </p:cNvPr>
          <p:cNvSpPr>
            <a:spLocks noGrp="1"/>
          </p:cNvSpPr>
          <p:nvPr>
            <p:ph idx="1"/>
          </p:nvPr>
        </p:nvSpPr>
        <p:spPr/>
        <p:txBody>
          <a:bodyPr>
            <a:normAutofit/>
          </a:bodyPr>
          <a:lstStyle/>
          <a:p>
            <a:pPr algn="just"/>
            <a:r>
              <a:rPr lang="fr-FR" dirty="0"/>
              <a:t>Remboursement du plan de relance </a:t>
            </a:r>
            <a:r>
              <a:rPr lang="fr-FR" dirty="0" err="1"/>
              <a:t>Nextgeneration</a:t>
            </a:r>
            <a:r>
              <a:rPr lang="fr-FR" dirty="0"/>
              <a:t> EU, financement de la défense et de la relance de la compétitivité de l’UE, préparation des futurs élargissements =&gt; </a:t>
            </a:r>
            <a:r>
              <a:rPr lang="fr-FR" b="1" dirty="0"/>
              <a:t>une équation impossible à résoudre?</a:t>
            </a:r>
            <a:endParaRPr lang="fr-FR" dirty="0"/>
          </a:p>
          <a:p>
            <a:pPr algn="just"/>
            <a:r>
              <a:rPr lang="fr-FR" dirty="0"/>
              <a:t>MIE actuel 21-27: </a:t>
            </a:r>
            <a:r>
              <a:rPr lang="fr-FR" b="1" dirty="0"/>
              <a:t>25,8 milliards € </a:t>
            </a:r>
            <a:r>
              <a:rPr lang="fr-FR" dirty="0"/>
              <a:t>/besoins en investissements pour l’achèvement du réseau central et central étendu du RTE-T estimés à </a:t>
            </a:r>
            <a:r>
              <a:rPr lang="fr-FR" b="1" dirty="0"/>
              <a:t>866 milliards €</a:t>
            </a:r>
          </a:p>
          <a:p>
            <a:pPr algn="just"/>
            <a:r>
              <a:rPr lang="fr-FR" dirty="0"/>
              <a:t>Comment financer les nouveaux besoins en matière de mobilité militaire? </a:t>
            </a:r>
          </a:p>
          <a:p>
            <a:pPr algn="just"/>
            <a:r>
              <a:rPr lang="fr-FR" dirty="0"/>
              <a:t>Quelle place pour le MIE dans la future architecture budgétaire de l’UE?</a:t>
            </a:r>
          </a:p>
          <a:p>
            <a:pPr marL="0" indent="0" algn="ctr">
              <a:buNone/>
            </a:pPr>
            <a:endParaRPr lang="fr-FR" sz="1900" b="1" dirty="0"/>
          </a:p>
          <a:p>
            <a:pPr marL="0" indent="0" algn="ctr">
              <a:buNone/>
            </a:pPr>
            <a:r>
              <a:rPr lang="fr-FR" sz="1900" b="1" dirty="0"/>
              <a:t>Propositions de la CE attendues pour </a:t>
            </a:r>
            <a:r>
              <a:rPr lang="fr-FR" sz="1900" b="1" u="sng" dirty="0"/>
              <a:t>juillet 2025</a:t>
            </a:r>
          </a:p>
        </p:txBody>
      </p:sp>
    </p:spTree>
    <p:extLst>
      <p:ext uri="{BB962C8B-B14F-4D97-AF65-F5344CB8AC3E}">
        <p14:creationId xmlns:p14="http://schemas.microsoft.com/office/powerpoint/2010/main" val="3618622244"/>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522B46-BA67-9E78-5FD6-7FD7AA44A596}"/>
              </a:ext>
            </a:extLst>
          </p:cNvPr>
          <p:cNvPicPr>
            <a:picLocks noChangeAspect="1"/>
          </p:cNvPicPr>
          <p:nvPr/>
        </p:nvPicPr>
        <p:blipFill>
          <a:blip r:embed="rId2"/>
          <a:stretch>
            <a:fillRect/>
          </a:stretch>
        </p:blipFill>
        <p:spPr>
          <a:xfrm>
            <a:off x="728039" y="721614"/>
            <a:ext cx="6756145" cy="5153025"/>
          </a:xfrm>
          <a:prstGeom prst="rect">
            <a:avLst/>
          </a:prstGeom>
        </p:spPr>
      </p:pic>
      <p:pic>
        <p:nvPicPr>
          <p:cNvPr id="3" name="Picture 9">
            <a:extLst>
              <a:ext uri="{FF2B5EF4-FFF2-40B4-BE49-F238E27FC236}">
                <a16:creationId xmlns:a16="http://schemas.microsoft.com/office/drawing/2014/main" id="{4421FAD5-1893-14AB-9F4B-0B366F40F97E}"/>
              </a:ext>
            </a:extLst>
          </p:cNvPr>
          <p:cNvPicPr>
            <a:picLocks noChangeAspect="1"/>
          </p:cNvPicPr>
          <p:nvPr/>
        </p:nvPicPr>
        <p:blipFill>
          <a:blip r:embed="rId3"/>
          <a:stretch>
            <a:fillRect/>
          </a:stretch>
        </p:blipFill>
        <p:spPr>
          <a:xfrm>
            <a:off x="7484184" y="3443833"/>
            <a:ext cx="3166001" cy="2430806"/>
          </a:xfrm>
          <a:prstGeom prst="rect">
            <a:avLst/>
          </a:prstGeom>
        </p:spPr>
      </p:pic>
      <p:sp>
        <p:nvSpPr>
          <p:cNvPr id="5" name="ZoneTexte 4">
            <a:extLst>
              <a:ext uri="{FF2B5EF4-FFF2-40B4-BE49-F238E27FC236}">
                <a16:creationId xmlns:a16="http://schemas.microsoft.com/office/drawing/2014/main" id="{803C7A55-226E-95B5-8A0D-ECDD7383C5A8}"/>
              </a:ext>
            </a:extLst>
          </p:cNvPr>
          <p:cNvSpPr txBox="1"/>
          <p:nvPr/>
        </p:nvSpPr>
        <p:spPr>
          <a:xfrm>
            <a:off x="7484184" y="721613"/>
            <a:ext cx="3379759" cy="2554545"/>
          </a:xfrm>
          <a:prstGeom prst="rect">
            <a:avLst/>
          </a:prstGeom>
          <a:noFill/>
        </p:spPr>
        <p:txBody>
          <a:bodyPr wrap="square">
            <a:spAutoFit/>
          </a:bodyPr>
          <a:lstStyle/>
          <a:p>
            <a:pPr algn="just"/>
            <a:r>
              <a:rPr lang="fr-FR" sz="1600" dirty="0">
                <a:cs typeface="Arial"/>
              </a:rPr>
              <a:t>Document de travail de la Commission européenne sur la structure du CFP post-2027 du 12 mars 2025 </a:t>
            </a:r>
            <a:endParaRPr lang="en-US" sz="1600" dirty="0">
              <a:cs typeface="Arial"/>
            </a:endParaRPr>
          </a:p>
          <a:p>
            <a:pPr marL="285750" indent="-285750" algn="just">
              <a:buFont typeface="Arial"/>
              <a:buChar char="•"/>
            </a:pPr>
            <a:r>
              <a:rPr lang="fr-FR" sz="1600" b="0" dirty="0">
                <a:cs typeface="Arial"/>
              </a:rPr>
              <a:t>Structure en 3 piliers : le plan national, le fonds européen de compétitivité et le fonds Global Europe</a:t>
            </a:r>
            <a:endParaRPr lang="en-US" sz="1600" dirty="0">
              <a:solidFill>
                <a:srgbClr val="0054A6"/>
              </a:solidFill>
              <a:cs typeface="Arial"/>
            </a:endParaRPr>
          </a:p>
          <a:p>
            <a:pPr marL="285750" indent="-285750" algn="just">
              <a:buFont typeface="Arial"/>
              <a:buChar char="•"/>
            </a:pPr>
            <a:r>
              <a:rPr lang="fr-FR" sz="1600" b="0" dirty="0">
                <a:cs typeface="Arial"/>
              </a:rPr>
              <a:t>Quelques programmes en-dehors de ces 3 piliers</a:t>
            </a:r>
          </a:p>
        </p:txBody>
      </p:sp>
      <p:sp>
        <p:nvSpPr>
          <p:cNvPr id="6" name="Espace réservé du texte 6">
            <a:extLst>
              <a:ext uri="{FF2B5EF4-FFF2-40B4-BE49-F238E27FC236}">
                <a16:creationId xmlns:a16="http://schemas.microsoft.com/office/drawing/2014/main" id="{8A9DD10E-4652-C9C8-74DA-C4B802D76964}"/>
              </a:ext>
            </a:extLst>
          </p:cNvPr>
          <p:cNvSpPr txBox="1">
            <a:spLocks/>
          </p:cNvSpPr>
          <p:nvPr/>
        </p:nvSpPr>
        <p:spPr>
          <a:xfrm>
            <a:off x="3418114" y="326571"/>
            <a:ext cx="4066070" cy="395042"/>
          </a:xfrm>
          <a:prstGeom prst="rect">
            <a:avLst/>
          </a:prstGeom>
        </p:spPr>
        <p:txBody>
          <a:bodyPr lIns="91440" tIns="45720" rIns="91440" bIns="45720" anchor="b"/>
          <a:lstStyle>
            <a:lvl1pPr marL="0" indent="0" algn="r" defTabSz="774222" rtl="0" eaLnBrk="1" latinLnBrk="0" hangingPunct="1">
              <a:lnSpc>
                <a:spcPct val="100000"/>
              </a:lnSpc>
              <a:spcBef>
                <a:spcPts val="0"/>
              </a:spcBef>
              <a:buFont typeface="Arial" panose="020B0604020202020204" pitchFamily="34" charset="0"/>
              <a:buNone/>
              <a:defRPr lang="fr-FR" sz="2800" b="1" kern="1200" cap="none" baseline="0" dirty="0" smtClean="0">
                <a:solidFill>
                  <a:schemeClr val="accent2"/>
                </a:solidFill>
                <a:latin typeface="+mj-lt"/>
                <a:ea typeface="+mj-ea"/>
                <a:cs typeface="+mj-cs"/>
              </a:defRPr>
            </a:lvl1pPr>
            <a:lvl2pPr marL="580667" indent="-193556" algn="l" defTabSz="774222" rtl="0" eaLnBrk="1" latinLnBrk="0" hangingPunct="1">
              <a:lnSpc>
                <a:spcPct val="90000"/>
              </a:lnSpc>
              <a:spcBef>
                <a:spcPts val="423"/>
              </a:spcBef>
              <a:buFont typeface="Arial" panose="020B0604020202020204" pitchFamily="34" charset="0"/>
              <a:buChar char="•"/>
              <a:defRPr sz="2032" kern="1200">
                <a:solidFill>
                  <a:schemeClr val="tx1"/>
                </a:solidFill>
                <a:latin typeface="+mn-lt"/>
                <a:ea typeface="+mn-ea"/>
                <a:cs typeface="+mn-cs"/>
              </a:defRPr>
            </a:lvl2pPr>
            <a:lvl3pPr marL="967778" indent="-193556" algn="l" defTabSz="774222" rtl="0" eaLnBrk="1" latinLnBrk="0" hangingPunct="1">
              <a:lnSpc>
                <a:spcPct val="90000"/>
              </a:lnSpc>
              <a:spcBef>
                <a:spcPts val="423"/>
              </a:spcBef>
              <a:buFont typeface="Arial" panose="020B0604020202020204" pitchFamily="34" charset="0"/>
              <a:buChar char="•"/>
              <a:defRPr sz="1693" kern="1200">
                <a:solidFill>
                  <a:schemeClr val="tx1"/>
                </a:solidFill>
                <a:latin typeface="+mn-lt"/>
                <a:ea typeface="+mn-ea"/>
                <a:cs typeface="+mn-cs"/>
              </a:defRPr>
            </a:lvl3pPr>
            <a:lvl4pPr marL="1354889" indent="-193556" algn="l" defTabSz="774222" rtl="0" eaLnBrk="1" latinLnBrk="0" hangingPunct="1">
              <a:lnSpc>
                <a:spcPct val="90000"/>
              </a:lnSpc>
              <a:spcBef>
                <a:spcPts val="423"/>
              </a:spcBef>
              <a:buFont typeface="Arial" panose="020B0604020202020204" pitchFamily="34" charset="0"/>
              <a:buChar char="•"/>
              <a:defRPr sz="1524" kern="1200">
                <a:solidFill>
                  <a:schemeClr val="tx1"/>
                </a:solidFill>
                <a:latin typeface="+mn-lt"/>
                <a:ea typeface="+mn-ea"/>
                <a:cs typeface="+mn-cs"/>
              </a:defRPr>
            </a:lvl4pPr>
            <a:lvl5pPr marL="1742001" indent="-193556" algn="l" defTabSz="774222" rtl="0" eaLnBrk="1" latinLnBrk="0" hangingPunct="1">
              <a:lnSpc>
                <a:spcPct val="90000"/>
              </a:lnSpc>
              <a:spcBef>
                <a:spcPts val="423"/>
              </a:spcBef>
              <a:buFont typeface="Arial" panose="020B0604020202020204" pitchFamily="34" charset="0"/>
              <a:buChar char="•"/>
              <a:defRPr sz="1524" kern="1200">
                <a:solidFill>
                  <a:schemeClr val="tx1"/>
                </a:solidFill>
                <a:latin typeface="+mn-lt"/>
                <a:ea typeface="+mn-ea"/>
                <a:cs typeface="+mn-cs"/>
              </a:defRPr>
            </a:lvl5pPr>
            <a:lvl6pPr marL="2129112" indent="-193556" algn="l" defTabSz="774222" rtl="0" eaLnBrk="1" latinLnBrk="0" hangingPunct="1">
              <a:lnSpc>
                <a:spcPct val="90000"/>
              </a:lnSpc>
              <a:spcBef>
                <a:spcPts val="423"/>
              </a:spcBef>
              <a:buFont typeface="Arial" panose="020B0604020202020204" pitchFamily="34" charset="0"/>
              <a:buChar char="•"/>
              <a:defRPr sz="1524" kern="1200">
                <a:solidFill>
                  <a:schemeClr val="tx1"/>
                </a:solidFill>
                <a:latin typeface="+mn-lt"/>
                <a:ea typeface="+mn-ea"/>
                <a:cs typeface="+mn-cs"/>
              </a:defRPr>
            </a:lvl6pPr>
            <a:lvl7pPr marL="2516223" indent="-193556" algn="l" defTabSz="774222" rtl="0" eaLnBrk="1" latinLnBrk="0" hangingPunct="1">
              <a:lnSpc>
                <a:spcPct val="90000"/>
              </a:lnSpc>
              <a:spcBef>
                <a:spcPts val="423"/>
              </a:spcBef>
              <a:buFont typeface="Arial" panose="020B0604020202020204" pitchFamily="34" charset="0"/>
              <a:buChar char="•"/>
              <a:defRPr sz="1524" kern="1200">
                <a:solidFill>
                  <a:schemeClr val="tx1"/>
                </a:solidFill>
                <a:latin typeface="+mn-lt"/>
                <a:ea typeface="+mn-ea"/>
                <a:cs typeface="+mn-cs"/>
              </a:defRPr>
            </a:lvl7pPr>
            <a:lvl8pPr marL="2903334" indent="-193556" algn="l" defTabSz="774222" rtl="0" eaLnBrk="1" latinLnBrk="0" hangingPunct="1">
              <a:lnSpc>
                <a:spcPct val="90000"/>
              </a:lnSpc>
              <a:spcBef>
                <a:spcPts val="423"/>
              </a:spcBef>
              <a:buFont typeface="Arial" panose="020B0604020202020204" pitchFamily="34" charset="0"/>
              <a:buChar char="•"/>
              <a:defRPr sz="1524" kern="1200">
                <a:solidFill>
                  <a:schemeClr val="tx1"/>
                </a:solidFill>
                <a:latin typeface="+mn-lt"/>
                <a:ea typeface="+mn-ea"/>
                <a:cs typeface="+mn-cs"/>
              </a:defRPr>
            </a:lvl8pPr>
            <a:lvl9pPr marL="3290446" indent="-193556" algn="l" defTabSz="774222" rtl="0" eaLnBrk="1" latinLnBrk="0" hangingPunct="1">
              <a:lnSpc>
                <a:spcPct val="90000"/>
              </a:lnSpc>
              <a:spcBef>
                <a:spcPts val="423"/>
              </a:spcBef>
              <a:buFont typeface="Arial" panose="020B0604020202020204" pitchFamily="34" charset="0"/>
              <a:buChar char="•"/>
              <a:defRPr sz="1524" kern="1200">
                <a:solidFill>
                  <a:schemeClr val="tx1"/>
                </a:solidFill>
                <a:latin typeface="+mn-lt"/>
                <a:ea typeface="+mn-ea"/>
                <a:cs typeface="+mn-cs"/>
              </a:defRPr>
            </a:lvl9pPr>
          </a:lstStyle>
          <a:p>
            <a:pPr algn="ctr"/>
            <a:r>
              <a:rPr lang="en-US" sz="1000" dirty="0" err="1">
                <a:solidFill>
                  <a:srgbClr val="C00000"/>
                </a:solidFill>
              </a:rPr>
              <a:t>Programmes</a:t>
            </a:r>
            <a:r>
              <a:rPr lang="en-US" sz="1000" dirty="0">
                <a:solidFill>
                  <a:srgbClr val="C00000"/>
                </a:solidFill>
              </a:rPr>
              <a:t> dans le CFP </a:t>
            </a:r>
            <a:r>
              <a:rPr lang="en-US" sz="1000" dirty="0" err="1">
                <a:solidFill>
                  <a:srgbClr val="C00000"/>
                </a:solidFill>
              </a:rPr>
              <a:t>actuel</a:t>
            </a:r>
            <a:r>
              <a:rPr lang="en-US" sz="1000" dirty="0">
                <a:solidFill>
                  <a:srgbClr val="C00000"/>
                </a:solidFill>
              </a:rPr>
              <a:t> 2021-2027</a:t>
            </a:r>
            <a:endParaRPr lang="en-US" sz="1000" dirty="0">
              <a:solidFill>
                <a:srgbClr val="C00000"/>
              </a:solidFill>
              <a:cs typeface="Arial Bold"/>
            </a:endParaRPr>
          </a:p>
        </p:txBody>
      </p:sp>
      <p:sp>
        <p:nvSpPr>
          <p:cNvPr id="10" name="ZoneTexte 9">
            <a:extLst>
              <a:ext uri="{FF2B5EF4-FFF2-40B4-BE49-F238E27FC236}">
                <a16:creationId xmlns:a16="http://schemas.microsoft.com/office/drawing/2014/main" id="{DC8C774F-84F6-9424-6B56-90BCA9D9B27B}"/>
              </a:ext>
            </a:extLst>
          </p:cNvPr>
          <p:cNvSpPr txBox="1"/>
          <p:nvPr/>
        </p:nvSpPr>
        <p:spPr>
          <a:xfrm>
            <a:off x="728039" y="357350"/>
            <a:ext cx="1329361" cy="400110"/>
          </a:xfrm>
          <a:prstGeom prst="rect">
            <a:avLst/>
          </a:prstGeom>
          <a:noFill/>
        </p:spPr>
        <p:txBody>
          <a:bodyPr wrap="square">
            <a:spAutoFit/>
          </a:bodyPr>
          <a:lstStyle/>
          <a:p>
            <a:pPr algn="ctr"/>
            <a:r>
              <a:rPr lang="en-US" sz="1000" dirty="0" err="1">
                <a:solidFill>
                  <a:srgbClr val="C00000"/>
                </a:solidFill>
              </a:rPr>
              <a:t>Programmes</a:t>
            </a:r>
            <a:r>
              <a:rPr lang="en-US" sz="1000" dirty="0">
                <a:solidFill>
                  <a:srgbClr val="C00000"/>
                </a:solidFill>
              </a:rPr>
              <a:t> pour le CFP post-2027</a:t>
            </a:r>
            <a:endParaRPr lang="en-US" sz="1000" dirty="0">
              <a:solidFill>
                <a:srgbClr val="C00000"/>
              </a:solidFill>
              <a:cs typeface="Arial Bold"/>
            </a:endParaRPr>
          </a:p>
        </p:txBody>
      </p:sp>
    </p:spTree>
    <p:extLst>
      <p:ext uri="{BB962C8B-B14F-4D97-AF65-F5344CB8AC3E}">
        <p14:creationId xmlns:p14="http://schemas.microsoft.com/office/powerpoint/2010/main" val="2818976127"/>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96C581-233C-5655-69F8-FC7399492D28}"/>
              </a:ext>
            </a:extLst>
          </p:cNvPr>
          <p:cNvSpPr>
            <a:spLocks noGrp="1"/>
          </p:cNvSpPr>
          <p:nvPr>
            <p:ph type="title"/>
          </p:nvPr>
        </p:nvSpPr>
        <p:spPr>
          <a:xfrm>
            <a:off x="677334" y="609600"/>
            <a:ext cx="8596668" cy="809297"/>
          </a:xfrm>
        </p:spPr>
        <p:txBody>
          <a:bodyPr/>
          <a:lstStyle/>
          <a:p>
            <a:pPr algn="ctr"/>
            <a:r>
              <a:rPr lang="en-US" dirty="0"/>
              <a:t>Les </a:t>
            </a:r>
            <a:r>
              <a:rPr lang="en-US" dirty="0" err="1"/>
              <a:t>compétences</a:t>
            </a:r>
            <a:r>
              <a:rPr lang="en-US" dirty="0"/>
              <a:t> de </a:t>
            </a:r>
            <a:r>
              <a:rPr lang="en-US" dirty="0" err="1"/>
              <a:t>l’UE</a:t>
            </a:r>
            <a:endParaRPr lang="fr-FR" dirty="0"/>
          </a:p>
        </p:txBody>
      </p:sp>
      <p:sp>
        <p:nvSpPr>
          <p:cNvPr id="3" name="Espace réservé du contenu 2">
            <a:extLst>
              <a:ext uri="{FF2B5EF4-FFF2-40B4-BE49-F238E27FC236}">
                <a16:creationId xmlns:a16="http://schemas.microsoft.com/office/drawing/2014/main" id="{E9459BD7-E9F6-3D84-C99C-31E754957B1E}"/>
              </a:ext>
            </a:extLst>
          </p:cNvPr>
          <p:cNvSpPr txBox="1">
            <a:spLocks/>
          </p:cNvSpPr>
          <p:nvPr/>
        </p:nvSpPr>
        <p:spPr>
          <a:xfrm>
            <a:off x="496506" y="1418896"/>
            <a:ext cx="3013949" cy="492935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indent="0" algn="ctr" defTabSz="480060">
              <a:spcBef>
                <a:spcPts val="1050"/>
              </a:spcBef>
              <a:buNone/>
            </a:pPr>
            <a:r>
              <a:rPr lang="fr-FR" sz="2000" b="1" dirty="0"/>
              <a:t>Les compétences exclusives</a:t>
            </a:r>
            <a:endParaRPr lang="fr-FR" dirty="0"/>
          </a:p>
          <a:p>
            <a:pPr marL="360045" indent="-360045" defTabSz="480060">
              <a:spcBef>
                <a:spcPts val="1050"/>
              </a:spcBef>
            </a:pPr>
            <a:r>
              <a:rPr lang="fr-FR" sz="1600" dirty="0"/>
              <a:t>Politique de concurrence</a:t>
            </a:r>
          </a:p>
          <a:p>
            <a:pPr marL="360045" indent="-360045" defTabSz="480060">
              <a:spcBef>
                <a:spcPts val="1050"/>
              </a:spcBef>
            </a:pPr>
            <a:r>
              <a:rPr lang="fr-FR" sz="1600" dirty="0"/>
              <a:t>Politique commerciale</a:t>
            </a:r>
          </a:p>
          <a:p>
            <a:pPr marL="360045" indent="-360045" defTabSz="480060">
              <a:spcBef>
                <a:spcPts val="1050"/>
              </a:spcBef>
            </a:pPr>
            <a:r>
              <a:rPr lang="fr-FR" sz="1600" dirty="0"/>
              <a:t>Politique monétaire des pays de la zone €</a:t>
            </a:r>
          </a:p>
          <a:p>
            <a:pPr marL="360045" indent="-360045" defTabSz="480060">
              <a:spcBef>
                <a:spcPts val="1050"/>
              </a:spcBef>
            </a:pPr>
            <a:r>
              <a:rPr lang="fr-FR" sz="1600" dirty="0"/>
              <a:t>La conservation des ressources biologiques de la mer</a:t>
            </a:r>
          </a:p>
          <a:p>
            <a:pPr marL="360045" indent="-360045" defTabSz="480060">
              <a:spcBef>
                <a:spcPts val="1050"/>
              </a:spcBef>
            </a:pPr>
            <a:r>
              <a:rPr lang="fr-FR" sz="1600" dirty="0"/>
              <a:t>L’union douanière</a:t>
            </a:r>
          </a:p>
          <a:p>
            <a:pPr marL="360045" indent="-360045" defTabSz="480060">
              <a:spcBef>
                <a:spcPts val="1050"/>
              </a:spcBef>
            </a:pPr>
            <a:endParaRPr lang="fr-FR" sz="1890" dirty="0"/>
          </a:p>
          <a:p>
            <a:pPr marL="360045" indent="-360045" defTabSz="480060">
              <a:spcBef>
                <a:spcPts val="1050"/>
              </a:spcBef>
            </a:pPr>
            <a:endParaRPr lang="fr-FR" sz="1890" dirty="0"/>
          </a:p>
          <a:p>
            <a:endParaRPr lang="fr-FR" dirty="0"/>
          </a:p>
        </p:txBody>
      </p:sp>
      <p:sp>
        <p:nvSpPr>
          <p:cNvPr id="4" name="Espace réservé du contenu 2">
            <a:extLst>
              <a:ext uri="{FF2B5EF4-FFF2-40B4-BE49-F238E27FC236}">
                <a16:creationId xmlns:a16="http://schemas.microsoft.com/office/drawing/2014/main" id="{B4ACC9F3-FC69-A814-2DBE-A8945A23F089}"/>
              </a:ext>
            </a:extLst>
          </p:cNvPr>
          <p:cNvSpPr txBox="1">
            <a:spLocks/>
          </p:cNvSpPr>
          <p:nvPr/>
        </p:nvSpPr>
        <p:spPr>
          <a:xfrm>
            <a:off x="3699641" y="1449442"/>
            <a:ext cx="4876800" cy="489880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lIns="91440" tIns="10800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indent="0" algn="ctr" defTabSz="480060">
              <a:spcBef>
                <a:spcPts val="1800"/>
              </a:spcBef>
              <a:buNone/>
            </a:pPr>
            <a:r>
              <a:rPr lang="fr-FR" sz="2200" b="1" dirty="0"/>
              <a:t>Les compétences partagées</a:t>
            </a:r>
          </a:p>
          <a:p>
            <a:pPr marL="360045" indent="-360045" defTabSz="480060">
              <a:spcBef>
                <a:spcPts val="1050"/>
              </a:spcBef>
            </a:pPr>
            <a:r>
              <a:rPr lang="fr-FR" sz="1600" dirty="0"/>
              <a:t>Le marché intérieur</a:t>
            </a:r>
          </a:p>
          <a:p>
            <a:pPr marL="360045" indent="-360045" defTabSz="480060">
              <a:spcBef>
                <a:spcPts val="1050"/>
              </a:spcBef>
            </a:pPr>
            <a:r>
              <a:rPr lang="fr-FR" sz="1600" dirty="0"/>
              <a:t>La politique sociale</a:t>
            </a:r>
          </a:p>
          <a:p>
            <a:pPr marL="360045" indent="-360045" defTabSz="480060">
              <a:spcBef>
                <a:spcPts val="1050"/>
              </a:spcBef>
            </a:pPr>
            <a:r>
              <a:rPr lang="fr-FR" sz="1600" dirty="0"/>
              <a:t>La cohésion économique, sociale et territoriale</a:t>
            </a:r>
          </a:p>
          <a:p>
            <a:pPr marL="360045" indent="-360045" defTabSz="480060">
              <a:spcBef>
                <a:spcPts val="1050"/>
              </a:spcBef>
            </a:pPr>
            <a:r>
              <a:rPr lang="fr-FR" sz="1600" dirty="0"/>
              <a:t>L’agriculture et la pêche (à l’exclusion de la conservation des ressources biologiques de la mer)</a:t>
            </a:r>
          </a:p>
          <a:p>
            <a:pPr marL="360045" indent="-360045" defTabSz="480060">
              <a:spcBef>
                <a:spcPts val="1050"/>
              </a:spcBef>
            </a:pPr>
            <a:r>
              <a:rPr lang="fr-FR" sz="1600" dirty="0"/>
              <a:t>L’environnement</a:t>
            </a:r>
          </a:p>
          <a:p>
            <a:pPr marL="360045" indent="-360045" defTabSz="480060">
              <a:spcBef>
                <a:spcPts val="1050"/>
              </a:spcBef>
            </a:pPr>
            <a:r>
              <a:rPr lang="fr-FR" sz="1600" dirty="0"/>
              <a:t>La protection des consommateurs</a:t>
            </a:r>
          </a:p>
          <a:p>
            <a:pPr marL="360045" indent="-360045" defTabSz="480060">
              <a:spcBef>
                <a:spcPts val="1050"/>
              </a:spcBef>
            </a:pPr>
            <a:r>
              <a:rPr lang="fr-FR" sz="1600" b="1" u="sng" dirty="0"/>
              <a:t>Les transports</a:t>
            </a:r>
          </a:p>
          <a:p>
            <a:pPr marL="360045" indent="-360045" defTabSz="480060">
              <a:spcBef>
                <a:spcPts val="1050"/>
              </a:spcBef>
            </a:pPr>
            <a:r>
              <a:rPr lang="fr-FR" sz="1600" b="1" dirty="0"/>
              <a:t>L’énergie</a:t>
            </a:r>
          </a:p>
          <a:p>
            <a:pPr marL="360045" indent="-360045" defTabSz="480060">
              <a:spcBef>
                <a:spcPts val="1050"/>
              </a:spcBef>
            </a:pPr>
            <a:r>
              <a:rPr lang="fr-FR" sz="1600" dirty="0"/>
              <a:t>Les réseaux transeuropéens</a:t>
            </a:r>
          </a:p>
          <a:p>
            <a:pPr marL="360045" indent="-360045" defTabSz="480060">
              <a:spcBef>
                <a:spcPts val="1050"/>
              </a:spcBef>
            </a:pPr>
            <a:r>
              <a:rPr lang="fr-FR" sz="1600" dirty="0"/>
              <a:t>La recherche</a:t>
            </a:r>
          </a:p>
          <a:p>
            <a:pPr marL="360045" indent="-360045" defTabSz="480060">
              <a:spcBef>
                <a:spcPts val="1050"/>
              </a:spcBef>
            </a:pPr>
            <a:r>
              <a:rPr lang="fr-FR" sz="1600" dirty="0"/>
              <a:t>L’aide au développement et l’aide humanitaire</a:t>
            </a:r>
          </a:p>
          <a:p>
            <a:pPr marL="360045" indent="-360045" defTabSz="480060">
              <a:spcBef>
                <a:spcPts val="1050"/>
              </a:spcBef>
            </a:pPr>
            <a:r>
              <a:rPr lang="fr-FR" sz="1600" dirty="0"/>
              <a:t>L’espace de liberté, de sécurité et de justice</a:t>
            </a:r>
          </a:p>
          <a:p>
            <a:pPr marL="360045" indent="-360045" defTabSz="480060">
              <a:spcBef>
                <a:spcPts val="1050"/>
              </a:spcBef>
            </a:pPr>
            <a:endParaRPr lang="fr-FR" sz="1600" dirty="0"/>
          </a:p>
        </p:txBody>
      </p:sp>
      <p:sp>
        <p:nvSpPr>
          <p:cNvPr id="5" name="Espace réservé du contenu 2">
            <a:extLst>
              <a:ext uri="{FF2B5EF4-FFF2-40B4-BE49-F238E27FC236}">
                <a16:creationId xmlns:a16="http://schemas.microsoft.com/office/drawing/2014/main" id="{F3478F61-4102-BF62-07F4-B8DFE8FE941D}"/>
              </a:ext>
            </a:extLst>
          </p:cNvPr>
          <p:cNvSpPr txBox="1">
            <a:spLocks/>
          </p:cNvSpPr>
          <p:nvPr/>
        </p:nvSpPr>
        <p:spPr>
          <a:xfrm>
            <a:off x="8755117" y="1449442"/>
            <a:ext cx="3121572" cy="489880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indent="0" algn="ctr" defTabSz="480060">
              <a:spcBef>
                <a:spcPts val="1050"/>
              </a:spcBef>
              <a:buNone/>
            </a:pPr>
            <a:r>
              <a:rPr lang="fr-FR" sz="2000" b="1" dirty="0"/>
              <a:t>Les compétences </a:t>
            </a:r>
            <a:br>
              <a:rPr lang="fr-FR" sz="2000" b="1" dirty="0"/>
            </a:br>
            <a:r>
              <a:rPr lang="fr-FR" sz="2000" b="1" dirty="0"/>
              <a:t>d’appui</a:t>
            </a:r>
            <a:endParaRPr lang="fr-FR" sz="2000" b="1" kern="1200" dirty="0">
              <a:solidFill>
                <a:schemeClr val="dk1"/>
              </a:solidFill>
              <a:latin typeface="+mn-lt"/>
              <a:ea typeface="+mn-ea"/>
              <a:cs typeface="+mn-cs"/>
            </a:endParaRPr>
          </a:p>
          <a:p>
            <a:pPr marL="360045" indent="-360045" defTabSz="480060">
              <a:spcBef>
                <a:spcPts val="1050"/>
              </a:spcBef>
            </a:pPr>
            <a:r>
              <a:rPr lang="fr-FR" sz="1600" dirty="0"/>
              <a:t>La santé</a:t>
            </a:r>
          </a:p>
          <a:p>
            <a:pPr marL="360045" indent="-360045" defTabSz="480060">
              <a:spcBef>
                <a:spcPts val="1050"/>
              </a:spcBef>
            </a:pPr>
            <a:r>
              <a:rPr lang="fr-FR" sz="1600" dirty="0"/>
              <a:t>L’industrie</a:t>
            </a:r>
          </a:p>
          <a:p>
            <a:pPr marL="360045" indent="-360045" defTabSz="480060">
              <a:spcBef>
                <a:spcPts val="1050"/>
              </a:spcBef>
            </a:pPr>
            <a:r>
              <a:rPr lang="fr-FR" sz="1600" dirty="0"/>
              <a:t>La culture</a:t>
            </a:r>
          </a:p>
          <a:p>
            <a:pPr marL="360045" indent="-360045" defTabSz="480060">
              <a:spcBef>
                <a:spcPts val="1050"/>
              </a:spcBef>
            </a:pPr>
            <a:r>
              <a:rPr lang="fr-FR" sz="1600" dirty="0"/>
              <a:t>Le tourisme</a:t>
            </a:r>
          </a:p>
          <a:p>
            <a:pPr marL="360045" indent="-360045" defTabSz="480060">
              <a:spcBef>
                <a:spcPts val="1050"/>
              </a:spcBef>
            </a:pPr>
            <a:r>
              <a:rPr lang="fr-FR" sz="1600" dirty="0"/>
              <a:t>L’éducation, la formation professionnelle, la jeunesse et le sport</a:t>
            </a:r>
          </a:p>
          <a:p>
            <a:pPr marL="360045" indent="-360045" defTabSz="480060">
              <a:spcBef>
                <a:spcPts val="1050"/>
              </a:spcBef>
            </a:pPr>
            <a:r>
              <a:rPr lang="fr-FR" sz="1600" dirty="0"/>
              <a:t>La protection civile</a:t>
            </a:r>
          </a:p>
          <a:p>
            <a:pPr marL="360045" indent="-360045" defTabSz="480060">
              <a:spcBef>
                <a:spcPts val="1050"/>
              </a:spcBef>
            </a:pPr>
            <a:r>
              <a:rPr lang="fr-FR" sz="1600" dirty="0"/>
              <a:t>La coopération administrative</a:t>
            </a:r>
          </a:p>
        </p:txBody>
      </p:sp>
    </p:spTree>
    <p:extLst>
      <p:ext uri="{BB962C8B-B14F-4D97-AF65-F5344CB8AC3E}">
        <p14:creationId xmlns:p14="http://schemas.microsoft.com/office/powerpoint/2010/main" val="1246045369"/>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FEE28FFF-5713-EFF2-A9C9-4CA88C8E8E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F1223CF5-5108-B43D-6469-A182BE96EA7F}"/>
              </a:ext>
            </a:extLst>
          </p:cNvPr>
          <p:cNvSpPr>
            <a:spLocks noChangeAspect="1" noChangeArrowheads="1"/>
          </p:cNvSpPr>
          <p:nvPr/>
        </p:nvSpPr>
        <p:spPr bwMode="auto">
          <a:xfrm>
            <a:off x="9056915" y="40821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a:extLst>
              <a:ext uri="{FF2B5EF4-FFF2-40B4-BE49-F238E27FC236}">
                <a16:creationId xmlns:a16="http://schemas.microsoft.com/office/drawing/2014/main" id="{32A285FC-29FD-7CEB-0534-7E86F5A30F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8">
            <a:extLst>
              <a:ext uri="{FF2B5EF4-FFF2-40B4-BE49-F238E27FC236}">
                <a16:creationId xmlns:a16="http://schemas.microsoft.com/office/drawing/2014/main" id="{13923BFE-ADC0-1A65-2248-EBCAC8074CCB}"/>
              </a:ext>
            </a:extLst>
          </p:cNvPr>
          <p:cNvSpPr>
            <a:spLocks noChangeAspect="1" noChangeArrowheads="1"/>
          </p:cNvSpPr>
          <p:nvPr/>
        </p:nvSpPr>
        <p:spPr bwMode="auto">
          <a:xfrm>
            <a:off x="5040086" y="2481943"/>
            <a:ext cx="4713514" cy="47135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a:extLst>
              <a:ext uri="{FF2B5EF4-FFF2-40B4-BE49-F238E27FC236}">
                <a16:creationId xmlns:a16="http://schemas.microsoft.com/office/drawing/2014/main" id="{D557716D-3E22-C9C0-460B-3C6340711CEC}"/>
              </a:ext>
            </a:extLst>
          </p:cNvPr>
          <p:cNvPicPr>
            <a:picLocks noChangeAspect="1"/>
          </p:cNvPicPr>
          <p:nvPr/>
        </p:nvPicPr>
        <p:blipFill>
          <a:blip r:embed="rId2"/>
          <a:stretch>
            <a:fillRect/>
          </a:stretch>
        </p:blipFill>
        <p:spPr>
          <a:xfrm>
            <a:off x="337680" y="440424"/>
            <a:ext cx="11538273" cy="3946519"/>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Encre 11">
                <a:extLst>
                  <a:ext uri="{FF2B5EF4-FFF2-40B4-BE49-F238E27FC236}">
                    <a16:creationId xmlns:a16="http://schemas.microsoft.com/office/drawing/2014/main" id="{6744C671-780F-9349-0F58-20AA4B4BCD28}"/>
                  </a:ext>
                </a:extLst>
              </p14:cNvPr>
              <p14:cNvContentPartPr/>
              <p14:nvPr/>
            </p14:nvContentPartPr>
            <p14:xfrm>
              <a:off x="7761513" y="794656"/>
              <a:ext cx="533401" cy="566057"/>
            </p14:xfrm>
          </p:contentPart>
        </mc:Choice>
        <mc:Fallback xmlns="">
          <p:pic>
            <p:nvPicPr>
              <p:cNvPr id="12" name="Encre 11">
                <a:extLst>
                  <a:ext uri="{FF2B5EF4-FFF2-40B4-BE49-F238E27FC236}">
                    <a16:creationId xmlns:a16="http://schemas.microsoft.com/office/drawing/2014/main" id="{6744C671-780F-9349-0F58-20AA4B4BCD28}"/>
                  </a:ext>
                </a:extLst>
              </p:cNvPr>
              <p:cNvPicPr/>
              <p:nvPr/>
            </p:nvPicPr>
            <p:blipFill>
              <a:blip r:embed="rId4"/>
              <a:stretch>
                <a:fillRect/>
              </a:stretch>
            </p:blipFill>
            <p:spPr>
              <a:xfrm>
                <a:off x="7755394" y="788538"/>
                <a:ext cx="545638" cy="57829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8" name="Encre 17">
                <a:extLst>
                  <a:ext uri="{FF2B5EF4-FFF2-40B4-BE49-F238E27FC236}">
                    <a16:creationId xmlns:a16="http://schemas.microsoft.com/office/drawing/2014/main" id="{79C5D729-255C-4F8E-58FC-EDCD16F2F984}"/>
                  </a:ext>
                </a:extLst>
              </p14:cNvPr>
              <p14:cNvContentPartPr/>
              <p14:nvPr/>
            </p14:nvContentPartPr>
            <p14:xfrm>
              <a:off x="337680" y="652714"/>
              <a:ext cx="360" cy="360"/>
            </p14:xfrm>
          </p:contentPart>
        </mc:Choice>
        <mc:Fallback xmlns="">
          <p:pic>
            <p:nvPicPr>
              <p:cNvPr id="18" name="Encre 17">
                <a:extLst>
                  <a:ext uri="{FF2B5EF4-FFF2-40B4-BE49-F238E27FC236}">
                    <a16:creationId xmlns:a16="http://schemas.microsoft.com/office/drawing/2014/main" id="{79C5D729-255C-4F8E-58FC-EDCD16F2F984}"/>
                  </a:ext>
                </a:extLst>
              </p:cNvPr>
              <p:cNvPicPr/>
              <p:nvPr/>
            </p:nvPicPr>
            <p:blipFill>
              <a:blip r:embed="rId6"/>
              <a:stretch>
                <a:fillRect/>
              </a:stretch>
            </p:blipFill>
            <p:spPr>
              <a:xfrm>
                <a:off x="328680" y="59907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9" name="Encre 18">
                <a:extLst>
                  <a:ext uri="{FF2B5EF4-FFF2-40B4-BE49-F238E27FC236}">
                    <a16:creationId xmlns:a16="http://schemas.microsoft.com/office/drawing/2014/main" id="{DC970637-0A47-453B-1101-86F1B8DD4EE0}"/>
                  </a:ext>
                </a:extLst>
              </p14:cNvPr>
              <p14:cNvContentPartPr/>
              <p14:nvPr/>
            </p14:nvContentPartPr>
            <p14:xfrm>
              <a:off x="-392040" y="652714"/>
              <a:ext cx="360" cy="360"/>
            </p14:xfrm>
          </p:contentPart>
        </mc:Choice>
        <mc:Fallback xmlns="">
          <p:pic>
            <p:nvPicPr>
              <p:cNvPr id="19" name="Encre 18">
                <a:extLst>
                  <a:ext uri="{FF2B5EF4-FFF2-40B4-BE49-F238E27FC236}">
                    <a16:creationId xmlns:a16="http://schemas.microsoft.com/office/drawing/2014/main" id="{DC970637-0A47-453B-1101-86F1B8DD4EE0}"/>
                  </a:ext>
                </a:extLst>
              </p:cNvPr>
              <p:cNvPicPr/>
              <p:nvPr/>
            </p:nvPicPr>
            <p:blipFill>
              <a:blip r:embed="rId8"/>
              <a:stretch>
                <a:fillRect/>
              </a:stretch>
            </p:blipFill>
            <p:spPr>
              <a:xfrm>
                <a:off x="-400680" y="59907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0" name="Encre 19">
                <a:extLst>
                  <a:ext uri="{FF2B5EF4-FFF2-40B4-BE49-F238E27FC236}">
                    <a16:creationId xmlns:a16="http://schemas.microsoft.com/office/drawing/2014/main" id="{587F9425-16B9-B477-F939-F42B0931AE91}"/>
                  </a:ext>
                </a:extLst>
              </p14:cNvPr>
              <p14:cNvContentPartPr/>
              <p14:nvPr/>
            </p14:nvContentPartPr>
            <p14:xfrm>
              <a:off x="-2003400" y="391714"/>
              <a:ext cx="360" cy="360"/>
            </p14:xfrm>
          </p:contentPart>
        </mc:Choice>
        <mc:Fallback xmlns="">
          <p:pic>
            <p:nvPicPr>
              <p:cNvPr id="20" name="Encre 19">
                <a:extLst>
                  <a:ext uri="{FF2B5EF4-FFF2-40B4-BE49-F238E27FC236}">
                    <a16:creationId xmlns:a16="http://schemas.microsoft.com/office/drawing/2014/main" id="{587F9425-16B9-B477-F939-F42B0931AE91}"/>
                  </a:ext>
                </a:extLst>
              </p:cNvPr>
              <p:cNvPicPr/>
              <p:nvPr/>
            </p:nvPicPr>
            <p:blipFill>
              <a:blip r:embed="rId10"/>
              <a:stretch>
                <a:fillRect/>
              </a:stretch>
            </p:blipFill>
            <p:spPr>
              <a:xfrm>
                <a:off x="-2012040" y="33771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1" name="Encre 20">
                <a:extLst>
                  <a:ext uri="{FF2B5EF4-FFF2-40B4-BE49-F238E27FC236}">
                    <a16:creationId xmlns:a16="http://schemas.microsoft.com/office/drawing/2014/main" id="{F0B58934-DE5F-1587-8E83-424E5B48F492}"/>
                  </a:ext>
                </a:extLst>
              </p14:cNvPr>
              <p14:cNvContentPartPr/>
              <p14:nvPr/>
            </p14:nvContentPartPr>
            <p14:xfrm>
              <a:off x="-1328040" y="1632634"/>
              <a:ext cx="360" cy="360"/>
            </p14:xfrm>
          </p:contentPart>
        </mc:Choice>
        <mc:Fallback xmlns="">
          <p:pic>
            <p:nvPicPr>
              <p:cNvPr id="21" name="Encre 20">
                <a:extLst>
                  <a:ext uri="{FF2B5EF4-FFF2-40B4-BE49-F238E27FC236}">
                    <a16:creationId xmlns:a16="http://schemas.microsoft.com/office/drawing/2014/main" id="{F0B58934-DE5F-1587-8E83-424E5B48F492}"/>
                  </a:ext>
                </a:extLst>
              </p:cNvPr>
              <p:cNvPicPr/>
              <p:nvPr/>
            </p:nvPicPr>
            <p:blipFill>
              <a:blip r:embed="rId12"/>
              <a:stretch>
                <a:fillRect/>
              </a:stretch>
            </p:blipFill>
            <p:spPr>
              <a:xfrm>
                <a:off x="-1337040" y="1578994"/>
                <a:ext cx="18000" cy="108000"/>
              </a:xfrm>
              <a:prstGeom prst="rect">
                <a:avLst/>
              </a:prstGeom>
            </p:spPr>
          </p:pic>
        </mc:Fallback>
      </mc:AlternateContent>
    </p:spTree>
    <p:extLst>
      <p:ext uri="{BB962C8B-B14F-4D97-AF65-F5344CB8AC3E}">
        <p14:creationId xmlns:p14="http://schemas.microsoft.com/office/powerpoint/2010/main" val="228144456"/>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ostolos Tzitzikostas - European Commission">
            <a:extLst>
              <a:ext uri="{FF2B5EF4-FFF2-40B4-BE49-F238E27FC236}">
                <a16:creationId xmlns:a16="http://schemas.microsoft.com/office/drawing/2014/main" id="{8BFBC665-B181-2B9A-A3EA-50C2094B9D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9"/>
          <a:stretch/>
        </p:blipFill>
        <p:spPr bwMode="auto">
          <a:xfrm>
            <a:off x="1110343" y="870859"/>
            <a:ext cx="3074534" cy="3483428"/>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pic>
        <p:nvPicPr>
          <p:cNvPr id="1028" name="Picture 4" descr="TRAN - Confirmation hearing of Apostolos TZITZIKOSTAS, European  Commissioner-designate for Sustainable Transport and Tourism - Press point  - Multimedia Centre">
            <a:extLst>
              <a:ext uri="{FF2B5EF4-FFF2-40B4-BE49-F238E27FC236}">
                <a16:creationId xmlns:a16="http://schemas.microsoft.com/office/drawing/2014/main" id="{FA84E993-1C06-5462-5B7F-832B612DC7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3" b="19961"/>
          <a:stretch/>
        </p:blipFill>
        <p:spPr bwMode="auto">
          <a:xfrm>
            <a:off x="4819652" y="870859"/>
            <a:ext cx="3187473" cy="348342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6">
            <a:extLst>
              <a:ext uri="{FF2B5EF4-FFF2-40B4-BE49-F238E27FC236}">
                <a16:creationId xmlns:a16="http://schemas.microsoft.com/office/drawing/2014/main" id="{8F4FC8AB-6398-F70A-1C52-353BD4A5F472}"/>
              </a:ext>
            </a:extLst>
          </p:cNvPr>
          <p:cNvSpPr txBox="1">
            <a:spLocks/>
          </p:cNvSpPr>
          <p:nvPr/>
        </p:nvSpPr>
        <p:spPr>
          <a:xfrm>
            <a:off x="1001486" y="4567804"/>
            <a:ext cx="3183391" cy="811137"/>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dirty="0" err="1"/>
              <a:t>Apostolos</a:t>
            </a:r>
            <a:r>
              <a:rPr lang="fr-FR" sz="1600" dirty="0"/>
              <a:t> </a:t>
            </a:r>
            <a:r>
              <a:rPr lang="fr-FR" sz="1600" dirty="0" err="1"/>
              <a:t>Tzitzikostas</a:t>
            </a:r>
            <a:endParaRPr lang="fr-FR" sz="1600" dirty="0"/>
          </a:p>
          <a:p>
            <a:pPr algn="ctr"/>
            <a:r>
              <a:rPr lang="fr-FR" sz="1600" dirty="0"/>
              <a:t>Commissaire au transport et au tourisme durables</a:t>
            </a:r>
          </a:p>
        </p:txBody>
      </p:sp>
      <p:sp>
        <p:nvSpPr>
          <p:cNvPr id="3" name="Titre 6">
            <a:extLst>
              <a:ext uri="{FF2B5EF4-FFF2-40B4-BE49-F238E27FC236}">
                <a16:creationId xmlns:a16="http://schemas.microsoft.com/office/drawing/2014/main" id="{545DDEEF-0266-31A1-C80A-C182C69BCAC7}"/>
              </a:ext>
            </a:extLst>
          </p:cNvPr>
          <p:cNvSpPr txBox="1">
            <a:spLocks/>
          </p:cNvSpPr>
          <p:nvPr/>
        </p:nvSpPr>
        <p:spPr>
          <a:xfrm>
            <a:off x="4680857" y="4657686"/>
            <a:ext cx="3543687" cy="721255"/>
          </a:xfrm>
          <a:prstGeom prst="rect">
            <a:avLst/>
          </a:prstGeom>
        </p:spPr>
        <p:txBody>
          <a:bodyPr vert="horz" lIns="91440" tIns="45720" rIns="91440" bIns="45720" rtlCol="0" anchor="b">
            <a:noAutofit/>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1600" dirty="0"/>
          </a:p>
          <a:p>
            <a:pPr algn="ctr"/>
            <a:r>
              <a:rPr lang="fr-FR" sz="1600" dirty="0"/>
              <a:t> </a:t>
            </a:r>
            <a:br>
              <a:rPr lang="fr-FR" sz="1600" dirty="0"/>
            </a:br>
            <a:r>
              <a:rPr lang="fr-FR" sz="1600" dirty="0" err="1"/>
              <a:t>Elissavet</a:t>
            </a:r>
            <a:r>
              <a:rPr lang="fr-FR" sz="1600" dirty="0"/>
              <a:t> </a:t>
            </a:r>
            <a:r>
              <a:rPr lang="fr-FR" sz="1600" dirty="0" err="1"/>
              <a:t>Vozemberg-Vrionidi</a:t>
            </a:r>
            <a:endParaRPr lang="fr-FR" sz="1600" dirty="0"/>
          </a:p>
          <a:p>
            <a:pPr algn="ctr"/>
            <a:r>
              <a:rPr lang="fr-FR" sz="1600" dirty="0"/>
              <a:t>Présidente de la commission TRAN du Parlement européen</a:t>
            </a:r>
          </a:p>
        </p:txBody>
      </p:sp>
      <p:pic>
        <p:nvPicPr>
          <p:cNvPr id="4" name="Picture 2" descr="Jens GIESEKE">
            <a:extLst>
              <a:ext uri="{FF2B5EF4-FFF2-40B4-BE49-F238E27FC236}">
                <a16:creationId xmlns:a16="http://schemas.microsoft.com/office/drawing/2014/main" id="{BFEFAB47-6B1E-0FD1-C46E-AE0DB1EC0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0791" y="870859"/>
            <a:ext cx="2726809" cy="3448611"/>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7" name="Titre 6">
            <a:extLst>
              <a:ext uri="{FF2B5EF4-FFF2-40B4-BE49-F238E27FC236}">
                <a16:creationId xmlns:a16="http://schemas.microsoft.com/office/drawing/2014/main" id="{FB7166F0-27B0-1FD4-D9B0-C32618A8080A}"/>
              </a:ext>
            </a:extLst>
          </p:cNvPr>
          <p:cNvSpPr txBox="1">
            <a:spLocks/>
          </p:cNvSpPr>
          <p:nvPr/>
        </p:nvSpPr>
        <p:spPr>
          <a:xfrm>
            <a:off x="8311628" y="4567804"/>
            <a:ext cx="3183391" cy="721254"/>
          </a:xfrm>
          <a:prstGeom prst="rect">
            <a:avLst/>
          </a:prstGeom>
          <a:solidFill>
            <a:schemeClr val="bg1"/>
          </a:solidFill>
        </p:spPr>
        <p:txBody>
          <a:bodyPr vert="horz" lIns="91440" tIns="45720" rIns="91440" bIns="45720" rtlCol="0" anchor="b">
            <a:noAutofit/>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dirty="0"/>
              <a:t>Jens </a:t>
            </a:r>
            <a:r>
              <a:rPr lang="fr-FR" sz="1600" dirty="0" err="1"/>
              <a:t>Gieseke</a:t>
            </a:r>
            <a:endParaRPr lang="fr-FR" sz="1600" dirty="0"/>
          </a:p>
          <a:p>
            <a:pPr algn="ctr"/>
            <a:r>
              <a:rPr lang="fr-FR" sz="1600" dirty="0"/>
              <a:t>Eurodéputé allemand</a:t>
            </a:r>
          </a:p>
          <a:p>
            <a:pPr algn="ctr"/>
            <a:r>
              <a:rPr lang="fr-FR" sz="1600" dirty="0"/>
              <a:t>Coordinateur PPE en TRAN</a:t>
            </a:r>
          </a:p>
        </p:txBody>
      </p:sp>
    </p:spTree>
    <p:extLst>
      <p:ext uri="{BB962C8B-B14F-4D97-AF65-F5344CB8AC3E}">
        <p14:creationId xmlns:p14="http://schemas.microsoft.com/office/powerpoint/2010/main" val="217857537"/>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89D40-53C6-D902-C1F4-0E2875C05AE5}"/>
              </a:ext>
            </a:extLst>
          </p:cNvPr>
          <p:cNvSpPr>
            <a:spLocks noGrp="1"/>
          </p:cNvSpPr>
          <p:nvPr>
            <p:ph type="title"/>
          </p:nvPr>
        </p:nvSpPr>
        <p:spPr/>
        <p:txBody>
          <a:bodyPr>
            <a:normAutofit/>
          </a:bodyPr>
          <a:lstStyle/>
          <a:p>
            <a:pPr algn="ctr"/>
            <a:r>
              <a:rPr lang="fr-FR" sz="2400" dirty="0"/>
              <a:t>Bilan 2019-24: la politique européenne des transports au prisme du Pacte vert</a:t>
            </a:r>
          </a:p>
        </p:txBody>
      </p:sp>
      <p:sp>
        <p:nvSpPr>
          <p:cNvPr id="3" name="Espace réservé du contenu 2">
            <a:extLst>
              <a:ext uri="{FF2B5EF4-FFF2-40B4-BE49-F238E27FC236}">
                <a16:creationId xmlns:a16="http://schemas.microsoft.com/office/drawing/2014/main" id="{48AD4C60-26E1-2892-2705-B1189CA551F9}"/>
              </a:ext>
            </a:extLst>
          </p:cNvPr>
          <p:cNvSpPr>
            <a:spLocks noGrp="1"/>
          </p:cNvSpPr>
          <p:nvPr>
            <p:ph sz="half" idx="1"/>
          </p:nvPr>
        </p:nvSpPr>
        <p:spPr>
          <a:xfrm>
            <a:off x="677334" y="1730829"/>
            <a:ext cx="4184035" cy="4310532"/>
          </a:xfrm>
        </p:spPr>
        <p:txBody>
          <a:bodyPr/>
          <a:lstStyle/>
          <a:p>
            <a:pPr algn="just"/>
            <a:r>
              <a:rPr lang="fr-FR" b="1" dirty="0"/>
              <a:t>Stratégie pour une mobilité durable et intelligente </a:t>
            </a:r>
            <a:r>
              <a:rPr lang="fr-FR" dirty="0"/>
              <a:t>(décembre 2020):</a:t>
            </a:r>
          </a:p>
          <a:p>
            <a:pPr lvl="1" algn="just"/>
            <a:r>
              <a:rPr lang="fr-FR" dirty="0"/>
              <a:t>Rendre tous les modes de transport plus durables</a:t>
            </a:r>
          </a:p>
          <a:p>
            <a:pPr lvl="1" algn="just"/>
            <a:r>
              <a:rPr lang="fr-FR" dirty="0"/>
              <a:t>Rendre les alternatives durables disponibles à grande échelle pour permettre de meilleurs choix modaux</a:t>
            </a:r>
          </a:p>
          <a:p>
            <a:pPr lvl="1" algn="just"/>
            <a:r>
              <a:rPr lang="fr-FR" dirty="0"/>
              <a:t>Mettre en place des mesures d’incitation appropriées pour stimuler la transition vers une mobilité 0 émission</a:t>
            </a:r>
          </a:p>
          <a:p>
            <a:pPr lvl="1" algn="just"/>
            <a:endParaRPr lang="fr-FR" dirty="0"/>
          </a:p>
        </p:txBody>
      </p:sp>
      <p:sp>
        <p:nvSpPr>
          <p:cNvPr id="4" name="Espace réservé du contenu 3">
            <a:extLst>
              <a:ext uri="{FF2B5EF4-FFF2-40B4-BE49-F238E27FC236}">
                <a16:creationId xmlns:a16="http://schemas.microsoft.com/office/drawing/2014/main" id="{51A13444-E112-83A1-85BB-49DB84397A90}"/>
              </a:ext>
            </a:extLst>
          </p:cNvPr>
          <p:cNvSpPr>
            <a:spLocks noGrp="1"/>
          </p:cNvSpPr>
          <p:nvPr>
            <p:ph sz="half" idx="2"/>
          </p:nvPr>
        </p:nvSpPr>
        <p:spPr>
          <a:xfrm>
            <a:off x="5089969" y="1730829"/>
            <a:ext cx="5458287" cy="4310533"/>
          </a:xfrm>
        </p:spPr>
        <p:txBody>
          <a:bodyPr/>
          <a:lstStyle/>
          <a:p>
            <a:r>
              <a:rPr lang="fr-FR" b="1" dirty="0"/>
              <a:t>Paquet législatif « Fit for 55 » </a:t>
            </a:r>
            <a:r>
              <a:rPr lang="fr-FR" dirty="0"/>
              <a:t>(juillet 2021):</a:t>
            </a:r>
          </a:p>
          <a:p>
            <a:pPr lvl="1"/>
            <a:r>
              <a:rPr lang="fr-FR" dirty="0"/>
              <a:t>Renforcement du système européen d’échange de quotas d’émission (ETS): inclusion du transport maritime, suppression progressive des quotas gratuits pour l’aviation</a:t>
            </a:r>
          </a:p>
          <a:p>
            <a:pPr lvl="1"/>
            <a:r>
              <a:rPr lang="fr-FR" dirty="0"/>
              <a:t>Création d’un ETS bis applicable aux carburants pour le transport routier</a:t>
            </a:r>
          </a:p>
          <a:p>
            <a:pPr lvl="1"/>
            <a:r>
              <a:rPr lang="fr-FR" b="1" dirty="0"/>
              <a:t>Fin de la vente des véhicules légers neufs à moteur thermique dans l’UE à partir de 2035</a:t>
            </a:r>
          </a:p>
          <a:p>
            <a:pPr lvl="1"/>
            <a:r>
              <a:rPr lang="fr-FR" dirty="0"/>
              <a:t>Obligation en termes de déploiement des infrastructures pour carburants alternatifs</a:t>
            </a:r>
          </a:p>
          <a:p>
            <a:pPr lvl="1"/>
            <a:r>
              <a:rPr lang="fr-FR" dirty="0" err="1"/>
              <a:t>FuelEU</a:t>
            </a:r>
            <a:r>
              <a:rPr lang="fr-FR" dirty="0"/>
              <a:t> maritime et </a:t>
            </a:r>
            <a:r>
              <a:rPr lang="fr-FR" dirty="0" err="1"/>
              <a:t>ReFuelEU</a:t>
            </a:r>
            <a:r>
              <a:rPr lang="fr-FR" dirty="0"/>
              <a:t> aviation</a:t>
            </a:r>
          </a:p>
          <a:p>
            <a:pPr lvl="1"/>
            <a:endParaRPr lang="fr-FR" dirty="0"/>
          </a:p>
        </p:txBody>
      </p:sp>
    </p:spTree>
    <p:extLst>
      <p:ext uri="{BB962C8B-B14F-4D97-AF65-F5344CB8AC3E}">
        <p14:creationId xmlns:p14="http://schemas.microsoft.com/office/powerpoint/2010/main" val="614335645"/>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2070D2-1064-A96A-4F1F-15CCA82867C9}"/>
              </a:ext>
            </a:extLst>
          </p:cNvPr>
          <p:cNvSpPr>
            <a:spLocks noGrp="1"/>
          </p:cNvSpPr>
          <p:nvPr>
            <p:ph type="title"/>
          </p:nvPr>
        </p:nvSpPr>
        <p:spPr>
          <a:xfrm>
            <a:off x="1382486" y="500744"/>
            <a:ext cx="7891516" cy="827314"/>
          </a:xfrm>
        </p:spPr>
        <p:txBody>
          <a:bodyPr>
            <a:normAutofit fontScale="90000"/>
          </a:bodyPr>
          <a:lstStyle/>
          <a:p>
            <a:pPr algn="ctr"/>
            <a:r>
              <a:rPr lang="fr-FR" sz="2800" dirty="0"/>
              <a:t>Bilan 2019-2024: une réforme majeure: la révision du RTE-T</a:t>
            </a:r>
          </a:p>
        </p:txBody>
      </p:sp>
      <p:sp>
        <p:nvSpPr>
          <p:cNvPr id="3" name="Espace réservé du contenu 2">
            <a:extLst>
              <a:ext uri="{FF2B5EF4-FFF2-40B4-BE49-F238E27FC236}">
                <a16:creationId xmlns:a16="http://schemas.microsoft.com/office/drawing/2014/main" id="{9B152CC2-90C7-E7E4-3107-EB9FBFEC79F7}"/>
              </a:ext>
            </a:extLst>
          </p:cNvPr>
          <p:cNvSpPr>
            <a:spLocks noGrp="1"/>
          </p:cNvSpPr>
          <p:nvPr>
            <p:ph sz="half" idx="1"/>
          </p:nvPr>
        </p:nvSpPr>
        <p:spPr>
          <a:xfrm>
            <a:off x="514048" y="1594532"/>
            <a:ext cx="4504266" cy="4447039"/>
          </a:xfrm>
        </p:spPr>
        <p:txBody>
          <a:bodyPr>
            <a:normAutofit fontScale="92500"/>
          </a:bodyPr>
          <a:lstStyle/>
          <a:p>
            <a:r>
              <a:rPr lang="fr-FR" dirty="0"/>
              <a:t>Le RTE-T, une structure à deux niveaux:</a:t>
            </a:r>
          </a:p>
          <a:p>
            <a:pPr lvl="1" algn="just"/>
            <a:r>
              <a:rPr lang="fr-FR" dirty="0"/>
              <a:t>Le </a:t>
            </a:r>
            <a:r>
              <a:rPr lang="fr-FR" b="1" dirty="0"/>
              <a:t>réseau global </a:t>
            </a:r>
            <a:r>
              <a:rPr lang="fr-FR" dirty="0"/>
              <a:t>constitue la structure de base du RTE-T. Il comprend des éléments de tous les modes ainsi que leurs points de connexion et les systèmes de gestion de trafic correspondants. Il doit être achevé fin 2050;</a:t>
            </a:r>
          </a:p>
          <a:p>
            <a:pPr lvl="1" algn="just"/>
            <a:r>
              <a:rPr lang="fr-FR" dirty="0"/>
              <a:t>Le </a:t>
            </a:r>
            <a:r>
              <a:rPr lang="fr-FR" b="1" dirty="0"/>
              <a:t>réseau central </a:t>
            </a:r>
            <a:r>
              <a:rPr lang="fr-FR" dirty="0"/>
              <a:t>est un sous-ensemble du réseau global composé des nœuds et des maillons les plus stratégiques. Il se matérialise dans 9 corridors européens de transport;</a:t>
            </a:r>
          </a:p>
          <a:p>
            <a:pPr lvl="1" algn="just"/>
            <a:r>
              <a:rPr lang="fr-FR" dirty="0"/>
              <a:t>Le </a:t>
            </a:r>
            <a:r>
              <a:rPr lang="fr-FR" b="1" dirty="0"/>
              <a:t>mécanisme pour l’interconnexion de l’Europe (MIE) (25,8 milliards € pour 2021-2027) </a:t>
            </a:r>
            <a:r>
              <a:rPr lang="fr-FR" dirty="0"/>
              <a:t>cofinance les infrastructures du RTE-T, pour l’essentiel celles situées sur le réseau central</a:t>
            </a:r>
          </a:p>
        </p:txBody>
      </p:sp>
      <p:pic>
        <p:nvPicPr>
          <p:cNvPr id="5" name="Espace réservé du contenu 4">
            <a:extLst>
              <a:ext uri="{FF2B5EF4-FFF2-40B4-BE49-F238E27FC236}">
                <a16:creationId xmlns:a16="http://schemas.microsoft.com/office/drawing/2014/main" id="{B0DA2A2C-E56C-552E-86B6-C71D8D3A3AA0}"/>
              </a:ext>
            </a:extLst>
          </p:cNvPr>
          <p:cNvPicPr>
            <a:picLocks noGrp="1" noChangeAspect="1"/>
          </p:cNvPicPr>
          <p:nvPr>
            <p:ph sz="half" idx="2"/>
          </p:nvPr>
        </p:nvPicPr>
        <p:blipFill>
          <a:blip r:embed="rId2"/>
          <a:stretch>
            <a:fillRect/>
          </a:stretch>
        </p:blipFill>
        <p:spPr>
          <a:xfrm>
            <a:off x="5204754" y="1594532"/>
            <a:ext cx="4766560" cy="4546565"/>
          </a:xfrm>
          <a:prstGeom prst="rect">
            <a:avLst/>
          </a:prstGeom>
        </p:spPr>
      </p:pic>
    </p:spTree>
    <p:extLst>
      <p:ext uri="{BB962C8B-B14F-4D97-AF65-F5344CB8AC3E}">
        <p14:creationId xmlns:p14="http://schemas.microsoft.com/office/powerpoint/2010/main" val="4117557612"/>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4665A2-F4FD-3FC4-FF80-60D206C97DD4}"/>
              </a:ext>
            </a:extLst>
          </p:cNvPr>
          <p:cNvSpPr>
            <a:spLocks noGrp="1"/>
          </p:cNvSpPr>
          <p:nvPr>
            <p:ph type="title"/>
          </p:nvPr>
        </p:nvSpPr>
        <p:spPr>
          <a:xfrm>
            <a:off x="677334" y="609600"/>
            <a:ext cx="8596668" cy="783771"/>
          </a:xfrm>
        </p:spPr>
        <p:txBody>
          <a:bodyPr/>
          <a:lstStyle/>
          <a:p>
            <a:r>
              <a:rPr lang="fr-FR" dirty="0"/>
              <a:t>Bilan 2019-2024: la révision du RTE-T</a:t>
            </a:r>
          </a:p>
        </p:txBody>
      </p:sp>
      <p:sp>
        <p:nvSpPr>
          <p:cNvPr id="3" name="Espace réservé du contenu 2">
            <a:extLst>
              <a:ext uri="{FF2B5EF4-FFF2-40B4-BE49-F238E27FC236}">
                <a16:creationId xmlns:a16="http://schemas.microsoft.com/office/drawing/2014/main" id="{98A0848C-C2EB-952F-AB66-572BF89B41D2}"/>
              </a:ext>
            </a:extLst>
          </p:cNvPr>
          <p:cNvSpPr>
            <a:spLocks noGrp="1"/>
          </p:cNvSpPr>
          <p:nvPr>
            <p:ph idx="1"/>
          </p:nvPr>
        </p:nvSpPr>
        <p:spPr>
          <a:xfrm>
            <a:off x="677334" y="1469571"/>
            <a:ext cx="8596668" cy="4571791"/>
          </a:xfrm>
        </p:spPr>
        <p:txBody>
          <a:bodyPr>
            <a:normAutofit lnSpcReduction="10000"/>
          </a:bodyPr>
          <a:lstStyle/>
          <a:p>
            <a:pPr marL="0" indent="0">
              <a:buNone/>
            </a:pPr>
            <a:r>
              <a:rPr lang="fr-FR" dirty="0"/>
              <a:t>Les principaux éléments de la révision du RTE-T:</a:t>
            </a:r>
          </a:p>
          <a:p>
            <a:r>
              <a:rPr lang="fr-FR" dirty="0"/>
              <a:t>L’introduction d’une étape intermédiaire de réalisation du RTE-T à fin 2040 pour le réseau central « étendu »</a:t>
            </a:r>
          </a:p>
          <a:p>
            <a:r>
              <a:rPr lang="fr-FR" dirty="0"/>
              <a:t>Des exigences renforcées pour les infrastructures de transport ferroviaire pour renforcer la compétitivité du rail (ex. l’instauration d’une vitesse minimale de 160 km/h pour le transport de passagers sur les lignes du réseau central et central étendu d’ici 2040)</a:t>
            </a:r>
          </a:p>
          <a:p>
            <a:r>
              <a:rPr lang="fr-FR" dirty="0"/>
              <a:t>L’accent mis sur les terminaux multimodaux de fret</a:t>
            </a:r>
          </a:p>
          <a:p>
            <a:r>
              <a:rPr lang="fr-FR" dirty="0"/>
              <a:t>Des dispositions renforcées pour les nœuds urbains</a:t>
            </a:r>
          </a:p>
          <a:p>
            <a:r>
              <a:rPr lang="fr-FR" dirty="0"/>
              <a:t>La modification des cartes des corridors pour améliorer les connexions avec l’Ukraine et la Moldavie</a:t>
            </a:r>
          </a:p>
          <a:p>
            <a:r>
              <a:rPr lang="fr-FR" b="1" dirty="0"/>
              <a:t>Une articulation renforcée entre programmations nationales et priorités européennes </a:t>
            </a:r>
            <a:r>
              <a:rPr lang="fr-FR" dirty="0"/>
              <a:t>(via des actes d’exécution par corridor), mais avec une « soupape de sécurité » pour les Etats membres</a:t>
            </a:r>
          </a:p>
          <a:p>
            <a:pPr marL="0" indent="0">
              <a:buNone/>
            </a:pPr>
            <a:endParaRPr lang="fr-FR" dirty="0"/>
          </a:p>
        </p:txBody>
      </p:sp>
    </p:spTree>
    <p:extLst>
      <p:ext uri="{BB962C8B-B14F-4D97-AF65-F5344CB8AC3E}">
        <p14:creationId xmlns:p14="http://schemas.microsoft.com/office/powerpoint/2010/main" val="2629526890"/>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050CB1-4CA3-EE39-9F70-639B7697A0AA}"/>
              </a:ext>
            </a:extLst>
          </p:cNvPr>
          <p:cNvSpPr>
            <a:spLocks noGrp="1"/>
          </p:cNvSpPr>
          <p:nvPr>
            <p:ph type="title"/>
          </p:nvPr>
        </p:nvSpPr>
        <p:spPr>
          <a:xfrm>
            <a:off x="677334" y="609600"/>
            <a:ext cx="8596668" cy="1012371"/>
          </a:xfrm>
        </p:spPr>
        <p:txBody>
          <a:bodyPr>
            <a:normAutofit/>
          </a:bodyPr>
          <a:lstStyle/>
          <a:p>
            <a:pPr algn="ctr"/>
            <a:r>
              <a:rPr lang="fr-FR" sz="2400" dirty="0"/>
              <a:t>2024-2029: la lettre de mission d’A. </a:t>
            </a:r>
            <a:r>
              <a:rPr lang="fr-FR" sz="2400" dirty="0" err="1"/>
              <a:t>Tzitzikostas</a:t>
            </a:r>
            <a:r>
              <a:rPr lang="fr-FR" sz="2400" dirty="0"/>
              <a:t> au prisme des rapports </a:t>
            </a:r>
            <a:r>
              <a:rPr lang="fr-FR" sz="2400" dirty="0" err="1"/>
              <a:t>Letta</a:t>
            </a:r>
            <a:r>
              <a:rPr lang="fr-FR" sz="2400" dirty="0"/>
              <a:t> et Draghi</a:t>
            </a:r>
          </a:p>
        </p:txBody>
      </p:sp>
      <p:sp>
        <p:nvSpPr>
          <p:cNvPr id="3" name="Espace réservé du texte 2">
            <a:extLst>
              <a:ext uri="{FF2B5EF4-FFF2-40B4-BE49-F238E27FC236}">
                <a16:creationId xmlns:a16="http://schemas.microsoft.com/office/drawing/2014/main" id="{BD8895AB-A1B9-945A-49DE-55DBC55BC1A8}"/>
              </a:ext>
            </a:extLst>
          </p:cNvPr>
          <p:cNvSpPr>
            <a:spLocks noGrp="1"/>
          </p:cNvSpPr>
          <p:nvPr>
            <p:ph type="body" idx="1"/>
          </p:nvPr>
        </p:nvSpPr>
        <p:spPr>
          <a:xfrm>
            <a:off x="761994" y="1524000"/>
            <a:ext cx="4099368" cy="751115"/>
          </a:xfrm>
        </p:spPr>
        <p:txBody>
          <a:bodyPr/>
          <a:lstStyle/>
          <a:p>
            <a:pPr algn="ctr"/>
            <a:r>
              <a:rPr lang="fr-FR" sz="1800" b="1" dirty="0"/>
              <a:t>Les transports dans le rapport </a:t>
            </a:r>
            <a:r>
              <a:rPr lang="fr-FR" sz="1800" b="1" dirty="0" err="1"/>
              <a:t>Letta</a:t>
            </a:r>
            <a:r>
              <a:rPr lang="fr-FR" sz="1800" b="1" dirty="0"/>
              <a:t> sur l’avenir du marché unique</a:t>
            </a:r>
          </a:p>
        </p:txBody>
      </p:sp>
      <p:sp>
        <p:nvSpPr>
          <p:cNvPr id="4" name="Espace réservé du contenu 3">
            <a:extLst>
              <a:ext uri="{FF2B5EF4-FFF2-40B4-BE49-F238E27FC236}">
                <a16:creationId xmlns:a16="http://schemas.microsoft.com/office/drawing/2014/main" id="{5F36CAB2-EE23-73E3-713A-799F70DD94A9}"/>
              </a:ext>
            </a:extLst>
          </p:cNvPr>
          <p:cNvSpPr>
            <a:spLocks noGrp="1"/>
          </p:cNvSpPr>
          <p:nvPr>
            <p:ph sz="half" idx="2"/>
          </p:nvPr>
        </p:nvSpPr>
        <p:spPr>
          <a:xfrm>
            <a:off x="675745" y="2449286"/>
            <a:ext cx="4185617" cy="4180113"/>
          </a:xfrm>
        </p:spPr>
        <p:txBody>
          <a:bodyPr>
            <a:normAutofit/>
          </a:bodyPr>
          <a:lstStyle/>
          <a:p>
            <a:pPr algn="just">
              <a:buFont typeface="Wingdings" panose="05000000000000000000" pitchFamily="2" charset="2"/>
              <a:buChar char="ü"/>
            </a:pPr>
            <a:r>
              <a:rPr lang="fr-FR" sz="1600" dirty="0"/>
              <a:t>Selon Enrico </a:t>
            </a:r>
            <a:r>
              <a:rPr lang="fr-FR" sz="1600" dirty="0" err="1"/>
              <a:t>Letta</a:t>
            </a:r>
            <a:r>
              <a:rPr lang="fr-FR" sz="1600" dirty="0"/>
              <a:t>, la mise en place d’un véritable marché unique dans le domaine des transports reste encore un objectif à atteindre, qui passe notamment par l’achèvement de la libéralisation des différents modes;</a:t>
            </a:r>
          </a:p>
          <a:p>
            <a:pPr algn="just">
              <a:buFont typeface="Wingdings" panose="05000000000000000000" pitchFamily="2" charset="2"/>
              <a:buChar char="ü"/>
            </a:pPr>
            <a:r>
              <a:rPr lang="fr-FR" sz="1600" dirty="0"/>
              <a:t>Il plaide pour la mise en place d’un plan d’établissement de liaisons ferroviaires à grande vitesse reliant entre elles les différentes capitales de l’UE</a:t>
            </a:r>
          </a:p>
          <a:p>
            <a:pPr algn="just">
              <a:buFont typeface="Wingdings" panose="05000000000000000000" pitchFamily="2" charset="2"/>
              <a:buChar char="ü"/>
            </a:pPr>
            <a:r>
              <a:rPr lang="fr-FR" sz="1600" dirty="0"/>
              <a:t>Il demande l’élaboration urgente d’une règlementation européenne relative aux services numériques de billettique multimodale</a:t>
            </a:r>
          </a:p>
          <a:p>
            <a:pPr>
              <a:buFont typeface="Wingdings" panose="05000000000000000000" pitchFamily="2" charset="2"/>
              <a:buChar char="ü"/>
            </a:pPr>
            <a:endParaRPr lang="fr-FR" sz="1600" dirty="0"/>
          </a:p>
        </p:txBody>
      </p:sp>
      <p:sp>
        <p:nvSpPr>
          <p:cNvPr id="5" name="Espace réservé du texte 4">
            <a:extLst>
              <a:ext uri="{FF2B5EF4-FFF2-40B4-BE49-F238E27FC236}">
                <a16:creationId xmlns:a16="http://schemas.microsoft.com/office/drawing/2014/main" id="{8B1CB55E-600D-4727-7FB2-E2743F934CD1}"/>
              </a:ext>
            </a:extLst>
          </p:cNvPr>
          <p:cNvSpPr>
            <a:spLocks noGrp="1"/>
          </p:cNvSpPr>
          <p:nvPr>
            <p:ph type="body" sz="quarter" idx="3"/>
          </p:nvPr>
        </p:nvSpPr>
        <p:spPr>
          <a:xfrm>
            <a:off x="5421086" y="1621971"/>
            <a:ext cx="4408713" cy="653144"/>
          </a:xfrm>
        </p:spPr>
        <p:txBody>
          <a:bodyPr/>
          <a:lstStyle/>
          <a:p>
            <a:pPr algn="ctr"/>
            <a:endParaRPr lang="fr-FR" sz="1800" b="1" dirty="0"/>
          </a:p>
          <a:p>
            <a:pPr algn="ctr"/>
            <a:r>
              <a:rPr lang="fr-FR" sz="1800" b="1" dirty="0"/>
              <a:t>Les transports dans le rapport Draghi sur la relance de la compétitivité</a:t>
            </a:r>
          </a:p>
        </p:txBody>
      </p:sp>
      <p:sp>
        <p:nvSpPr>
          <p:cNvPr id="6" name="Espace réservé du contenu 5">
            <a:extLst>
              <a:ext uri="{FF2B5EF4-FFF2-40B4-BE49-F238E27FC236}">
                <a16:creationId xmlns:a16="http://schemas.microsoft.com/office/drawing/2014/main" id="{AEE1D76D-8CBD-B421-EA96-B61A690B5694}"/>
              </a:ext>
            </a:extLst>
          </p:cNvPr>
          <p:cNvSpPr>
            <a:spLocks noGrp="1"/>
          </p:cNvSpPr>
          <p:nvPr>
            <p:ph sz="quarter" idx="4"/>
          </p:nvPr>
        </p:nvSpPr>
        <p:spPr>
          <a:xfrm>
            <a:off x="5088384" y="2449287"/>
            <a:ext cx="5198616" cy="3897084"/>
          </a:xfrm>
        </p:spPr>
        <p:txBody>
          <a:bodyPr>
            <a:normAutofit/>
          </a:bodyPr>
          <a:lstStyle/>
          <a:p>
            <a:pPr algn="just"/>
            <a:r>
              <a:rPr lang="fr-FR" sz="1600" dirty="0"/>
              <a:t>Des propositions dédiées au secteur automobile, dont l’élaboration d’un </a:t>
            </a:r>
            <a:r>
              <a:rPr lang="fr-FR" sz="1600" b="1" dirty="0"/>
              <a:t>plan d’action européen pour l’industrie automobile</a:t>
            </a:r>
          </a:p>
          <a:p>
            <a:pPr algn="just"/>
            <a:r>
              <a:rPr lang="fr-FR" sz="1600" dirty="0"/>
              <a:t>Améliorer la planification européenne des infrastructures et augmenter les financements européens dédiés aux transports, en donnant la priorité aux projets transfrontaliers, à la mobilité militaire et à la résilience climatiques;</a:t>
            </a:r>
          </a:p>
          <a:p>
            <a:pPr algn="just"/>
            <a:r>
              <a:rPr lang="fr-FR" sz="1600" dirty="0"/>
              <a:t>Concrétiser le marché unique en levant les barrières nationales et en supprimant les obstacles à l’interopérabilité</a:t>
            </a:r>
          </a:p>
          <a:p>
            <a:pPr algn="just"/>
            <a:r>
              <a:rPr lang="fr-FR" sz="1600" dirty="0"/>
              <a:t>Soutenir les investissements dans les secteurs difficiles à décarboner (aviation, transport maritime, véhicules lourds), …</a:t>
            </a:r>
          </a:p>
          <a:p>
            <a:pPr marL="0" indent="0" algn="just">
              <a:buNone/>
            </a:pPr>
            <a:endParaRPr lang="fr-FR" sz="1600" dirty="0"/>
          </a:p>
          <a:p>
            <a:pPr algn="just"/>
            <a:endParaRPr lang="fr-FR" sz="1600" dirty="0"/>
          </a:p>
          <a:p>
            <a:endParaRPr lang="fr-FR" sz="1600" dirty="0"/>
          </a:p>
        </p:txBody>
      </p:sp>
    </p:spTree>
    <p:extLst>
      <p:ext uri="{BB962C8B-B14F-4D97-AF65-F5344CB8AC3E}">
        <p14:creationId xmlns:p14="http://schemas.microsoft.com/office/powerpoint/2010/main" val="1586451376"/>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EC75A-3C18-3169-AA64-1E4CB778A65E}"/>
              </a:ext>
            </a:extLst>
          </p:cNvPr>
          <p:cNvSpPr>
            <a:spLocks noGrp="1"/>
          </p:cNvSpPr>
          <p:nvPr>
            <p:ph type="title"/>
          </p:nvPr>
        </p:nvSpPr>
        <p:spPr>
          <a:xfrm>
            <a:off x="827314" y="609600"/>
            <a:ext cx="8446688" cy="947057"/>
          </a:xfrm>
        </p:spPr>
        <p:txBody>
          <a:bodyPr>
            <a:normAutofit/>
          </a:bodyPr>
          <a:lstStyle/>
          <a:p>
            <a:pPr algn="ctr"/>
            <a:r>
              <a:rPr lang="fr-FR" sz="2400" dirty="0"/>
              <a:t>2024-2029: les transports dans la « boussole pour la compétitivité »</a:t>
            </a:r>
          </a:p>
        </p:txBody>
      </p:sp>
      <p:sp>
        <p:nvSpPr>
          <p:cNvPr id="3" name="Espace réservé du contenu 2">
            <a:extLst>
              <a:ext uri="{FF2B5EF4-FFF2-40B4-BE49-F238E27FC236}">
                <a16:creationId xmlns:a16="http://schemas.microsoft.com/office/drawing/2014/main" id="{4D921882-CCD3-1C52-97E8-9C1A12A90DFD}"/>
              </a:ext>
            </a:extLst>
          </p:cNvPr>
          <p:cNvSpPr>
            <a:spLocks noGrp="1"/>
          </p:cNvSpPr>
          <p:nvPr>
            <p:ph idx="1"/>
          </p:nvPr>
        </p:nvSpPr>
        <p:spPr>
          <a:xfrm>
            <a:off x="677334" y="1556657"/>
            <a:ext cx="8596668" cy="4484705"/>
          </a:xfrm>
        </p:spPr>
        <p:txBody>
          <a:bodyPr>
            <a:normAutofit fontScale="92500" lnSpcReduction="10000"/>
          </a:bodyPr>
          <a:lstStyle/>
          <a:p>
            <a:pPr algn="just"/>
            <a:r>
              <a:rPr lang="fr-FR" sz="2000" dirty="0"/>
              <a:t>Publiée le 29 janvier 2025, la « boussole pour la compétitivité », nouvelle stratégie quinquennale, est censée orienter les travaux de la Commission européenne pour la nouvelle mandature et traduire en feuille de route les recommandations du rapport Draghi;</a:t>
            </a:r>
          </a:p>
          <a:p>
            <a:pPr algn="just"/>
            <a:r>
              <a:rPr lang="fr-FR" sz="2000" dirty="0"/>
              <a:t>La boussole souligne que la mobilité et la neutralité technologique sont essentielles pour la compétitivité de l’UE;</a:t>
            </a:r>
          </a:p>
          <a:p>
            <a:pPr algn="just"/>
            <a:r>
              <a:rPr lang="fr-FR" sz="2000" dirty="0"/>
              <a:t>Les mesures transport annoncées dans la boussole:</a:t>
            </a:r>
          </a:p>
          <a:p>
            <a:pPr lvl="1" algn="just">
              <a:buFont typeface="Wingdings" panose="05000000000000000000" pitchFamily="2" charset="2"/>
              <a:buChar char="q"/>
            </a:pPr>
            <a:r>
              <a:rPr lang="fr-FR" sz="1800" dirty="0"/>
              <a:t>Avenir de l’industrie automobile: lancement du dialogue stratégique et publication d’un plan d’action (5 mars)</a:t>
            </a:r>
          </a:p>
          <a:p>
            <a:pPr lvl="1" algn="just">
              <a:buFont typeface="Wingdings" panose="05000000000000000000" pitchFamily="2" charset="2"/>
              <a:buChar char="q"/>
            </a:pPr>
            <a:r>
              <a:rPr lang="fr-FR" sz="1800" dirty="0"/>
              <a:t>Élaboration d’un plan d’investissement dans les transports durables (3</a:t>
            </a:r>
            <a:r>
              <a:rPr lang="fr-FR" sz="1800" baseline="30000" dirty="0"/>
              <a:t>ème</a:t>
            </a:r>
            <a:r>
              <a:rPr lang="fr-FR" sz="1800" dirty="0"/>
              <a:t> trimestre 25)</a:t>
            </a:r>
          </a:p>
          <a:p>
            <a:pPr lvl="1" algn="just">
              <a:buFont typeface="Wingdings" panose="05000000000000000000" pitchFamily="2" charset="2"/>
              <a:buChar char="q"/>
            </a:pPr>
            <a:r>
              <a:rPr lang="fr-FR" sz="1800" dirty="0"/>
              <a:t>Élaboration d’une stratégie européenne pour les ports et l’industrie maritime (2025)</a:t>
            </a:r>
          </a:p>
          <a:p>
            <a:pPr lvl="1" algn="just">
              <a:buFont typeface="Wingdings" panose="05000000000000000000" pitchFamily="2" charset="2"/>
              <a:buChar char="q"/>
            </a:pPr>
            <a:r>
              <a:rPr lang="fr-FR" sz="1800" dirty="0"/>
              <a:t>Élaboration d’un plan pour la grande vitesse ferroviaire (2025)</a:t>
            </a:r>
          </a:p>
          <a:p>
            <a:pPr lvl="1" algn="just">
              <a:buFont typeface="Wingdings" panose="05000000000000000000" pitchFamily="2" charset="2"/>
              <a:buChar char="q"/>
            </a:pPr>
            <a:endParaRPr lang="fr-FR" sz="1800" dirty="0"/>
          </a:p>
          <a:p>
            <a:pPr lvl="1" algn="just">
              <a:buFont typeface="Wingdings" panose="05000000000000000000" pitchFamily="2" charset="2"/>
              <a:buChar char="q"/>
            </a:pPr>
            <a:endParaRPr lang="fr-FR" sz="1800" dirty="0"/>
          </a:p>
          <a:p>
            <a:pPr algn="just"/>
            <a:endParaRPr lang="fr-FR" sz="2000" dirty="0"/>
          </a:p>
        </p:txBody>
      </p:sp>
    </p:spTree>
    <p:extLst>
      <p:ext uri="{BB962C8B-B14F-4D97-AF65-F5344CB8AC3E}">
        <p14:creationId xmlns:p14="http://schemas.microsoft.com/office/powerpoint/2010/main" val="631998957"/>
      </p:ext>
    </p:extLst>
  </p:cSld>
  <p:clrMapOvr>
    <a:masterClrMapping/>
  </p:clrMapOvr>
  <mc:AlternateContent xmlns:mc="http://schemas.openxmlformats.org/markup-compatibility/2006" xmlns:p14="http://schemas.microsoft.com/office/powerpoint/2010/main">
    <mc:Choice Requires="p14">
      <p:transition spd="slow" p14:dur="2000" advClick="0" advTm="8000">
        <p:wipe/>
      </p:transition>
    </mc:Choice>
    <mc:Fallback xmlns="">
      <p:transition spd="slow" advClick="0" advTm="8000">
        <p:wipe/>
      </p:transition>
    </mc:Fallback>
  </mc:AlternateContent>
</p:sld>
</file>

<file path=ppt/theme/theme1.xml><?xml version="1.0" encoding="utf-8"?>
<a:theme xmlns:a="http://schemas.openxmlformats.org/drawingml/2006/main" name="Facette">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eate a new document." ma:contentTypeScope="" ma:versionID="b7018ebc673f9c6a7ffefe12b2c86bf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8b840ae0a157c9c7b00851061c5d6370"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705A20BC-2C3C-4920-9F87-EB8D054DA05D}">
  <ds:schemaRefs>
    <ds:schemaRef ds:uri="http://schemas.microsoft.com/sharepoint/v3/contenttype/forms"/>
  </ds:schemaRefs>
</ds:datastoreItem>
</file>

<file path=customXml/itemProps2.xml><?xml version="1.0" encoding="utf-8"?>
<ds:datastoreItem xmlns:ds="http://schemas.openxmlformats.org/officeDocument/2006/customXml" ds:itemID="{DBC0DF7F-D7B1-4618-9D2E-31808E0A4AB4}"/>
</file>

<file path=customXml/itemProps3.xml><?xml version="1.0" encoding="utf-8"?>
<ds:datastoreItem xmlns:ds="http://schemas.openxmlformats.org/officeDocument/2006/customXml" ds:itemID="{54F45EB9-DFD1-47B1-9056-3E9D597528D3}">
  <ds:schemaRefs>
    <ds:schemaRef ds:uri="http://purl.org/dc/elements/1.1/"/>
    <ds:schemaRef ds:uri="http://purl.org/dc/dcmitype/"/>
    <ds:schemaRef ds:uri="http://www.w3.org/XML/1998/namespace"/>
    <ds:schemaRef ds:uri="http://schemas.openxmlformats.org/package/2006/metadata/core-properties"/>
    <ds:schemaRef ds:uri="597f0e91-a424-40e7-b159-919cd36229ca"/>
    <ds:schemaRef ds:uri="ca8b9c18-5e1d-46e5-9d1a-4e2a3224a5d3"/>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3697</TotalTime>
  <Words>1320</Words>
  <Application>Microsoft Office PowerPoint</Application>
  <PresentationFormat>Grand écran</PresentationFormat>
  <Paragraphs>114</Paragraphs>
  <Slides>15</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Arial Bold</vt:lpstr>
      <vt:lpstr>Calibri</vt:lpstr>
      <vt:lpstr>Trebuchet MS</vt:lpstr>
      <vt:lpstr>Wingdings</vt:lpstr>
      <vt:lpstr>Wingdings 3</vt:lpstr>
      <vt:lpstr>Facette</vt:lpstr>
      <vt:lpstr>Présentation PowerPoint</vt:lpstr>
      <vt:lpstr>Les compétences de l’UE</vt:lpstr>
      <vt:lpstr>Présentation PowerPoint</vt:lpstr>
      <vt:lpstr>Présentation PowerPoint</vt:lpstr>
      <vt:lpstr>Bilan 2019-24: la politique européenne des transports au prisme du Pacte vert</vt:lpstr>
      <vt:lpstr>Bilan 2019-2024: une réforme majeure: la révision du RTE-T</vt:lpstr>
      <vt:lpstr>Bilan 2019-2024: la révision du RTE-T</vt:lpstr>
      <vt:lpstr>2024-2029: la lettre de mission d’A. Tzitzikostas au prisme des rapports Letta et Draghi</vt:lpstr>
      <vt:lpstr>2024-2029: les transports dans la « boussole pour la compétitivité »</vt:lpstr>
      <vt:lpstr>Le plan d’action pour l’industrie automobile européenne (5 mars)</vt:lpstr>
      <vt:lpstr>Quel budget européen pour les transports après 2027?</vt:lpstr>
      <vt:lpstr>Budget à long terme 2021-2027 (CFP) de l'UE et NextGenerationEU </vt:lpstr>
      <vt:lpstr>Présentation PowerPoint</vt:lpstr>
      <vt:lpstr>Quel budget européen pour les transports après-2027?</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Claudia MARTIN-PUYA</dc:creator>
  <cp:lastModifiedBy>Géraldine Benali</cp:lastModifiedBy>
  <cp:revision>68</cp:revision>
  <dcterms:created xsi:type="dcterms:W3CDTF">2019-09-23T14:42:49Z</dcterms:created>
  <dcterms:modified xsi:type="dcterms:W3CDTF">2025-04-08T08:21:22Z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y fmtid="{D5CDD505-2E9C-101B-9397-08002B2CF9AE}" pid="3" name="MediaServiceImageTags">
    <vt:lpwstr/>
  </property>
</Properties>
</file>