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87" r:id="rId2"/>
  </p:sldMasterIdLst>
  <p:notesMasterIdLst>
    <p:notesMasterId r:id="rId9"/>
  </p:notesMasterIdLst>
  <p:handoutMasterIdLst>
    <p:handoutMasterId r:id="rId10"/>
  </p:handoutMasterIdLst>
  <p:sldIdLst>
    <p:sldId id="262" r:id="rId3"/>
    <p:sldId id="263" r:id="rId4"/>
    <p:sldId id="770" r:id="rId5"/>
    <p:sldId id="771" r:id="rId6"/>
    <p:sldId id="773" r:id="rId7"/>
    <p:sldId id="768" r:id="rId8"/>
  </p:sldIdLst>
  <p:sldSz cx="9144000" cy="6858000" type="screen4x3"/>
  <p:notesSz cx="6797675" cy="992822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8B11C7-8E31-C794-23A8-C06ED4E6FBA3}" name="BOURIAT AURELIE" initials="BA" userId="S::aurelie.bouriat@bourgognefranchecomte.fr::38735b59-814a-4a00-8979-48d989228fc9" providerId="AD"/>
  <p188:author id="{4F75F0FD-E089-43D6-727B-E35805B689E4}" name="MAIRET HELENE" initials="MH" userId="S::helene.mairet@bourgognefranchecomte.fr::b87a44dd-bdd4-4dfe-bb1f-a7091e3e4c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DE2"/>
    <a:srgbClr val="99CC00"/>
    <a:srgbClr val="FFCC00"/>
    <a:srgbClr val="FF6600"/>
    <a:srgbClr val="09488D"/>
    <a:srgbClr val="314999"/>
    <a:srgbClr val="F9423A"/>
    <a:srgbClr val="169BBA"/>
    <a:srgbClr val="0A4C97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5765" autoAdjust="0"/>
  </p:normalViewPr>
  <p:slideViewPr>
    <p:cSldViewPr snapToGrid="0" snapToObjects="1">
      <p:cViewPr varScale="1">
        <p:scale>
          <a:sx n="109" d="100"/>
          <a:sy n="109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24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085A92-1D5C-3E44-9DAF-2CFDEAE4B6C1}" type="datetime1">
              <a:rPr lang="fr-FR"/>
              <a:pPr>
                <a:defRPr/>
              </a:pPr>
              <a:t>09/11/2023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CF301F-D9A5-A442-AC05-3E6EC83F88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256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7DDDB1-633D-A04B-B5B1-35DB4AA58682}" type="datetime1">
              <a:rPr lang="fr-FR"/>
              <a:pPr>
                <a:defRPr/>
              </a:pPr>
              <a:t>09/11/2023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2" tIns="46131" rIns="92262" bIns="46131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262" tIns="46131" rIns="92262" bIns="46131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262" tIns="46131" rIns="92262" bIns="461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054824-21E4-C64C-BDA2-1A45F847FC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04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54824-21E4-C64C-BDA2-1A45F847FC3C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0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9" y="4715908"/>
            <a:ext cx="5438140" cy="4582352"/>
          </a:xfrm>
        </p:spPr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54824-21E4-C64C-BDA2-1A45F847FC3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01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54824-21E4-C64C-BDA2-1A45F847FC3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64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54824-21E4-C64C-BDA2-1A45F847FC3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38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54824-21E4-C64C-BDA2-1A45F847FC3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50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5413" y="1150938"/>
            <a:ext cx="4148137" cy="31099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54824-21E4-C64C-BDA2-1A45F847FC3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67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 userDrawn="1"/>
        </p:nvSpPr>
        <p:spPr>
          <a:xfrm>
            <a:off x="888759" y="6373443"/>
            <a:ext cx="535851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08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 userDrawn="1"/>
        </p:nvSpPr>
        <p:spPr>
          <a:xfrm>
            <a:off x="888759" y="6373443"/>
            <a:ext cx="535851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1378425" cy="165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2" y="0"/>
            <a:ext cx="65559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5"/>
          <a:stretch/>
        </p:blipFill>
        <p:spPr bwMode="auto">
          <a:xfrm>
            <a:off x="0" y="-11223"/>
            <a:ext cx="1390820" cy="115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129532" y="1140031"/>
            <a:ext cx="430887" cy="5717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fr-FR" sz="1600" b="1" kern="2000" spc="600" dirty="0">
                <a:latin typeface="Arial" panose="020B0604020202020204" pitchFamily="34" charset="0"/>
                <a:ea typeface="Amiri" panose="00000500000000000000" pitchFamily="2" charset="-78"/>
                <a:cs typeface="Arial" panose="020B0604020202020204" pitchFamily="34" charset="0"/>
              </a:rPr>
              <a:t>ZÉRO</a:t>
            </a:r>
            <a:r>
              <a:rPr lang="fr-FR" sz="1600" b="1" kern="2000" spc="600" baseline="0" dirty="0">
                <a:latin typeface="Arial" panose="020B0604020202020204" pitchFamily="34" charset="0"/>
                <a:ea typeface="Amiri" panose="00000500000000000000" pitchFamily="2" charset="-78"/>
                <a:cs typeface="Arial" panose="020B0604020202020204" pitchFamily="34" charset="0"/>
              </a:rPr>
              <a:t> ARTIFICIALISATION NETTE</a:t>
            </a:r>
            <a:endParaRPr lang="fr-FR" sz="1600" b="1" kern="2000" spc="600" dirty="0">
              <a:latin typeface="Arial" panose="020B0604020202020204" pitchFamily="34" charset="0"/>
              <a:ea typeface="Amiri" panose="00000500000000000000" pitchFamily="2" charset="-78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539531" y="0"/>
            <a:ext cx="7147267" cy="1267691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06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338733" y="2118456"/>
            <a:ext cx="3805267" cy="1016630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11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90663" y="2294521"/>
            <a:ext cx="3805267" cy="1016630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44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39532" y="-1"/>
            <a:ext cx="7147267" cy="1267691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70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sous-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5910" y="2358640"/>
            <a:ext cx="6828090" cy="1538243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 userDrawn="1"/>
        </p:nvSpPr>
        <p:spPr>
          <a:xfrm>
            <a:off x="888759" y="6373443"/>
            <a:ext cx="535851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46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338733" y="2118456"/>
            <a:ext cx="3805267" cy="1016630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58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90663" y="2294521"/>
            <a:ext cx="3805267" cy="1016630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2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 txBox="1">
            <a:spLocks/>
          </p:cNvSpPr>
          <p:nvPr userDrawn="1"/>
        </p:nvSpPr>
        <p:spPr>
          <a:xfrm>
            <a:off x="888759" y="6373443"/>
            <a:ext cx="535851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1378425" cy="165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2" y="0"/>
            <a:ext cx="65559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5"/>
          <a:stretch/>
        </p:blipFill>
        <p:spPr bwMode="auto">
          <a:xfrm>
            <a:off x="0" y="-11223"/>
            <a:ext cx="1390820" cy="115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69016" y="2127345"/>
            <a:ext cx="461665" cy="26033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b="1" kern="2000" spc="600" dirty="0">
                <a:latin typeface="Arial" panose="020B0604020202020204" pitchFamily="34" charset="0"/>
                <a:ea typeface="Amiri" panose="00000500000000000000" pitchFamily="2" charset="-78"/>
                <a:cs typeface="Arial" panose="020B0604020202020204" pitchFamily="34" charset="0"/>
              </a:rPr>
              <a:t>TRAME NOIRE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539531" y="0"/>
            <a:ext cx="7147267" cy="1267691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96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556184" cy="170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2"/>
          <p:cNvSpPr txBox="1">
            <a:spLocks/>
          </p:cNvSpPr>
          <p:nvPr userDrawn="1"/>
        </p:nvSpPr>
        <p:spPr>
          <a:xfrm>
            <a:off x="888759" y="6373443"/>
            <a:ext cx="535851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Réunion de Concertation – 10 NOVEMBRE 2023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832442" y="6241774"/>
            <a:ext cx="1949966" cy="5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978217" y="6440556"/>
            <a:ext cx="1734142" cy="236876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953608" y="6423516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bourgognefranchecomte.fr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36376" y="6440556"/>
            <a:ext cx="472344" cy="141041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REGION BFC Logo 2050 valide-01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8"/>
          <a:stretch/>
        </p:blipFill>
        <p:spPr>
          <a:xfrm>
            <a:off x="1" y="1"/>
            <a:ext cx="1326588" cy="1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5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1" r:id="rId2"/>
    <p:sldLayoutId id="2147483683" r:id="rId3"/>
    <p:sldLayoutId id="2147483685" r:id="rId4"/>
    <p:sldLayoutId id="214748368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556184" cy="170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u pied de page 2"/>
          <p:cNvSpPr txBox="1">
            <a:spLocks/>
          </p:cNvSpPr>
          <p:nvPr userDrawn="1"/>
        </p:nvSpPr>
        <p:spPr>
          <a:xfrm>
            <a:off x="902407" y="6373443"/>
            <a:ext cx="535851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100" b="1" kern="1200" dirty="0" smtClean="0">
                <a:solidFill>
                  <a:srgbClr val="FF5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Réunion de Concertation – 10 NOVEMBRE 2023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832442" y="6241774"/>
            <a:ext cx="1949966" cy="5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978217" y="6440556"/>
            <a:ext cx="1734142" cy="236876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953608" y="6423516"/>
            <a:ext cx="182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bourgognefranchecomte.fr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0024" y="6440556"/>
            <a:ext cx="472344" cy="141041"/>
          </a:xfrm>
          <a:prstGeom prst="rect">
            <a:avLst/>
          </a:prstGeom>
          <a:solidFill>
            <a:srgbClr val="1BB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REGION BFC Logo 2050 valide-01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326588" cy="1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6928" y="4883362"/>
            <a:ext cx="68922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 ronde : sobriété foncière, comparaison française et européenne</a:t>
            </a:r>
          </a:p>
          <a:p>
            <a:pPr>
              <a:spcAft>
                <a:spcPts val="1200"/>
              </a:spcAft>
            </a:pPr>
            <a:r>
              <a:rPr lang="fr-FR" sz="2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IHEADATE 9 novembre 2023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26406" y="2573894"/>
            <a:ext cx="674898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APPLICATION DE LA LOI EN REGION </a:t>
            </a:r>
            <a:r>
              <a:rPr lang="fr-FR" sz="3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bfc</a:t>
            </a:r>
            <a:endParaRPr lang="fr-FR" sz="3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E835-9765-4EFC-95A2-24463EE1370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68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51727"/>
            <a:ext cx="1206631" cy="20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95514" y="395149"/>
            <a:ext cx="726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CADRE GENERAL</a:t>
            </a:r>
            <a:endParaRPr lang="fr-FR" sz="3200" b="1" cap="sm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524" y="1995336"/>
            <a:ext cx="81171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spcAft>
                <a:spcPts val="2400"/>
              </a:spcAft>
              <a:buFont typeface="+mj-lt"/>
              <a:buAutoNum type="arabicPeriod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Loi du 20 juillet 2023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« 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visant à faciliter la mise en œuvre des objectifs de lutte contre l’artificialisation des sols et à renforcer l’accompagnement des élus locaux » vient modifier la loi Climat et résilience d’aout 2021 sur le ZAN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971550" lvl="1" indent="-514350">
              <a:spcAft>
                <a:spcPts val="24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Reprise du projet de territorialisation du ZAN par rapport au modèle jugé globalement « équilibré » présenté en assemblée plénière de juin 2023 après un an de concertation (lancement en mai 2022)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E835-9765-4EFC-95A2-24463EE1370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5513" y="80107"/>
            <a:ext cx="713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1. Loi du 20 juillet 2023 et ses impacts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Espace réservé du texte 11"/>
          <p:cNvSpPr txBox="1">
            <a:spLocks/>
          </p:cNvSpPr>
          <p:nvPr/>
        </p:nvSpPr>
        <p:spPr>
          <a:xfrm>
            <a:off x="115747" y="1564104"/>
            <a:ext cx="8912506" cy="45210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Ce que dit la loi :</a:t>
            </a: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Principe de mutualisation d’une enveloppe foncière entre les régions pour décompter les Projets d’Envergure Nationale ou Européenne (PENE)</a:t>
            </a: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Impact :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augmentation du taux d’effort des territoires 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800100" lvl="1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En BFC ce prélèvement pèse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520 ha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sur une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l’enveloppe de 5771 ha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; 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800100" lvl="1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Porte l’objectif régional de réduction à 54,5% </a:t>
            </a:r>
            <a:r>
              <a:rPr lang="fr-FR" sz="1800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au lieu des 50% prévus par la loi Climat ; </a:t>
            </a:r>
          </a:p>
          <a:p>
            <a:pPr marL="800100" lvl="1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La liste des grands projets est établie par l’Etat. 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0647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5513" y="80107"/>
            <a:ext cx="713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1. Loi du 20 juillet 2023 et ses impacts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Espace réservé du texte 11"/>
          <p:cNvSpPr txBox="1">
            <a:spLocks/>
          </p:cNvSpPr>
          <p:nvPr/>
        </p:nvSpPr>
        <p:spPr>
          <a:xfrm>
            <a:off x="115747" y="1255852"/>
            <a:ext cx="8912506" cy="49497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Ce que dit la loi :</a:t>
            </a: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Instauration d’une « garantie communale » = droit foncier de 1 ha /commune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couvertes par ou ayant prescrit un document d’urbanisme avant le 22 août 2026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Impact :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La loi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fige les 2/3 de l’enveloppe foncière régionale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857250" lvl="1" algn="just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3769 ha réservés à la garantie communale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(sur une enveloppe totale de 5200 ha) ;  </a:t>
            </a:r>
          </a:p>
          <a:p>
            <a:pPr marL="857250" lvl="1" algn="just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Garantie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indépendante de la consommation foncière passée et de la dynamique prévue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; </a:t>
            </a:r>
          </a:p>
          <a:p>
            <a:pPr marL="857250" lvl="1" algn="just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Contraire au modèle de renforcement des armatures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porté par le SRADDET.</a:t>
            </a: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6127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5513" y="80107"/>
            <a:ext cx="713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1. Loi du 20 juillet 2023 et ses impacts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texte 11"/>
          <p:cNvSpPr txBox="1">
            <a:spLocks/>
          </p:cNvSpPr>
          <p:nvPr/>
        </p:nvSpPr>
        <p:spPr>
          <a:xfrm>
            <a:off x="115747" y="1255852"/>
            <a:ext cx="8607809" cy="4798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Conséquence de l’application de la garantie communale sur le projet régional :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14B0B9-249F-747B-61D4-FA7448ED7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2"/>
          <a:stretch/>
        </p:blipFill>
        <p:spPr>
          <a:xfrm>
            <a:off x="4488110" y="2041255"/>
            <a:ext cx="4639113" cy="3709578"/>
          </a:xfrm>
          <a:prstGeom prst="rect">
            <a:avLst/>
          </a:prstGeom>
        </p:spPr>
      </p:pic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7B336B99-EB2A-DDE8-58D1-3F0656AAB49E}"/>
              </a:ext>
            </a:extLst>
          </p:cNvPr>
          <p:cNvSpPr txBox="1">
            <a:spLocks/>
          </p:cNvSpPr>
          <p:nvPr/>
        </p:nvSpPr>
        <p:spPr>
          <a:xfrm>
            <a:off x="-446314" y="2139782"/>
            <a:ext cx="5077037" cy="47988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9 territoires bénéficient mécaniquement de droits plus importants, voire beaucoup plus, que le taux moyen régional (54,5 % d’effort)</a:t>
            </a:r>
          </a:p>
          <a:p>
            <a:pPr marL="857250" lvl="1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Ces droits sont figés pour ces territoires quel que soit le modèle retenu</a:t>
            </a:r>
          </a:p>
          <a:p>
            <a:pPr marL="857250" lvl="1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L’enveloppe foncière est grevée d’autant pour les 26 autres territoires</a:t>
            </a: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 fontAlgn="auto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55778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95515" y="80107"/>
            <a:ext cx="713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small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</a:rPr>
              <a:t>Présentation des scénarios de répartition </a:t>
            </a:r>
            <a:endParaRPr lang="fr-FR" sz="32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6B48E835-9765-4EFC-95A2-24463EE1370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2" name="Espace réservé du texte 11"/>
          <p:cNvSpPr txBox="1">
            <a:spLocks/>
          </p:cNvSpPr>
          <p:nvPr/>
        </p:nvSpPr>
        <p:spPr>
          <a:xfrm>
            <a:off x="115747" y="1376069"/>
            <a:ext cx="8912506" cy="44082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Rappel :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le scenario initial de répartition était construit sur une base de 50 % pour tous modulée à la hausse ou à la baisse en fonction d’indicateurs regroupés en quatre piliers (« Efficacité », « Dynamique », « Résilience », « Rééquilibrage rural ») et 35 « mailles » (entre 43 % et 58 % d’effort)</a:t>
            </a:r>
          </a:p>
          <a:p>
            <a:pPr marL="114300" indent="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Présentation de trois scénarios : </a:t>
            </a:r>
          </a:p>
          <a:p>
            <a:pPr marL="45720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Modèle antérieur redressé avec la garantie communale (entre – 29 % et 65 % dont effort supérieur à la moyenne (54,5 %) pour 24 des mailles)</a:t>
            </a:r>
          </a:p>
          <a:p>
            <a:pPr marL="45720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Modèle « enveloppes » (entre – 29 % et 68 % dont effort supérieur à la moyenne pour 21 des mailles)</a:t>
            </a:r>
          </a:p>
          <a:p>
            <a:pPr marL="45720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Modèle « 3 strates » (entre – 29 % et 60 % dont effort supérieur à la moyenne pour 21 des mailles)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114300" indent="0" algn="just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971550" lvl="1" indent="-457200" algn="just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59408883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35AEF-B33E-43AE-B34B-5167CEA6737A}"/>
</file>

<file path=customXml/itemProps2.xml><?xml version="1.0" encoding="utf-8"?>
<ds:datastoreItem xmlns:ds="http://schemas.openxmlformats.org/officeDocument/2006/customXml" ds:itemID="{7E8C3FD9-A554-48E1-8DB2-E7829EA701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</TotalTime>
  <Words>508</Words>
  <Application>Microsoft Office PowerPoint</Application>
  <PresentationFormat>Affichage à l'écran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RITZ Olivier</cp:lastModifiedBy>
  <cp:revision>551</cp:revision>
  <cp:lastPrinted>2023-10-03T12:34:27Z</cp:lastPrinted>
  <dcterms:created xsi:type="dcterms:W3CDTF">2013-08-01T09:49:53Z</dcterms:created>
  <dcterms:modified xsi:type="dcterms:W3CDTF">2023-11-09T13:53:25Z</dcterms:modified>
</cp:coreProperties>
</file>