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3" r:id="rId5"/>
    <p:sldId id="295" r:id="rId6"/>
    <p:sldId id="299" r:id="rId7"/>
    <p:sldId id="300" r:id="rId8"/>
    <p:sldId id="301" r:id="rId9"/>
    <p:sldId id="302" r:id="rId10"/>
    <p:sldId id="304" r:id="rId11"/>
    <p:sldId id="305" r:id="rId12"/>
    <p:sldId id="289" r:id="rId13"/>
    <p:sldId id="296" r:id="rId14"/>
    <p:sldId id="292" r:id="rId15"/>
    <p:sldId id="297" r:id="rId16"/>
    <p:sldId id="298" r:id="rId17"/>
    <p:sldId id="294" r:id="rId18"/>
    <p:sldId id="303" r:id="rId19"/>
    <p:sldId id="291" r:id="rId20"/>
    <p:sldId id="271" r:id="rId21"/>
  </p:sldIdLst>
  <p:sldSz cx="24384000" cy="13716000"/>
  <p:notesSz cx="6858000" cy="9144000"/>
  <p:embeddedFontLst>
    <p:embeddedFont>
      <p:font typeface="Work Sans Light" panose="020B0604020202020204" charset="0"/>
      <p:regular r:id="rId24"/>
      <p:italic r:id="rId25"/>
    </p:embeddedFont>
    <p:embeddedFont>
      <p:font typeface="Bahnschrift SemiBold" panose="020B0502040204020203" pitchFamily="34" charset="0"/>
      <p:bold r:id="rId26"/>
    </p:embeddedFont>
    <p:embeddedFont>
      <p:font typeface="Satoshi" pitchFamily="50" charset="0"/>
      <p:regular r:id="rId27"/>
      <p:bold r:id="rId28"/>
      <p:italic r:id="rId29"/>
      <p:boldItalic r:id="rId30"/>
    </p:embeddedFont>
    <p:embeddedFont>
      <p:font typeface="Work Sans regular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ahnschrift SemiLight" panose="020B0502040204020203" pitchFamily="34" charset="0"/>
      <p:regular r:id="rId36"/>
    </p:embeddedFont>
    <p:embeddedFont>
      <p:font typeface="Work Sans Bold" panose="020B0604020202020204" charset="0"/>
      <p:bold r:id="rId37"/>
    </p:embeddedFont>
    <p:embeddedFont>
      <p:font typeface="Work Sans regular" panose="020B0604020202020204" charset="0"/>
      <p:regular r:id="rId31"/>
    </p:embeddedFont>
    <p:embeddedFont>
      <p:font typeface="Satoshi Black" pitchFamily="50" charset="0"/>
      <p:bold r:id="rId38"/>
    </p:embeddedFont>
    <p:embeddedFont>
      <p:font typeface="Satoshi Medium" pitchFamily="50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9"/>
    <a:srgbClr val="2B2D74"/>
    <a:srgbClr val="FF993F"/>
    <a:srgbClr val="64BCE2"/>
    <a:srgbClr val="FDEFCB"/>
    <a:srgbClr val="CACADC"/>
    <a:srgbClr val="FBDF98"/>
    <a:srgbClr val="F6BE30"/>
    <a:srgbClr val="F9603A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 autoAdjust="0"/>
    <p:restoredTop sz="80366" autoAdjust="0"/>
  </p:normalViewPr>
  <p:slideViewPr>
    <p:cSldViewPr snapToGrid="0">
      <p:cViewPr varScale="1">
        <p:scale>
          <a:sx n="28" d="100"/>
          <a:sy n="28" d="100"/>
        </p:scale>
        <p:origin x="118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95000000000001E-2"/>
          <c:y val="4.3436500000000003E-2"/>
          <c:w val="0.76206499999999999"/>
          <c:h val="0.88211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B2D7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2-4675-86F7-6DAC506C9F4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6BE3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2-4675-86F7-6DAC506C9F4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CACADC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2-4675-86F7-6DAC506C9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Satoshi" pitchFamily="50" charset="0"/>
                <a:ea typeface="+mn-ea"/>
                <a:cs typeface="+mn-cs"/>
              </a:defRPr>
            </a:pPr>
            <a:endParaRPr lang="fr-F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B8B8B8"/>
              </a:solidFill>
              <a:prstDash val="solid"/>
              <a:miter lim="400000"/>
            </a:ln>
            <a:effectLst/>
          </c:spPr>
        </c:majorGridlines>
        <c:numFmt formatCode="0.#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90" b="0" i="0" u="none" strike="noStrike" kern="1200" baseline="0">
                <a:solidFill>
                  <a:srgbClr val="000000"/>
                </a:solidFill>
                <a:latin typeface="Satoshi" pitchFamily="50" charset="0"/>
                <a:ea typeface="+mn-ea"/>
                <a:cs typeface="+mn-cs"/>
              </a:defRPr>
            </a:pPr>
            <a:endParaRPr lang="fr-FR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4119200000000005"/>
          <c:y val="0.41831200000000002"/>
          <c:w val="0.15880802942168437"/>
          <c:h val="0.3438393473026454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Satoshi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7F7E4-5DCC-42C1-9B7A-B3372D6FF726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C65029A-A01A-4DF5-B87E-BFC5371893DA}">
      <dgm:prSet phldrT="[Texte]"/>
      <dgm:spPr>
        <a:noFill/>
        <a:ln w="57150">
          <a:solidFill>
            <a:srgbClr val="2B2D74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Une stratégie cohérente</a:t>
          </a:r>
          <a:endParaRPr lang="fr-FR" dirty="0">
            <a:solidFill>
              <a:schemeClr val="tx1"/>
            </a:solidFill>
          </a:endParaRPr>
        </a:p>
      </dgm:t>
    </dgm:pt>
    <dgm:pt modelId="{2704DB4E-D6CB-4E10-BFE4-2455AC57D669}" type="parTrans" cxnId="{2011E174-89D4-4B11-8C1C-5FBCC51603C0}">
      <dgm:prSet/>
      <dgm:spPr/>
      <dgm:t>
        <a:bodyPr/>
        <a:lstStyle/>
        <a:p>
          <a:endParaRPr lang="fr-FR"/>
        </a:p>
      </dgm:t>
    </dgm:pt>
    <dgm:pt modelId="{CE18CC45-DFCD-4250-A582-DA66D8CE68B1}" type="sibTrans" cxnId="{2011E174-89D4-4B11-8C1C-5FBCC51603C0}">
      <dgm:prSet/>
      <dgm:spPr/>
      <dgm:t>
        <a:bodyPr/>
        <a:lstStyle/>
        <a:p>
          <a:endParaRPr lang="fr-FR"/>
        </a:p>
      </dgm:t>
    </dgm:pt>
    <dgm:pt modelId="{B1391B88-F031-4852-975F-92D91EC438E4}">
      <dgm:prSet phldrT="[Texte]"/>
      <dgm:spPr>
        <a:noFill/>
        <a:ln w="57150">
          <a:solidFill>
            <a:srgbClr val="2B2D74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Schémas régionaux : SRDEII, SRADDET, SRB</a:t>
          </a:r>
          <a:endParaRPr lang="fr-FR" dirty="0">
            <a:solidFill>
              <a:schemeClr val="tx1"/>
            </a:solidFill>
          </a:endParaRPr>
        </a:p>
      </dgm:t>
    </dgm:pt>
    <dgm:pt modelId="{E81E3620-87C2-4546-B1B0-9C1B8704B409}" type="parTrans" cxnId="{02F327BB-71B9-4FAA-87C5-F1692CCE8E68}">
      <dgm:prSet/>
      <dgm:spPr/>
      <dgm:t>
        <a:bodyPr/>
        <a:lstStyle/>
        <a:p>
          <a:endParaRPr lang="fr-FR"/>
        </a:p>
      </dgm:t>
    </dgm:pt>
    <dgm:pt modelId="{E04A67AB-40A9-4F95-B24E-153CA728EF4C}" type="sibTrans" cxnId="{02F327BB-71B9-4FAA-87C5-F1692CCE8E68}">
      <dgm:prSet/>
      <dgm:spPr/>
      <dgm:t>
        <a:bodyPr/>
        <a:lstStyle/>
        <a:p>
          <a:endParaRPr lang="fr-FR"/>
        </a:p>
      </dgm:t>
    </dgm:pt>
    <dgm:pt modelId="{8991A56D-AC49-49D2-9D22-DF825FC5632D}">
      <dgm:prSet phldrT="[Texte]"/>
      <dgm:spPr>
        <a:noFill/>
        <a:ln w="57150">
          <a:solidFill>
            <a:srgbClr val="2B2D74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Des </a:t>
          </a:r>
          <a:r>
            <a:rPr lang="fr-FR" dirty="0" err="1" smtClean="0">
              <a:solidFill>
                <a:schemeClr val="tx1"/>
              </a:solidFill>
            </a:rPr>
            <a:t>accords-cadre</a:t>
          </a:r>
          <a:r>
            <a:rPr lang="fr-FR" dirty="0" smtClean="0">
              <a:solidFill>
                <a:schemeClr val="tx1"/>
              </a:solidFill>
            </a:rPr>
            <a:t> : ADEME, Agences de l’eau, PNR, Agences d’urbanisme</a:t>
          </a:r>
          <a:endParaRPr lang="fr-FR" dirty="0">
            <a:solidFill>
              <a:schemeClr val="tx1"/>
            </a:solidFill>
          </a:endParaRPr>
        </a:p>
      </dgm:t>
    </dgm:pt>
    <dgm:pt modelId="{15EA221C-7E33-49DE-B9AF-6CC080BCEF48}" type="parTrans" cxnId="{B63B1FD1-0EAE-4996-B6C1-30F10807495F}">
      <dgm:prSet/>
      <dgm:spPr/>
      <dgm:t>
        <a:bodyPr/>
        <a:lstStyle/>
        <a:p>
          <a:endParaRPr lang="fr-FR"/>
        </a:p>
      </dgm:t>
    </dgm:pt>
    <dgm:pt modelId="{0219D8D2-3069-49A2-95E7-451449C15343}" type="sibTrans" cxnId="{B63B1FD1-0EAE-4996-B6C1-30F10807495F}">
      <dgm:prSet/>
      <dgm:spPr/>
      <dgm:t>
        <a:bodyPr/>
        <a:lstStyle/>
        <a:p>
          <a:endParaRPr lang="fr-FR"/>
        </a:p>
      </dgm:t>
    </dgm:pt>
    <dgm:pt modelId="{326FDBE8-6164-4824-AFD5-5EF8886004C9}">
      <dgm:prSet phldrT="[Texte]"/>
      <dgm:spPr>
        <a:noFill/>
        <a:ln w="57150">
          <a:solidFill>
            <a:srgbClr val="9596B9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dialogue institué avec les territoires</a:t>
          </a:r>
          <a:endParaRPr lang="fr-FR" dirty="0">
            <a:solidFill>
              <a:schemeClr val="tx1"/>
            </a:solidFill>
          </a:endParaRPr>
        </a:p>
      </dgm:t>
    </dgm:pt>
    <dgm:pt modelId="{E5BD2E58-10BC-4DC9-B713-6E4DD2E0A067}" type="parTrans" cxnId="{761D50B4-9BD8-4C3E-BD15-BA722B74776D}">
      <dgm:prSet/>
      <dgm:spPr/>
      <dgm:t>
        <a:bodyPr/>
        <a:lstStyle/>
        <a:p>
          <a:endParaRPr lang="fr-FR"/>
        </a:p>
      </dgm:t>
    </dgm:pt>
    <dgm:pt modelId="{D53EAA08-4A8E-4E57-8D60-FBAB330A4E68}" type="sibTrans" cxnId="{761D50B4-9BD8-4C3E-BD15-BA722B74776D}">
      <dgm:prSet/>
      <dgm:spPr/>
      <dgm:t>
        <a:bodyPr/>
        <a:lstStyle/>
        <a:p>
          <a:endParaRPr lang="fr-FR"/>
        </a:p>
      </dgm:t>
    </dgm:pt>
    <dgm:pt modelId="{074B8503-2C09-4003-B38F-77A77E32CE69}">
      <dgm:prSet phldrT="[Texte]"/>
      <dgm:spPr>
        <a:noFill/>
        <a:ln w="57150">
          <a:solidFill>
            <a:srgbClr val="9596B9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territoire couvert par les PTRTE</a:t>
          </a:r>
          <a:endParaRPr lang="fr-FR" dirty="0">
            <a:solidFill>
              <a:schemeClr val="tx1"/>
            </a:solidFill>
          </a:endParaRPr>
        </a:p>
      </dgm:t>
    </dgm:pt>
    <dgm:pt modelId="{6A9D5891-CD73-48DF-BC46-19289FC9B5E8}" type="parTrans" cxnId="{AA96F1A2-FB5D-4915-98FD-1FC7727DA83A}">
      <dgm:prSet/>
      <dgm:spPr/>
      <dgm:t>
        <a:bodyPr/>
        <a:lstStyle/>
        <a:p>
          <a:endParaRPr lang="fr-FR"/>
        </a:p>
      </dgm:t>
    </dgm:pt>
    <dgm:pt modelId="{0F045671-6F64-40AA-8B03-DD71D9B68D04}" type="sibTrans" cxnId="{AA96F1A2-FB5D-4915-98FD-1FC7727DA83A}">
      <dgm:prSet/>
      <dgm:spPr/>
      <dgm:t>
        <a:bodyPr/>
        <a:lstStyle/>
        <a:p>
          <a:endParaRPr lang="fr-FR"/>
        </a:p>
      </dgm:t>
    </dgm:pt>
    <dgm:pt modelId="{5A9E6E34-C0BF-417E-95F1-E195025A18BC}">
      <dgm:prSet phldrT="[Texte]"/>
      <dgm:spPr>
        <a:noFill/>
        <a:ln w="57150">
          <a:solidFill>
            <a:srgbClr val="9596B9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Aide à la définition du projet de territoire, rationalisation, ingénierie et guichet unique</a:t>
          </a:r>
          <a:endParaRPr lang="fr-FR" dirty="0">
            <a:solidFill>
              <a:schemeClr val="tx1"/>
            </a:solidFill>
          </a:endParaRPr>
        </a:p>
      </dgm:t>
    </dgm:pt>
    <dgm:pt modelId="{C3A9BCE9-24FF-49D6-BE4E-C48D7CDB0C56}" type="parTrans" cxnId="{0C699EC3-C234-41FB-BA75-75958B8C7469}">
      <dgm:prSet/>
      <dgm:spPr/>
      <dgm:t>
        <a:bodyPr/>
        <a:lstStyle/>
        <a:p>
          <a:endParaRPr lang="fr-FR"/>
        </a:p>
      </dgm:t>
    </dgm:pt>
    <dgm:pt modelId="{362F8AD5-5687-4133-92D7-A46BE76B3E52}" type="sibTrans" cxnId="{0C699EC3-C234-41FB-BA75-75958B8C7469}">
      <dgm:prSet/>
      <dgm:spPr/>
      <dgm:t>
        <a:bodyPr/>
        <a:lstStyle/>
        <a:p>
          <a:endParaRPr lang="fr-FR"/>
        </a:p>
      </dgm:t>
    </dgm:pt>
    <dgm:pt modelId="{8784CDDA-1085-4B9C-AAAA-D340A49C1775}">
      <dgm:prSet phldrT="[Texte]" custT="1"/>
      <dgm:spPr>
        <a:noFill/>
        <a:ln w="57150">
          <a:solidFill>
            <a:srgbClr val="FF993F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dirty="0" smtClean="0">
              <a:solidFill>
                <a:schemeClr val="tx1"/>
              </a:solidFill>
            </a:rPr>
            <a:t>Une organisation territoriale dotée de relais de proximité</a:t>
          </a:r>
        </a:p>
      </dgm:t>
    </dgm:pt>
    <dgm:pt modelId="{C47F0AA1-17BE-4A93-B3D3-AFB001BEB021}" type="parTrans" cxnId="{763F46D4-580F-4DD6-9BC6-C843DC16A75E}">
      <dgm:prSet/>
      <dgm:spPr/>
      <dgm:t>
        <a:bodyPr/>
        <a:lstStyle/>
        <a:p>
          <a:endParaRPr lang="fr-FR"/>
        </a:p>
      </dgm:t>
    </dgm:pt>
    <dgm:pt modelId="{2B7B317E-165A-4256-941B-661260D29D7C}" type="sibTrans" cxnId="{763F46D4-580F-4DD6-9BC6-C843DC16A75E}">
      <dgm:prSet/>
      <dgm:spPr/>
      <dgm:t>
        <a:bodyPr/>
        <a:lstStyle/>
        <a:p>
          <a:endParaRPr lang="fr-FR"/>
        </a:p>
      </dgm:t>
    </dgm:pt>
    <dgm:pt modelId="{ACDEC946-FDFD-459A-BFD7-D18444B31026}">
      <dgm:prSet phldrT="[Texte]" custT="1"/>
      <dgm:spPr>
        <a:noFill/>
        <a:ln w="57150">
          <a:solidFill>
            <a:srgbClr val="FF993F"/>
          </a:solidFill>
        </a:ln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400" dirty="0" smtClean="0">
              <a:solidFill>
                <a:schemeClr val="tx1"/>
              </a:solidFill>
            </a:rPr>
            <a:t>Maisons de Région : transition énergétique, formation, biodiversité, développement économique, ingénierie territoriale</a:t>
          </a:r>
          <a:endParaRPr lang="fr-FR" sz="2400" dirty="0"/>
        </a:p>
      </dgm:t>
    </dgm:pt>
    <dgm:pt modelId="{294FD130-9CCC-4BDD-9667-3183B2C770D8}" type="parTrans" cxnId="{F0C3F663-8CF8-47F0-B2AC-E9070AC31550}">
      <dgm:prSet/>
      <dgm:spPr/>
      <dgm:t>
        <a:bodyPr/>
        <a:lstStyle/>
        <a:p>
          <a:endParaRPr lang="fr-FR"/>
        </a:p>
      </dgm:t>
    </dgm:pt>
    <dgm:pt modelId="{B7E2CFF7-4721-40FA-A389-8FCC3C6E517A}" type="sibTrans" cxnId="{F0C3F663-8CF8-47F0-B2AC-E9070AC31550}">
      <dgm:prSet/>
      <dgm:spPr/>
      <dgm:t>
        <a:bodyPr/>
        <a:lstStyle/>
        <a:p>
          <a:endParaRPr lang="fr-FR"/>
        </a:p>
      </dgm:t>
    </dgm:pt>
    <dgm:pt modelId="{0332F93C-0AC0-490C-9356-6CB77CA539E6}">
      <dgm:prSet custT="1"/>
      <dgm:spPr>
        <a:noFill/>
        <a:ln w="57150">
          <a:solidFill>
            <a:srgbClr val="64BCE2"/>
          </a:solidFill>
          <a:prstDash val="sysDash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3200" dirty="0" smtClean="0">
              <a:solidFill>
                <a:schemeClr val="tx1"/>
              </a:solidFill>
            </a:rPr>
            <a:t>ARTE : Gouvernance et ingénierie</a:t>
          </a:r>
          <a:endParaRPr lang="fr-FR" sz="3200" dirty="0">
            <a:solidFill>
              <a:schemeClr val="tx1"/>
            </a:solidFill>
          </a:endParaRPr>
        </a:p>
      </dgm:t>
    </dgm:pt>
    <dgm:pt modelId="{5F104425-67EA-4B71-AE0C-C9DAE180C73C}" type="parTrans" cxnId="{63AB09A9-7AD3-4959-A9D3-EB774D38A2AF}">
      <dgm:prSet/>
      <dgm:spPr/>
      <dgm:t>
        <a:bodyPr/>
        <a:lstStyle/>
        <a:p>
          <a:endParaRPr lang="fr-FR"/>
        </a:p>
      </dgm:t>
    </dgm:pt>
    <dgm:pt modelId="{C92DBFC3-03E2-4F9A-8C9B-A7985215EB78}" type="sibTrans" cxnId="{63AB09A9-7AD3-4959-A9D3-EB774D38A2AF}">
      <dgm:prSet/>
      <dgm:spPr/>
      <dgm:t>
        <a:bodyPr/>
        <a:lstStyle/>
        <a:p>
          <a:endParaRPr lang="fr-FR"/>
        </a:p>
      </dgm:t>
    </dgm:pt>
    <dgm:pt modelId="{CD8F39F3-DDD2-424D-BA51-AC44A0DDC4EC}">
      <dgm:prSet custT="1"/>
      <dgm:spPr>
        <a:noFill/>
        <a:ln w="57150">
          <a:solidFill>
            <a:srgbClr val="64BCE2"/>
          </a:solidFill>
          <a:prstDash val="sysDash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Un échelon de pilotage : Etat, Banque des territoires, Agences d’urbanisme etc.</a:t>
          </a:r>
          <a:endParaRPr lang="fr-FR" sz="2400" dirty="0">
            <a:solidFill>
              <a:schemeClr val="tx1"/>
            </a:solidFill>
          </a:endParaRPr>
        </a:p>
      </dgm:t>
    </dgm:pt>
    <dgm:pt modelId="{DC969FD9-45B2-4BDD-BC59-7341778F6D8F}" type="parTrans" cxnId="{7AA9A878-F955-43FC-8927-2A6C38619D70}">
      <dgm:prSet/>
      <dgm:spPr/>
      <dgm:t>
        <a:bodyPr/>
        <a:lstStyle/>
        <a:p>
          <a:endParaRPr lang="fr-FR"/>
        </a:p>
      </dgm:t>
    </dgm:pt>
    <dgm:pt modelId="{94F4142B-B210-41E7-A407-D21E4C901053}" type="sibTrans" cxnId="{7AA9A878-F955-43FC-8927-2A6C38619D70}">
      <dgm:prSet/>
      <dgm:spPr/>
      <dgm:t>
        <a:bodyPr/>
        <a:lstStyle/>
        <a:p>
          <a:endParaRPr lang="fr-FR"/>
        </a:p>
      </dgm:t>
    </dgm:pt>
    <dgm:pt modelId="{7D7BBE18-8EEE-4086-92E7-BB6143EB2DAB}">
      <dgm:prSet custT="1"/>
      <dgm:spPr>
        <a:noFill/>
        <a:ln w="57150">
          <a:solidFill>
            <a:srgbClr val="64BCE2"/>
          </a:solidFill>
          <a:prstDash val="sysDash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Des opérateurs : </a:t>
          </a:r>
          <a:r>
            <a:rPr lang="fr-FR" sz="2400" dirty="0" err="1" smtClean="0">
              <a:solidFill>
                <a:schemeClr val="tx1"/>
              </a:solidFill>
            </a:rPr>
            <a:t>CdC</a:t>
          </a:r>
          <a:r>
            <a:rPr lang="fr-FR" sz="2400" dirty="0" smtClean="0">
              <a:solidFill>
                <a:schemeClr val="tx1"/>
              </a:solidFill>
            </a:rPr>
            <a:t> biodiversité, EPFGE ?</a:t>
          </a:r>
          <a:endParaRPr lang="fr-FR" sz="2400" dirty="0">
            <a:solidFill>
              <a:schemeClr val="tx1"/>
            </a:solidFill>
          </a:endParaRPr>
        </a:p>
      </dgm:t>
    </dgm:pt>
    <dgm:pt modelId="{C71013C5-F220-42BC-8AD5-28F420F993F7}" type="parTrans" cxnId="{67AE9DA8-1E28-45D3-AAB3-79D76C2618CE}">
      <dgm:prSet/>
      <dgm:spPr/>
      <dgm:t>
        <a:bodyPr/>
        <a:lstStyle/>
        <a:p>
          <a:endParaRPr lang="fr-FR"/>
        </a:p>
      </dgm:t>
    </dgm:pt>
    <dgm:pt modelId="{C4C3C36C-C5E2-4C0B-9084-55749D8C4D0C}" type="sibTrans" cxnId="{67AE9DA8-1E28-45D3-AAB3-79D76C2618CE}">
      <dgm:prSet/>
      <dgm:spPr/>
      <dgm:t>
        <a:bodyPr/>
        <a:lstStyle/>
        <a:p>
          <a:endParaRPr lang="fr-FR"/>
        </a:p>
      </dgm:t>
    </dgm:pt>
    <dgm:pt modelId="{7802947F-83B0-4DCB-9601-D4FB87C6F134}">
      <dgm:prSet custT="1"/>
      <dgm:spPr>
        <a:noFill/>
        <a:ln w="57150">
          <a:solidFill>
            <a:srgbClr val="64BCE2"/>
          </a:solidFill>
          <a:prstDash val="sysDash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Une coordination et un appui en ingénierie assurés par la Région</a:t>
          </a:r>
          <a:endParaRPr lang="fr-FR" sz="2400" dirty="0">
            <a:solidFill>
              <a:schemeClr val="tx1"/>
            </a:solidFill>
          </a:endParaRPr>
        </a:p>
      </dgm:t>
    </dgm:pt>
    <dgm:pt modelId="{14D2C1A5-E718-4716-B0C5-A45E94D24777}" type="parTrans" cxnId="{9641F2FC-70DD-465C-B4DA-578145CFF1F2}">
      <dgm:prSet/>
      <dgm:spPr/>
      <dgm:t>
        <a:bodyPr/>
        <a:lstStyle/>
        <a:p>
          <a:endParaRPr lang="fr-FR"/>
        </a:p>
      </dgm:t>
    </dgm:pt>
    <dgm:pt modelId="{DB90783D-885C-4091-B1EA-D415AE5360D6}" type="sibTrans" cxnId="{9641F2FC-70DD-465C-B4DA-578145CFF1F2}">
      <dgm:prSet/>
      <dgm:spPr/>
      <dgm:t>
        <a:bodyPr/>
        <a:lstStyle/>
        <a:p>
          <a:endParaRPr lang="fr-FR"/>
        </a:p>
      </dgm:t>
    </dgm:pt>
    <dgm:pt modelId="{773C68DF-3CB3-406D-ADDA-04E97DE87EA7}">
      <dgm:prSet phldrT="[Texte]" custT="1"/>
      <dgm:spPr>
        <a:noFill/>
        <a:ln w="57150">
          <a:solidFill>
            <a:srgbClr val="FF993F"/>
          </a:solidFill>
        </a:ln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400" dirty="0" smtClean="0">
              <a:solidFill>
                <a:schemeClr val="tx1"/>
              </a:solidFill>
            </a:rPr>
            <a:t>Partenariats resserrés : DREAL, DRAAF, ADEME, Agences d’urbanisme, EPF, Banque des territoires, Agences de l’eau…</a:t>
          </a:r>
          <a:endParaRPr lang="fr-FR" sz="2400" dirty="0"/>
        </a:p>
      </dgm:t>
    </dgm:pt>
    <dgm:pt modelId="{65158C14-DDB2-4F22-94E7-ED57F5BEFB7E}" type="parTrans" cxnId="{3513588B-4F1F-4999-BF5C-F813118E2380}">
      <dgm:prSet/>
      <dgm:spPr/>
      <dgm:t>
        <a:bodyPr/>
        <a:lstStyle/>
        <a:p>
          <a:endParaRPr lang="fr-FR"/>
        </a:p>
      </dgm:t>
    </dgm:pt>
    <dgm:pt modelId="{2EE98B7D-63E8-40E2-8243-AC7B65E534D4}" type="sibTrans" cxnId="{3513588B-4F1F-4999-BF5C-F813118E2380}">
      <dgm:prSet/>
      <dgm:spPr/>
      <dgm:t>
        <a:bodyPr/>
        <a:lstStyle/>
        <a:p>
          <a:endParaRPr lang="fr-FR"/>
        </a:p>
      </dgm:t>
    </dgm:pt>
    <dgm:pt modelId="{4BB95BC2-7FBA-428B-B64E-546EBC1BDC74}">
      <dgm:prSet phldrT="[Texte]" custT="1"/>
      <dgm:spPr>
        <a:noFill/>
        <a:ln w="57150">
          <a:solidFill>
            <a:srgbClr val="FF993F"/>
          </a:solidFill>
        </a:ln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400" dirty="0" smtClean="0">
              <a:solidFill>
                <a:schemeClr val="tx1"/>
              </a:solidFill>
            </a:rPr>
            <a:t>Un réseau mobilisable pour l’émergence et l’accompagnement des projets : consulaires, associations</a:t>
          </a:r>
        </a:p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700" dirty="0"/>
        </a:p>
      </dgm:t>
    </dgm:pt>
    <dgm:pt modelId="{312A63F8-7967-44C9-9E9D-84423BAF40A1}" type="parTrans" cxnId="{5D24BEE8-9C00-44CB-96A2-9B0A40FAC9B6}">
      <dgm:prSet/>
      <dgm:spPr/>
      <dgm:t>
        <a:bodyPr/>
        <a:lstStyle/>
        <a:p>
          <a:endParaRPr lang="fr-FR"/>
        </a:p>
      </dgm:t>
    </dgm:pt>
    <dgm:pt modelId="{F58E17BD-7EC2-4722-8D2C-58C4F2363572}" type="sibTrans" cxnId="{5D24BEE8-9C00-44CB-96A2-9B0A40FAC9B6}">
      <dgm:prSet/>
      <dgm:spPr/>
      <dgm:t>
        <a:bodyPr/>
        <a:lstStyle/>
        <a:p>
          <a:endParaRPr lang="fr-FR"/>
        </a:p>
      </dgm:t>
    </dgm:pt>
    <dgm:pt modelId="{3FF61290-6AC7-4BD6-96E6-DFBEA5C7D28E}">
      <dgm:prSet phldrT="[Texte]"/>
      <dgm:spPr>
        <a:noFill/>
        <a:ln w="57150">
          <a:solidFill>
            <a:srgbClr val="2B2D74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Protocole / planification écologique ?</a:t>
          </a:r>
          <a:endParaRPr lang="fr-FR" dirty="0">
            <a:solidFill>
              <a:schemeClr val="tx1"/>
            </a:solidFill>
          </a:endParaRPr>
        </a:p>
      </dgm:t>
    </dgm:pt>
    <dgm:pt modelId="{9536F41D-2627-4D8D-832C-7AAF8C7D8DF0}" type="parTrans" cxnId="{EBC4A3C8-DE11-4F08-827B-7F2012CC5426}">
      <dgm:prSet/>
      <dgm:spPr/>
      <dgm:t>
        <a:bodyPr/>
        <a:lstStyle/>
        <a:p>
          <a:endParaRPr lang="fr-FR"/>
        </a:p>
      </dgm:t>
    </dgm:pt>
    <dgm:pt modelId="{56C2406F-9E33-45AA-BCDC-FBED026FD318}" type="sibTrans" cxnId="{EBC4A3C8-DE11-4F08-827B-7F2012CC5426}">
      <dgm:prSet/>
      <dgm:spPr/>
      <dgm:t>
        <a:bodyPr/>
        <a:lstStyle/>
        <a:p>
          <a:endParaRPr lang="fr-FR"/>
        </a:p>
      </dgm:t>
    </dgm:pt>
    <dgm:pt modelId="{B8C6D026-5E5E-4012-814D-300484A34639}" type="pres">
      <dgm:prSet presAssocID="{3437F7E4-5DCC-42C1-9B7A-B3372D6FF7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8E7BCA-8132-4F87-B72F-A4A2C80945A6}" type="pres">
      <dgm:prSet presAssocID="{4C65029A-A01A-4DF5-B87E-BFC5371893DA}" presName="comp" presStyleCnt="0"/>
      <dgm:spPr/>
    </dgm:pt>
    <dgm:pt modelId="{C97729E8-26C5-43AC-99F8-88E9D153A698}" type="pres">
      <dgm:prSet presAssocID="{4C65029A-A01A-4DF5-B87E-BFC5371893DA}" presName="box" presStyleLbl="node1" presStyleIdx="0" presStyleCnt="4" custScaleX="63311" custLinFactNeighborX="-23542" custLinFactNeighborY="0"/>
      <dgm:spPr/>
      <dgm:t>
        <a:bodyPr/>
        <a:lstStyle/>
        <a:p>
          <a:endParaRPr lang="fr-FR"/>
        </a:p>
      </dgm:t>
    </dgm:pt>
    <dgm:pt modelId="{A06CBAD5-2640-4F35-AFC8-79AA59F7FE7E}" type="pres">
      <dgm:prSet presAssocID="{4C65029A-A01A-4DF5-B87E-BFC5371893DA}" presName="img" presStyleLbl="fgImgPlace1" presStyleIdx="0" presStyleCnt="4" custScaleX="57121" custLinFactNeighborX="-42569" custLinFactNeighborY="12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2362BCF-E35B-4239-A312-6863DBDE118B}" type="pres">
      <dgm:prSet presAssocID="{4C65029A-A01A-4DF5-B87E-BFC5371893D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1C5B1F-164B-4A8A-971A-EF5861D758A8}" type="pres">
      <dgm:prSet presAssocID="{CE18CC45-DFCD-4250-A582-DA66D8CE68B1}" presName="spacer" presStyleCnt="0"/>
      <dgm:spPr/>
    </dgm:pt>
    <dgm:pt modelId="{9357DBA8-16BB-4A2D-8FCA-9C930E6430C0}" type="pres">
      <dgm:prSet presAssocID="{326FDBE8-6164-4824-AFD5-5EF8886004C9}" presName="comp" presStyleCnt="0"/>
      <dgm:spPr/>
    </dgm:pt>
    <dgm:pt modelId="{C950CAFB-B077-4CD2-AC9D-631943E6FCC5}" type="pres">
      <dgm:prSet presAssocID="{326FDBE8-6164-4824-AFD5-5EF8886004C9}" presName="box" presStyleLbl="node1" presStyleIdx="1" presStyleCnt="4" custScaleX="68560" custLinFactNeighborX="-17310" custLinFactNeighborY="1287"/>
      <dgm:spPr/>
      <dgm:t>
        <a:bodyPr/>
        <a:lstStyle/>
        <a:p>
          <a:endParaRPr lang="fr-FR"/>
        </a:p>
      </dgm:t>
    </dgm:pt>
    <dgm:pt modelId="{8BDAEA9E-C657-4CFD-94F0-226B5365A295}" type="pres">
      <dgm:prSet presAssocID="{326FDBE8-6164-4824-AFD5-5EF8886004C9}" presName="img" presStyleLbl="fgImgPlace1" presStyleIdx="1" presStyleCnt="4" custScaleX="49194" custLinFactNeighborX="-37638" custLinFactNeighborY="482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91B49A40-FD91-40DB-AB99-2D33F63D8D89}" type="pres">
      <dgm:prSet presAssocID="{326FDBE8-6164-4824-AFD5-5EF8886004C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74D86-F39E-4F6C-B9CC-0FCE2631A5DD}" type="pres">
      <dgm:prSet presAssocID="{D53EAA08-4A8E-4E57-8D60-FBAB330A4E68}" presName="spacer" presStyleCnt="0"/>
      <dgm:spPr/>
    </dgm:pt>
    <dgm:pt modelId="{8CF74473-3AF2-4EDC-8B23-0D8C2DA1A0F6}" type="pres">
      <dgm:prSet presAssocID="{8784CDDA-1085-4B9C-AAAA-D340A49C1775}" presName="comp" presStyleCnt="0"/>
      <dgm:spPr/>
    </dgm:pt>
    <dgm:pt modelId="{48C1A5ED-9722-48ED-A62D-142B8381087A}" type="pres">
      <dgm:prSet presAssocID="{8784CDDA-1085-4B9C-AAAA-D340A49C1775}" presName="box" presStyleLbl="node1" presStyleIdx="2" presStyleCnt="4" custScaleX="85829" custLinFactNeighborX="-2706" custLinFactNeighborY="-854"/>
      <dgm:spPr/>
      <dgm:t>
        <a:bodyPr/>
        <a:lstStyle/>
        <a:p>
          <a:endParaRPr lang="fr-FR"/>
        </a:p>
      </dgm:t>
    </dgm:pt>
    <dgm:pt modelId="{BF4F8D34-0437-4875-8547-BE79E2DFF979}" type="pres">
      <dgm:prSet presAssocID="{8784CDDA-1085-4B9C-AAAA-D340A49C1775}" presName="img" presStyleLbl="fgImgPlace1" presStyleIdx="2" presStyleCnt="4" custScaleX="57140" custLinFactNeighborX="14616" custLinFactNeighborY="27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C340E05-1A70-4D1C-9E25-2F8D37F1A879}" type="pres">
      <dgm:prSet presAssocID="{8784CDDA-1085-4B9C-AAAA-D340A49C177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F35127-CE78-4F75-AABF-37F3777FD6BA}" type="pres">
      <dgm:prSet presAssocID="{2B7B317E-165A-4256-941B-661260D29D7C}" presName="spacer" presStyleCnt="0"/>
      <dgm:spPr/>
    </dgm:pt>
    <dgm:pt modelId="{DC54DC10-6517-4398-9465-B60CD6690207}" type="pres">
      <dgm:prSet presAssocID="{0332F93C-0AC0-490C-9356-6CB77CA539E6}" presName="comp" presStyleCnt="0"/>
      <dgm:spPr/>
    </dgm:pt>
    <dgm:pt modelId="{2FE81FE5-21B8-489D-9EF9-540B0406F98E}" type="pres">
      <dgm:prSet presAssocID="{0332F93C-0AC0-490C-9356-6CB77CA539E6}" presName="box" presStyleLbl="node1" presStyleIdx="3" presStyleCnt="4" custScaleX="63311" custLinFactNeighborX="4027"/>
      <dgm:spPr/>
      <dgm:t>
        <a:bodyPr/>
        <a:lstStyle/>
        <a:p>
          <a:endParaRPr lang="fr-FR"/>
        </a:p>
      </dgm:t>
    </dgm:pt>
    <dgm:pt modelId="{9F8FBEE6-A1EF-4EB4-8107-55C9126C177D}" type="pres">
      <dgm:prSet presAssocID="{0332F93C-0AC0-490C-9356-6CB77CA539E6}" presName="img" presStyleLbl="fgImgPlace1" presStyleIdx="3" presStyleCnt="4" custScaleX="51640" custScaleY="81933" custLinFactNeighborX="90709" custLinFactNeighborY="276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8F1CD4D-CB91-4D04-89E5-1C27EBEBA24A}" type="pres">
      <dgm:prSet presAssocID="{0332F93C-0AC0-490C-9356-6CB77CA539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3D4761-388C-435C-B102-9BD9D4056458}" type="presOf" srcId="{4C65029A-A01A-4DF5-B87E-BFC5371893DA}" destId="{B2362BCF-E35B-4239-A312-6863DBDE118B}" srcOrd="1" destOrd="0" presId="urn:microsoft.com/office/officeart/2005/8/layout/vList4"/>
    <dgm:cxn modelId="{E25D8A8A-995B-4FE4-B428-D646A151D7DD}" type="presOf" srcId="{7D7BBE18-8EEE-4086-92E7-BB6143EB2DAB}" destId="{2FE81FE5-21B8-489D-9EF9-540B0406F98E}" srcOrd="0" destOrd="3" presId="urn:microsoft.com/office/officeart/2005/8/layout/vList4"/>
    <dgm:cxn modelId="{18F72DC6-A5FC-4115-9CF8-2F1900EBC987}" type="presOf" srcId="{3FF61290-6AC7-4BD6-96E6-DFBEA5C7D28E}" destId="{C97729E8-26C5-43AC-99F8-88E9D153A698}" srcOrd="0" destOrd="3" presId="urn:microsoft.com/office/officeart/2005/8/layout/vList4"/>
    <dgm:cxn modelId="{7DD5F030-0236-47CA-B378-570E348A620B}" type="presOf" srcId="{0332F93C-0AC0-490C-9356-6CB77CA539E6}" destId="{78F1CD4D-CB91-4D04-89E5-1C27EBEBA24A}" srcOrd="1" destOrd="0" presId="urn:microsoft.com/office/officeart/2005/8/layout/vList4"/>
    <dgm:cxn modelId="{02F327BB-71B9-4FAA-87C5-F1692CCE8E68}" srcId="{4C65029A-A01A-4DF5-B87E-BFC5371893DA}" destId="{B1391B88-F031-4852-975F-92D91EC438E4}" srcOrd="0" destOrd="0" parTransId="{E81E3620-87C2-4546-B1B0-9C1B8704B409}" sibTransId="{E04A67AB-40A9-4F95-B24E-153CA728EF4C}"/>
    <dgm:cxn modelId="{F9FDFD3E-783B-4833-8A2E-EF0B7D385C5B}" type="presOf" srcId="{3FF61290-6AC7-4BD6-96E6-DFBEA5C7D28E}" destId="{B2362BCF-E35B-4239-A312-6863DBDE118B}" srcOrd="1" destOrd="3" presId="urn:microsoft.com/office/officeart/2005/8/layout/vList4"/>
    <dgm:cxn modelId="{7AA9A878-F955-43FC-8927-2A6C38619D70}" srcId="{0332F93C-0AC0-490C-9356-6CB77CA539E6}" destId="{CD8F39F3-DDD2-424D-BA51-AC44A0DDC4EC}" srcOrd="0" destOrd="0" parTransId="{DC969FD9-45B2-4BDD-BC59-7341778F6D8F}" sibTransId="{94F4142B-B210-41E7-A407-D21E4C901053}"/>
    <dgm:cxn modelId="{B268E1E2-D581-4DE6-8453-84AD3B92A895}" type="presOf" srcId="{0332F93C-0AC0-490C-9356-6CB77CA539E6}" destId="{2FE81FE5-21B8-489D-9EF9-540B0406F98E}" srcOrd="0" destOrd="0" presId="urn:microsoft.com/office/officeart/2005/8/layout/vList4"/>
    <dgm:cxn modelId="{DE69799B-2687-4C57-9C6C-2524CD1F6FB1}" type="presOf" srcId="{7D7BBE18-8EEE-4086-92E7-BB6143EB2DAB}" destId="{78F1CD4D-CB91-4D04-89E5-1C27EBEBA24A}" srcOrd="1" destOrd="3" presId="urn:microsoft.com/office/officeart/2005/8/layout/vList4"/>
    <dgm:cxn modelId="{70CBD6BD-436D-42A3-8E09-DFAD22869CE8}" type="presOf" srcId="{8784CDDA-1085-4B9C-AAAA-D340A49C1775}" destId="{AC340E05-1A70-4D1C-9E25-2F8D37F1A879}" srcOrd="1" destOrd="0" presId="urn:microsoft.com/office/officeart/2005/8/layout/vList4"/>
    <dgm:cxn modelId="{3513588B-4F1F-4999-BF5C-F813118E2380}" srcId="{8784CDDA-1085-4B9C-AAAA-D340A49C1775}" destId="{773C68DF-3CB3-406D-ADDA-04E97DE87EA7}" srcOrd="1" destOrd="0" parTransId="{65158C14-DDB2-4F22-94E7-ED57F5BEFB7E}" sibTransId="{2EE98B7D-63E8-40E2-8243-AC7B65E534D4}"/>
    <dgm:cxn modelId="{244399AE-A2A1-4AC2-958C-8826F24635F8}" type="presOf" srcId="{773C68DF-3CB3-406D-ADDA-04E97DE87EA7}" destId="{48C1A5ED-9722-48ED-A62D-142B8381087A}" srcOrd="0" destOrd="2" presId="urn:microsoft.com/office/officeart/2005/8/layout/vList4"/>
    <dgm:cxn modelId="{FF2A0AE4-264C-44B8-AA27-3612DC17F1DF}" type="presOf" srcId="{773C68DF-3CB3-406D-ADDA-04E97DE87EA7}" destId="{AC340E05-1A70-4D1C-9E25-2F8D37F1A879}" srcOrd="1" destOrd="2" presId="urn:microsoft.com/office/officeart/2005/8/layout/vList4"/>
    <dgm:cxn modelId="{4D52F268-56C4-4634-9E28-1217F6F2EEC0}" type="presOf" srcId="{8991A56D-AC49-49D2-9D22-DF825FC5632D}" destId="{C97729E8-26C5-43AC-99F8-88E9D153A698}" srcOrd="0" destOrd="2" presId="urn:microsoft.com/office/officeart/2005/8/layout/vList4"/>
    <dgm:cxn modelId="{9641F2FC-70DD-465C-B4DA-578145CFF1F2}" srcId="{0332F93C-0AC0-490C-9356-6CB77CA539E6}" destId="{7802947F-83B0-4DCB-9601-D4FB87C6F134}" srcOrd="1" destOrd="0" parTransId="{14D2C1A5-E718-4716-B0C5-A45E94D24777}" sibTransId="{DB90783D-885C-4091-B1EA-D415AE5360D6}"/>
    <dgm:cxn modelId="{15865D13-EB3F-4A18-9F55-90A5BB327751}" type="presOf" srcId="{ACDEC946-FDFD-459A-BFD7-D18444B31026}" destId="{AC340E05-1A70-4D1C-9E25-2F8D37F1A879}" srcOrd="1" destOrd="1" presId="urn:microsoft.com/office/officeart/2005/8/layout/vList4"/>
    <dgm:cxn modelId="{763F46D4-580F-4DD6-9BC6-C843DC16A75E}" srcId="{3437F7E4-5DCC-42C1-9B7A-B3372D6FF726}" destId="{8784CDDA-1085-4B9C-AAAA-D340A49C1775}" srcOrd="2" destOrd="0" parTransId="{C47F0AA1-17BE-4A93-B3D3-AFB001BEB021}" sibTransId="{2B7B317E-165A-4256-941B-661260D29D7C}"/>
    <dgm:cxn modelId="{AA96F1A2-FB5D-4915-98FD-1FC7727DA83A}" srcId="{326FDBE8-6164-4824-AFD5-5EF8886004C9}" destId="{074B8503-2C09-4003-B38F-77A77E32CE69}" srcOrd="0" destOrd="0" parTransId="{6A9D5891-CD73-48DF-BC46-19289FC9B5E8}" sibTransId="{0F045671-6F64-40AA-8B03-DD71D9B68D04}"/>
    <dgm:cxn modelId="{1150C4B1-922F-45F4-9F10-9E7FACA69F6D}" type="presOf" srcId="{4C65029A-A01A-4DF5-B87E-BFC5371893DA}" destId="{C97729E8-26C5-43AC-99F8-88E9D153A698}" srcOrd="0" destOrd="0" presId="urn:microsoft.com/office/officeart/2005/8/layout/vList4"/>
    <dgm:cxn modelId="{34195830-FDB9-4A1A-B371-F02B636C8903}" type="presOf" srcId="{326FDBE8-6164-4824-AFD5-5EF8886004C9}" destId="{91B49A40-FD91-40DB-AB99-2D33F63D8D89}" srcOrd="1" destOrd="0" presId="urn:microsoft.com/office/officeart/2005/8/layout/vList4"/>
    <dgm:cxn modelId="{0391B05F-4D8C-4263-A77E-2A3B997CB12E}" type="presOf" srcId="{CD8F39F3-DDD2-424D-BA51-AC44A0DDC4EC}" destId="{78F1CD4D-CB91-4D04-89E5-1C27EBEBA24A}" srcOrd="1" destOrd="1" presId="urn:microsoft.com/office/officeart/2005/8/layout/vList4"/>
    <dgm:cxn modelId="{04009856-C937-4BBA-A2EF-15EFED4C7B5B}" type="presOf" srcId="{7802947F-83B0-4DCB-9601-D4FB87C6F134}" destId="{2FE81FE5-21B8-489D-9EF9-540B0406F98E}" srcOrd="0" destOrd="2" presId="urn:microsoft.com/office/officeart/2005/8/layout/vList4"/>
    <dgm:cxn modelId="{A7A6085B-11A1-4FA2-A997-0056370A588B}" type="presOf" srcId="{326FDBE8-6164-4824-AFD5-5EF8886004C9}" destId="{C950CAFB-B077-4CD2-AC9D-631943E6FCC5}" srcOrd="0" destOrd="0" presId="urn:microsoft.com/office/officeart/2005/8/layout/vList4"/>
    <dgm:cxn modelId="{B564FB21-B642-4510-8605-EB89B51F0913}" type="presOf" srcId="{3437F7E4-5DCC-42C1-9B7A-B3372D6FF726}" destId="{B8C6D026-5E5E-4012-814D-300484A34639}" srcOrd="0" destOrd="0" presId="urn:microsoft.com/office/officeart/2005/8/layout/vList4"/>
    <dgm:cxn modelId="{761D50B4-9BD8-4C3E-BD15-BA722B74776D}" srcId="{3437F7E4-5DCC-42C1-9B7A-B3372D6FF726}" destId="{326FDBE8-6164-4824-AFD5-5EF8886004C9}" srcOrd="1" destOrd="0" parTransId="{E5BD2E58-10BC-4DC9-B713-6E4DD2E0A067}" sibTransId="{D53EAA08-4A8E-4E57-8D60-FBAB330A4E68}"/>
    <dgm:cxn modelId="{68F7B076-72B6-405C-AB75-7B4F0F517C28}" type="presOf" srcId="{5A9E6E34-C0BF-417E-95F1-E195025A18BC}" destId="{C950CAFB-B077-4CD2-AC9D-631943E6FCC5}" srcOrd="0" destOrd="2" presId="urn:microsoft.com/office/officeart/2005/8/layout/vList4"/>
    <dgm:cxn modelId="{6DC40E3D-50B3-4BC0-B849-B9F1F61CFE25}" type="presOf" srcId="{7802947F-83B0-4DCB-9601-D4FB87C6F134}" destId="{78F1CD4D-CB91-4D04-89E5-1C27EBEBA24A}" srcOrd="1" destOrd="2" presId="urn:microsoft.com/office/officeart/2005/8/layout/vList4"/>
    <dgm:cxn modelId="{11422FB3-8589-47BB-BC79-9B5367DA11B6}" type="presOf" srcId="{4BB95BC2-7FBA-428B-B64E-546EBC1BDC74}" destId="{AC340E05-1A70-4D1C-9E25-2F8D37F1A879}" srcOrd="1" destOrd="3" presId="urn:microsoft.com/office/officeart/2005/8/layout/vList4"/>
    <dgm:cxn modelId="{0C699EC3-C234-41FB-BA75-75958B8C7469}" srcId="{326FDBE8-6164-4824-AFD5-5EF8886004C9}" destId="{5A9E6E34-C0BF-417E-95F1-E195025A18BC}" srcOrd="1" destOrd="0" parTransId="{C3A9BCE9-24FF-49D6-BE4E-C48D7CDB0C56}" sibTransId="{362F8AD5-5687-4133-92D7-A46BE76B3E52}"/>
    <dgm:cxn modelId="{F0C3F663-8CF8-47F0-B2AC-E9070AC31550}" srcId="{8784CDDA-1085-4B9C-AAAA-D340A49C1775}" destId="{ACDEC946-FDFD-459A-BFD7-D18444B31026}" srcOrd="0" destOrd="0" parTransId="{294FD130-9CCC-4BDD-9667-3183B2C770D8}" sibTransId="{B7E2CFF7-4721-40FA-A389-8FCC3C6E517A}"/>
    <dgm:cxn modelId="{ACB0A084-A7F0-495E-AEAE-83CCDB132FE8}" type="presOf" srcId="{5A9E6E34-C0BF-417E-95F1-E195025A18BC}" destId="{91B49A40-FD91-40DB-AB99-2D33F63D8D89}" srcOrd="1" destOrd="2" presId="urn:microsoft.com/office/officeart/2005/8/layout/vList4"/>
    <dgm:cxn modelId="{2011E174-89D4-4B11-8C1C-5FBCC51603C0}" srcId="{3437F7E4-5DCC-42C1-9B7A-B3372D6FF726}" destId="{4C65029A-A01A-4DF5-B87E-BFC5371893DA}" srcOrd="0" destOrd="0" parTransId="{2704DB4E-D6CB-4E10-BFE4-2455AC57D669}" sibTransId="{CE18CC45-DFCD-4250-A582-DA66D8CE68B1}"/>
    <dgm:cxn modelId="{9B241588-8CDC-45BF-8BEB-56958D6D0BA0}" type="presOf" srcId="{B1391B88-F031-4852-975F-92D91EC438E4}" destId="{C97729E8-26C5-43AC-99F8-88E9D153A698}" srcOrd="0" destOrd="1" presId="urn:microsoft.com/office/officeart/2005/8/layout/vList4"/>
    <dgm:cxn modelId="{EBC4A3C8-DE11-4F08-827B-7F2012CC5426}" srcId="{4C65029A-A01A-4DF5-B87E-BFC5371893DA}" destId="{3FF61290-6AC7-4BD6-96E6-DFBEA5C7D28E}" srcOrd="2" destOrd="0" parTransId="{9536F41D-2627-4D8D-832C-7AAF8C7D8DF0}" sibTransId="{56C2406F-9E33-45AA-BCDC-FBED026FD318}"/>
    <dgm:cxn modelId="{F4C5085D-E9F3-443C-95AC-F609B245F788}" type="presOf" srcId="{8784CDDA-1085-4B9C-AAAA-D340A49C1775}" destId="{48C1A5ED-9722-48ED-A62D-142B8381087A}" srcOrd="0" destOrd="0" presId="urn:microsoft.com/office/officeart/2005/8/layout/vList4"/>
    <dgm:cxn modelId="{C98E5E78-15F3-43AB-B28C-157D7DCFFC88}" type="presOf" srcId="{CD8F39F3-DDD2-424D-BA51-AC44A0DDC4EC}" destId="{2FE81FE5-21B8-489D-9EF9-540B0406F98E}" srcOrd="0" destOrd="1" presId="urn:microsoft.com/office/officeart/2005/8/layout/vList4"/>
    <dgm:cxn modelId="{5D24BEE8-9C00-44CB-96A2-9B0A40FAC9B6}" srcId="{8784CDDA-1085-4B9C-AAAA-D340A49C1775}" destId="{4BB95BC2-7FBA-428B-B64E-546EBC1BDC74}" srcOrd="2" destOrd="0" parTransId="{312A63F8-7967-44C9-9E9D-84423BAF40A1}" sibTransId="{F58E17BD-7EC2-4722-8D2C-58C4F2363572}"/>
    <dgm:cxn modelId="{C958ED65-F808-4618-B154-49CAA5C799DD}" type="presOf" srcId="{B1391B88-F031-4852-975F-92D91EC438E4}" destId="{B2362BCF-E35B-4239-A312-6863DBDE118B}" srcOrd="1" destOrd="1" presId="urn:microsoft.com/office/officeart/2005/8/layout/vList4"/>
    <dgm:cxn modelId="{5DF86D1D-1E99-47E8-B932-2D29AF7474DD}" type="presOf" srcId="{ACDEC946-FDFD-459A-BFD7-D18444B31026}" destId="{48C1A5ED-9722-48ED-A62D-142B8381087A}" srcOrd="0" destOrd="1" presId="urn:microsoft.com/office/officeart/2005/8/layout/vList4"/>
    <dgm:cxn modelId="{B63B1FD1-0EAE-4996-B6C1-30F10807495F}" srcId="{4C65029A-A01A-4DF5-B87E-BFC5371893DA}" destId="{8991A56D-AC49-49D2-9D22-DF825FC5632D}" srcOrd="1" destOrd="0" parTransId="{15EA221C-7E33-49DE-B9AF-6CC080BCEF48}" sibTransId="{0219D8D2-3069-49A2-95E7-451449C15343}"/>
    <dgm:cxn modelId="{63AB09A9-7AD3-4959-A9D3-EB774D38A2AF}" srcId="{3437F7E4-5DCC-42C1-9B7A-B3372D6FF726}" destId="{0332F93C-0AC0-490C-9356-6CB77CA539E6}" srcOrd="3" destOrd="0" parTransId="{5F104425-67EA-4B71-AE0C-C9DAE180C73C}" sibTransId="{C92DBFC3-03E2-4F9A-8C9B-A7985215EB78}"/>
    <dgm:cxn modelId="{9C448F8F-8AE8-4C60-A2FB-13E93A2E332F}" type="presOf" srcId="{074B8503-2C09-4003-B38F-77A77E32CE69}" destId="{91B49A40-FD91-40DB-AB99-2D33F63D8D89}" srcOrd="1" destOrd="1" presId="urn:microsoft.com/office/officeart/2005/8/layout/vList4"/>
    <dgm:cxn modelId="{B6462307-5D57-4553-8473-7B0B89FADB3E}" type="presOf" srcId="{4BB95BC2-7FBA-428B-B64E-546EBC1BDC74}" destId="{48C1A5ED-9722-48ED-A62D-142B8381087A}" srcOrd="0" destOrd="3" presId="urn:microsoft.com/office/officeart/2005/8/layout/vList4"/>
    <dgm:cxn modelId="{67AE9DA8-1E28-45D3-AAB3-79D76C2618CE}" srcId="{0332F93C-0AC0-490C-9356-6CB77CA539E6}" destId="{7D7BBE18-8EEE-4086-92E7-BB6143EB2DAB}" srcOrd="2" destOrd="0" parTransId="{C71013C5-F220-42BC-8AD5-28F420F993F7}" sibTransId="{C4C3C36C-C5E2-4C0B-9084-55749D8C4D0C}"/>
    <dgm:cxn modelId="{86FC2CE2-4DBB-429D-B2CF-BE644F1538D8}" type="presOf" srcId="{8991A56D-AC49-49D2-9D22-DF825FC5632D}" destId="{B2362BCF-E35B-4239-A312-6863DBDE118B}" srcOrd="1" destOrd="2" presId="urn:microsoft.com/office/officeart/2005/8/layout/vList4"/>
    <dgm:cxn modelId="{49645412-7893-4CA8-B0F1-8FCDEDEC1426}" type="presOf" srcId="{074B8503-2C09-4003-B38F-77A77E32CE69}" destId="{C950CAFB-B077-4CD2-AC9D-631943E6FCC5}" srcOrd="0" destOrd="1" presId="urn:microsoft.com/office/officeart/2005/8/layout/vList4"/>
    <dgm:cxn modelId="{DEFB3CBB-38BF-40B1-80FD-368DC428CE82}" type="presParOf" srcId="{B8C6D026-5E5E-4012-814D-300484A34639}" destId="{508E7BCA-8132-4F87-B72F-A4A2C80945A6}" srcOrd="0" destOrd="0" presId="urn:microsoft.com/office/officeart/2005/8/layout/vList4"/>
    <dgm:cxn modelId="{7EF18C3F-7132-446E-928C-96186E412C19}" type="presParOf" srcId="{508E7BCA-8132-4F87-B72F-A4A2C80945A6}" destId="{C97729E8-26C5-43AC-99F8-88E9D153A698}" srcOrd="0" destOrd="0" presId="urn:microsoft.com/office/officeart/2005/8/layout/vList4"/>
    <dgm:cxn modelId="{F23C0ED0-5C56-4598-8CE6-813D0B7A0E6D}" type="presParOf" srcId="{508E7BCA-8132-4F87-B72F-A4A2C80945A6}" destId="{A06CBAD5-2640-4F35-AFC8-79AA59F7FE7E}" srcOrd="1" destOrd="0" presId="urn:microsoft.com/office/officeart/2005/8/layout/vList4"/>
    <dgm:cxn modelId="{3B82E99A-A291-4C22-B35E-CF5E37FAC652}" type="presParOf" srcId="{508E7BCA-8132-4F87-B72F-A4A2C80945A6}" destId="{B2362BCF-E35B-4239-A312-6863DBDE118B}" srcOrd="2" destOrd="0" presId="urn:microsoft.com/office/officeart/2005/8/layout/vList4"/>
    <dgm:cxn modelId="{68C3ABF6-B6C4-48ED-8307-50722F5B9B56}" type="presParOf" srcId="{B8C6D026-5E5E-4012-814D-300484A34639}" destId="{E71C5B1F-164B-4A8A-971A-EF5861D758A8}" srcOrd="1" destOrd="0" presId="urn:microsoft.com/office/officeart/2005/8/layout/vList4"/>
    <dgm:cxn modelId="{8E1D2345-2F87-4EF3-8652-C459B52D573C}" type="presParOf" srcId="{B8C6D026-5E5E-4012-814D-300484A34639}" destId="{9357DBA8-16BB-4A2D-8FCA-9C930E6430C0}" srcOrd="2" destOrd="0" presId="urn:microsoft.com/office/officeart/2005/8/layout/vList4"/>
    <dgm:cxn modelId="{B4CFCCD0-6A53-4336-9ED6-6C32D4F7EA94}" type="presParOf" srcId="{9357DBA8-16BB-4A2D-8FCA-9C930E6430C0}" destId="{C950CAFB-B077-4CD2-AC9D-631943E6FCC5}" srcOrd="0" destOrd="0" presId="urn:microsoft.com/office/officeart/2005/8/layout/vList4"/>
    <dgm:cxn modelId="{AA2CD1E4-7ACD-496D-9C5F-61F404AE017E}" type="presParOf" srcId="{9357DBA8-16BB-4A2D-8FCA-9C930E6430C0}" destId="{8BDAEA9E-C657-4CFD-94F0-226B5365A295}" srcOrd="1" destOrd="0" presId="urn:microsoft.com/office/officeart/2005/8/layout/vList4"/>
    <dgm:cxn modelId="{923946CF-0392-4200-927C-1EC1C0F2352C}" type="presParOf" srcId="{9357DBA8-16BB-4A2D-8FCA-9C930E6430C0}" destId="{91B49A40-FD91-40DB-AB99-2D33F63D8D89}" srcOrd="2" destOrd="0" presId="urn:microsoft.com/office/officeart/2005/8/layout/vList4"/>
    <dgm:cxn modelId="{5156244A-BE6F-4D36-B59A-A46D944006E2}" type="presParOf" srcId="{B8C6D026-5E5E-4012-814D-300484A34639}" destId="{B5974D86-F39E-4F6C-B9CC-0FCE2631A5DD}" srcOrd="3" destOrd="0" presId="urn:microsoft.com/office/officeart/2005/8/layout/vList4"/>
    <dgm:cxn modelId="{F61E23E6-A171-40D7-98B7-07E366301CDD}" type="presParOf" srcId="{B8C6D026-5E5E-4012-814D-300484A34639}" destId="{8CF74473-3AF2-4EDC-8B23-0D8C2DA1A0F6}" srcOrd="4" destOrd="0" presId="urn:microsoft.com/office/officeart/2005/8/layout/vList4"/>
    <dgm:cxn modelId="{DA0320A5-F751-4E50-BA52-1258178DD83C}" type="presParOf" srcId="{8CF74473-3AF2-4EDC-8B23-0D8C2DA1A0F6}" destId="{48C1A5ED-9722-48ED-A62D-142B8381087A}" srcOrd="0" destOrd="0" presId="urn:microsoft.com/office/officeart/2005/8/layout/vList4"/>
    <dgm:cxn modelId="{39A34B6B-4713-415C-85FF-06372340519D}" type="presParOf" srcId="{8CF74473-3AF2-4EDC-8B23-0D8C2DA1A0F6}" destId="{BF4F8D34-0437-4875-8547-BE79E2DFF979}" srcOrd="1" destOrd="0" presId="urn:microsoft.com/office/officeart/2005/8/layout/vList4"/>
    <dgm:cxn modelId="{E9897C0E-FF26-4713-8D6B-792C1580AFC4}" type="presParOf" srcId="{8CF74473-3AF2-4EDC-8B23-0D8C2DA1A0F6}" destId="{AC340E05-1A70-4D1C-9E25-2F8D37F1A879}" srcOrd="2" destOrd="0" presId="urn:microsoft.com/office/officeart/2005/8/layout/vList4"/>
    <dgm:cxn modelId="{562FCCFB-5DE8-4FD3-AF9D-28153C31160F}" type="presParOf" srcId="{B8C6D026-5E5E-4012-814D-300484A34639}" destId="{F3F35127-CE78-4F75-AABF-37F3777FD6BA}" srcOrd="5" destOrd="0" presId="urn:microsoft.com/office/officeart/2005/8/layout/vList4"/>
    <dgm:cxn modelId="{D3C9AFCD-4E8B-446E-82E5-5CAFEF59822C}" type="presParOf" srcId="{B8C6D026-5E5E-4012-814D-300484A34639}" destId="{DC54DC10-6517-4398-9465-B60CD6690207}" srcOrd="6" destOrd="0" presId="urn:microsoft.com/office/officeart/2005/8/layout/vList4"/>
    <dgm:cxn modelId="{9E5A04D0-30CD-4C36-8E10-0F6F912EAA9A}" type="presParOf" srcId="{DC54DC10-6517-4398-9465-B60CD6690207}" destId="{2FE81FE5-21B8-489D-9EF9-540B0406F98E}" srcOrd="0" destOrd="0" presId="urn:microsoft.com/office/officeart/2005/8/layout/vList4"/>
    <dgm:cxn modelId="{70495761-3BDF-4F8F-8124-411BC74064EF}" type="presParOf" srcId="{DC54DC10-6517-4398-9465-B60CD6690207}" destId="{9F8FBEE6-A1EF-4EB4-8107-55C9126C177D}" srcOrd="1" destOrd="0" presId="urn:microsoft.com/office/officeart/2005/8/layout/vList4"/>
    <dgm:cxn modelId="{4F6D0EEE-3A45-49CB-A694-E7B5FF77259A}" type="presParOf" srcId="{DC54DC10-6517-4398-9465-B60CD6690207}" destId="{78F1CD4D-CB91-4D04-89E5-1C27EBEBA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29E8-26C5-43AC-99F8-88E9D153A698}">
      <dsp:nvSpPr>
        <dsp:cNvPr id="0" name=""/>
        <dsp:cNvSpPr/>
      </dsp:nvSpPr>
      <dsp:spPr>
        <a:xfrm>
          <a:off x="303132" y="0"/>
          <a:ext cx="14040039" cy="2057427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2B2D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Une stratégie cohérente</a:t>
          </a:r>
          <a:endParaRPr lang="fr-FR" sz="32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</a:rPr>
            <a:t>Schémas régionaux : SRDEII, SRADDET, SRB</a:t>
          </a:r>
          <a:endParaRPr lang="fr-FR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</a:rPr>
            <a:t>Des </a:t>
          </a:r>
          <a:r>
            <a:rPr lang="fr-FR" sz="2500" kern="1200" dirty="0" err="1" smtClean="0">
              <a:solidFill>
                <a:schemeClr val="tx1"/>
              </a:solidFill>
            </a:rPr>
            <a:t>accords-cadre</a:t>
          </a:r>
          <a:r>
            <a:rPr lang="fr-FR" sz="2500" kern="1200" dirty="0" smtClean="0">
              <a:solidFill>
                <a:schemeClr val="tx1"/>
              </a:solidFill>
            </a:rPr>
            <a:t> : ADEME, Agences de l’eau, PNR, Agences d’urbanisme</a:t>
          </a:r>
          <a:endParaRPr lang="fr-FR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</a:rPr>
            <a:t>Protocole / planification écologique ?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241398" y="0"/>
        <a:ext cx="11101773" cy="2057427"/>
      </dsp:txXfrm>
    </dsp:sp>
    <dsp:sp modelId="{A06CBAD5-2640-4F35-AFC8-79AA59F7FE7E}">
      <dsp:nvSpPr>
        <dsp:cNvPr id="0" name=""/>
        <dsp:cNvSpPr/>
      </dsp:nvSpPr>
      <dsp:spPr>
        <a:xfrm>
          <a:off x="724340" y="226267"/>
          <a:ext cx="2533465" cy="164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0CAFB-B077-4CD2-AC9D-631943E6FCC5}">
      <dsp:nvSpPr>
        <dsp:cNvPr id="0" name=""/>
        <dsp:cNvSpPr/>
      </dsp:nvSpPr>
      <dsp:spPr>
        <a:xfrm>
          <a:off x="724238" y="2289648"/>
          <a:ext cx="15204073" cy="2057427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9596B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Un dialogue institué avec les territoires</a:t>
          </a:r>
          <a:endParaRPr lang="fr-FR" sz="32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</a:rPr>
            <a:t>Un territoire couvert par les PTRTE</a:t>
          </a:r>
          <a:endParaRPr lang="fr-FR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</a:rPr>
            <a:t>Aide à la définition du projet de territoire, rationalisation, ingénierie et guichet unique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906110" y="2289648"/>
        <a:ext cx="12022201" cy="2057427"/>
      </dsp:txXfrm>
    </dsp:sp>
    <dsp:sp modelId="{8BDAEA9E-C657-4CFD-94F0-226B5365A295}">
      <dsp:nvSpPr>
        <dsp:cNvPr id="0" name=""/>
        <dsp:cNvSpPr/>
      </dsp:nvSpPr>
      <dsp:spPr>
        <a:xfrm>
          <a:off x="739930" y="2548362"/>
          <a:ext cx="2181882" cy="164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1A5ED-9722-48ED-A62D-142B8381087A}">
      <dsp:nvSpPr>
        <dsp:cNvPr id="0" name=""/>
        <dsp:cNvSpPr/>
      </dsp:nvSpPr>
      <dsp:spPr>
        <a:xfrm>
          <a:off x="1178752" y="4508769"/>
          <a:ext cx="19033699" cy="2057427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FF99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kern="1200" dirty="0" smtClean="0">
              <a:solidFill>
                <a:schemeClr val="tx1"/>
              </a:solidFill>
            </a:rPr>
            <a:t>Une organisation territoriale dotée de relais de proximité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Maisons de Région : transition énergétique, formation, biodiversité, développement économique, ingénierie territoriale</a:t>
          </a:r>
          <a:endParaRPr lang="fr-FR" sz="2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Partenariats resserrés : DREAL, DRAAF, ADEME, Agences d’urbanisme, EPF, Banque des territoires, Agences de l’eau…</a:t>
          </a:r>
          <a:endParaRPr lang="fr-FR" sz="2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Un réseau mobilisable pour l’émergence et l’accompagnement des projets : consulaires, associations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5162079" y="4508769"/>
        <a:ext cx="15050372" cy="2057427"/>
      </dsp:txXfrm>
    </dsp:sp>
    <dsp:sp modelId="{BF4F8D34-0437-4875-8547-BE79E2DFF979}">
      <dsp:nvSpPr>
        <dsp:cNvPr id="0" name=""/>
        <dsp:cNvSpPr/>
      </dsp:nvSpPr>
      <dsp:spPr>
        <a:xfrm>
          <a:off x="2012018" y="4777592"/>
          <a:ext cx="2534307" cy="164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81FE5-21B8-489D-9EF9-540B0406F98E}">
      <dsp:nvSpPr>
        <dsp:cNvPr id="0" name=""/>
        <dsp:cNvSpPr/>
      </dsp:nvSpPr>
      <dsp:spPr>
        <a:xfrm>
          <a:off x="6356143" y="6789509"/>
          <a:ext cx="14040039" cy="2057427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64BCE2"/>
          </a:solidFill>
          <a:prstDash val="sysDash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ARTE : Gouvernance et ingénierie</a:t>
          </a:r>
          <a:endParaRPr lang="fr-FR" sz="32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Un échelon de pilotage : Etat, Banque des territoires, Agences d’urbanisme etc.</a:t>
          </a:r>
          <a:endParaRPr lang="fr-F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Une coordination et un appui en ingénierie assurés par la Région</a:t>
          </a:r>
          <a:endParaRPr lang="fr-F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chemeClr val="tx1"/>
              </a:solidFill>
            </a:rPr>
            <a:t>Des opérateurs : </a:t>
          </a:r>
          <a:r>
            <a:rPr lang="fr-FR" sz="2400" kern="1200" dirty="0" err="1" smtClean="0">
              <a:solidFill>
                <a:schemeClr val="tx1"/>
              </a:solidFill>
            </a:rPr>
            <a:t>CdC</a:t>
          </a:r>
          <a:r>
            <a:rPr lang="fr-FR" sz="2400" kern="1200" dirty="0" smtClean="0">
              <a:solidFill>
                <a:schemeClr val="tx1"/>
              </a:solidFill>
            </a:rPr>
            <a:t> biodiversité, EPFGE ?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9294408" y="6789509"/>
        <a:ext cx="11101773" cy="2057427"/>
      </dsp:txXfrm>
    </dsp:sp>
    <dsp:sp modelId="{9F8FBEE6-A1EF-4EB4-8107-55C9126C177D}">
      <dsp:nvSpPr>
        <dsp:cNvPr id="0" name=""/>
        <dsp:cNvSpPr/>
      </dsp:nvSpPr>
      <dsp:spPr>
        <a:xfrm>
          <a:off x="6696340" y="7189448"/>
          <a:ext cx="2290368" cy="13485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55C1-F971-42F8-AF97-85D3A7801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9E63-AD81-49B7-8914-F2FE6C10BA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FAC4-4EF8-427A-997F-FF60CF6FC337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2A49-56C4-4E63-A31A-D245D06F0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1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81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Hypothèse de travail : conjuguer compensation carbone et écologique pour des opérations de renaturation</a:t>
            </a:r>
          </a:p>
          <a:p>
            <a:r>
              <a:rPr lang="fr-FR" dirty="0" smtClean="0"/>
              <a:t>Vers une contribution environnementale volontaire (Nature 2050) : financer du m2</a:t>
            </a:r>
          </a:p>
          <a:p>
            <a:r>
              <a:rPr lang="fr-FR" dirty="0" smtClean="0"/>
              <a:t>Vers une bourse des PSE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33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la compensation</a:t>
            </a:r>
            <a:r>
              <a:rPr lang="fr-FR" baseline="0" dirty="0" smtClean="0"/>
              <a:t> carbone on va agir sur les deux leviers même si pour l’instant la séquestration est majoritaire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6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Ailleurs peut-être aussi bien à l’étranger qu’en France. On y reviendra</a:t>
            </a:r>
            <a:endParaRPr lang="fr-FR" dirty="0" smtClean="0"/>
          </a:p>
          <a:p>
            <a:r>
              <a:rPr lang="fr-FR" dirty="0" smtClean="0"/>
              <a:t>Point important : fait suite à une démarche de réduction préalable de</a:t>
            </a:r>
            <a:r>
              <a:rPr lang="fr-FR" baseline="0" dirty="0" smtClean="0"/>
              <a:t> la part du financeur =&gt; compensation vient couvrir le CO2 restant</a:t>
            </a:r>
          </a:p>
          <a:p>
            <a:r>
              <a:rPr lang="fr-FR" baseline="0" dirty="0" smtClean="0"/>
              <a:t>Contribution est un terme privilégié par de nombreux acteurs contre l’accusation de green </a:t>
            </a:r>
            <a:r>
              <a:rPr lang="fr-FR" baseline="0" dirty="0" err="1" smtClean="0"/>
              <a:t>washing</a:t>
            </a:r>
            <a:r>
              <a:rPr lang="fr-FR" baseline="0" dirty="0" smtClean="0"/>
              <a:t>. Le terme de compensation pouvant laisser penser que le financeur s’exonère de tout effort pour réduire structurellement ses émissions.</a:t>
            </a:r>
          </a:p>
          <a:p>
            <a:r>
              <a:rPr lang="fr-FR" baseline="0" dirty="0" smtClean="0"/>
              <a:t>D’autant que le flux de CO2 séquestré en forêt a fortement diminué ces 10 dernières années (scolytes, sécheresses…) =&gt; d’où la nécessité d’agir sur les réductions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8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compensation s’appuie sur des méthodes qui lorsqu’elles sont appliquées à un projet permettent de garantir ces critères. La labellisation des méthodes</a:t>
            </a:r>
            <a:r>
              <a:rPr lang="fr-FR" baseline="0" dirty="0" smtClean="0"/>
              <a:t> vient sanctionner leur fiabilité.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2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 smtClean="0"/>
              <a:t>6% des crédits (quantité de CO2) achetés par les acteurs français sont des crédits issus de projets français</a:t>
            </a:r>
          </a:p>
          <a:p>
            <a:endParaRPr lang="fr-FR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 smtClean="0"/>
              <a:t>Une aspiration à la relocalisation : </a:t>
            </a:r>
          </a:p>
          <a:p>
            <a:pPr marL="457200" indent="-457200">
              <a:buFontTx/>
              <a:buChar char="-"/>
            </a:pPr>
            <a:r>
              <a:rPr lang="fr-FR" sz="1200" dirty="0" smtClean="0"/>
              <a:t>1/3 des opérateurs estiment que la localisation est le critère premier pour les bailleurs de fond, le prix de la tonne arrive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rang</a:t>
            </a:r>
          </a:p>
          <a:p>
            <a:pPr marL="457200" indent="-457200">
              <a:buFontTx/>
              <a:buChar char="-"/>
            </a:pPr>
            <a:r>
              <a:rPr lang="fr-FR" sz="1200" dirty="0" smtClean="0"/>
              <a:t>Effet d’image : éviter l’accusation de </a:t>
            </a:r>
            <a:r>
              <a:rPr lang="fr-FR" sz="1200" dirty="0" err="1" smtClean="0"/>
              <a:t>greenwashing</a:t>
            </a:r>
            <a:endParaRPr lang="fr-FR" sz="1200" dirty="0" smtClean="0"/>
          </a:p>
          <a:p>
            <a:endParaRPr lang="fr-FR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 smtClean="0"/>
              <a:t>Création de fonds de compensation réglementaires sur le territoire national : compagnies aériennes et exploitants centrales énergies fossiles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20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Proposer des projets offrant toutes les garanties nécessaires mais sans passage par les lourdeurs de la labellisation : délai de labellisation de projet (3 &lt; 8 mois), au moins 1 an pour valider une méthode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Un peu moins de la moitié des opérateurs déclare que le label n’est pas assez ou pas du tout adapté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Intermédiation : le manque de visibilité face aux crédits étrangers est pointé par les porteurs comme un frein au développement =&gt; bon positionnement de la région au regard de ses compétences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2A49-56C4-4E63-A31A-D245D06F02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3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IMAGE EDITABLE DROIT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2000" y="4374000"/>
            <a:ext cx="10071867" cy="769018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0" baseline="0">
                <a:solidFill>
                  <a:schemeClr val="tx1"/>
                </a:solidFill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Texte courant Satoshi medium (moyen) 25pt espacement 5% tout en minuscules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quidam qui molestas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faciunt</a:t>
            </a:r>
            <a:r>
              <a:rPr lang="fr-FR" dirty="0"/>
              <a:t>, cum </a:t>
            </a:r>
            <a:r>
              <a:rPr lang="fr-FR" dirty="0" err="1"/>
              <a:t>ipsi</a:t>
            </a:r>
            <a:r>
              <a:rPr lang="fr-FR" dirty="0"/>
              <a:t> se </a:t>
            </a:r>
            <a:r>
              <a:rPr lang="fr-FR" dirty="0" err="1"/>
              <a:t>contemni</a:t>
            </a:r>
            <a:r>
              <a:rPr lang="fr-FR" dirty="0"/>
              <a:t> </a:t>
            </a:r>
            <a:r>
              <a:rPr lang="fr-FR" dirty="0" err="1"/>
              <a:t>putant</a:t>
            </a:r>
            <a:r>
              <a:rPr lang="fr-FR" dirty="0"/>
              <a:t>; quod non </a:t>
            </a:r>
            <a:r>
              <a:rPr lang="fr-FR" dirty="0" err="1"/>
              <a:t>fere</a:t>
            </a:r>
            <a:r>
              <a:rPr lang="fr-FR" dirty="0"/>
              <a:t> </a:t>
            </a:r>
            <a:r>
              <a:rPr lang="fr-FR" dirty="0" err="1"/>
              <a:t>contingit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iis</a:t>
            </a:r>
            <a:r>
              <a:rPr lang="fr-FR" dirty="0"/>
              <a:t> qui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contemnendos</a:t>
            </a:r>
            <a:r>
              <a:rPr lang="fr-FR" dirty="0"/>
              <a:t> se </a:t>
            </a:r>
            <a:r>
              <a:rPr lang="fr-FR" dirty="0" err="1"/>
              <a:t>arbitrantur</a:t>
            </a:r>
            <a:r>
              <a:rPr lang="fr-FR" dirty="0"/>
              <a:t>; qui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non modo </a:t>
            </a:r>
            <a:r>
              <a:rPr lang="fr-FR" dirty="0" err="1"/>
              <a:t>verbis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opere</a:t>
            </a:r>
            <a:r>
              <a:rPr lang="fr-FR" dirty="0"/>
              <a:t> </a:t>
            </a:r>
            <a:r>
              <a:rPr lang="fr-FR" dirty="0" err="1"/>
              <a:t>levandi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7600" y="1472400"/>
            <a:ext cx="21584400" cy="1499400"/>
          </a:xfr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0" cap="all" spc="30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 tout en capitales</a:t>
            </a:r>
            <a:endParaRPr lang="en-US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12199800" y="4374000"/>
            <a:ext cx="10801333" cy="76901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692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978640"/>
            <a:ext cx="3035808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538030" y="8910958"/>
            <a:ext cx="10442575" cy="16843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rgbClr val="2B2D74"/>
                </a:solidFill>
                <a:latin typeface="Satoshi Black" pitchFamily="50" charset="0"/>
              </a:defRPr>
            </a:lvl1pPr>
            <a:lvl2pPr>
              <a:defRPr sz="3000">
                <a:latin typeface="Work Sans regular" pitchFamily="2" charset="0"/>
              </a:defRPr>
            </a:lvl2pPr>
            <a:lvl3pPr>
              <a:defRPr sz="3000">
                <a:latin typeface="Work Sans regular" pitchFamily="2" charset="0"/>
              </a:defRPr>
            </a:lvl3pPr>
            <a:lvl4pPr>
              <a:defRPr sz="3000">
                <a:latin typeface="Work Sans regular" pitchFamily="2" charset="0"/>
              </a:defRPr>
            </a:lvl4pPr>
            <a:lvl5pPr>
              <a:defRPr sz="3000">
                <a:latin typeface="Work Sans regular" pitchFamily="2" charset="0"/>
              </a:defRPr>
            </a:lvl5pPr>
          </a:lstStyle>
          <a:p>
            <a:pPr lvl="0"/>
            <a:r>
              <a:rPr lang="fr-FR" dirty="0"/>
              <a:t>Ajout de texte ajout de texte ajout de texte</a:t>
            </a:r>
          </a:p>
          <a:p>
            <a:pPr lvl="0"/>
            <a:r>
              <a:rPr lang="fr-FR" dirty="0"/>
              <a:t>Ajout de texte ajout de texte ajout de texte</a:t>
            </a:r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560964" y="3259114"/>
            <a:ext cx="19198933" cy="5305518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11500" spc="0" baseline="0">
                <a:solidFill>
                  <a:schemeClr val="tx1"/>
                </a:solidFill>
                <a:latin typeface="Satoshi Black" pitchFamily="50" charset="0"/>
              </a:defRPr>
            </a:lvl1pPr>
          </a:lstStyle>
          <a:p>
            <a:r>
              <a:rPr lang="fr-FR" dirty="0"/>
              <a:t>Bloc de texte</a:t>
            </a:r>
            <a:br>
              <a:rPr lang="fr-FR" dirty="0"/>
            </a:br>
            <a:r>
              <a:rPr lang="fr-FR" dirty="0"/>
              <a:t>typo </a:t>
            </a:r>
            <a:r>
              <a:rPr lang="fr-FR" dirty="0" err="1"/>
              <a:t>satoshi</a:t>
            </a:r>
            <a:r>
              <a:rPr lang="fr-FR" dirty="0"/>
              <a:t> black</a:t>
            </a:r>
            <a:br>
              <a:rPr lang="fr-FR" dirty="0"/>
            </a:br>
            <a:r>
              <a:rPr lang="fr-FR" dirty="0"/>
              <a:t>black 115pt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1704009" y="-11864033"/>
            <a:ext cx="975981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5325" y="7271476"/>
            <a:ext cx="7190812" cy="371453"/>
          </a:xfrm>
          <a:prstGeom prst="rect">
            <a:avLst/>
          </a:prstGeom>
        </p:spPr>
      </p:pic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073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600" y="4374000"/>
            <a:ext cx="19684080" cy="7187716"/>
          </a:xfrm>
        </p:spPr>
        <p:txBody>
          <a:bodyPr numCol="2" spcCol="1080000"/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 b="0" baseline="0"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Texte courant Satoshi medium (moyen) 25pt espacement 5% tout en minuscules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quidam qui molestas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faciunt</a:t>
            </a:r>
            <a:r>
              <a:rPr lang="fr-FR" dirty="0"/>
              <a:t>, cum </a:t>
            </a:r>
            <a:r>
              <a:rPr lang="fr-FR" dirty="0" err="1"/>
              <a:t>ipsi</a:t>
            </a:r>
            <a:r>
              <a:rPr lang="fr-FR" dirty="0"/>
              <a:t> se </a:t>
            </a:r>
            <a:r>
              <a:rPr lang="fr-FR" dirty="0" err="1"/>
              <a:t>contemni</a:t>
            </a:r>
            <a:r>
              <a:rPr lang="fr-FR" dirty="0"/>
              <a:t> </a:t>
            </a:r>
            <a:r>
              <a:rPr lang="fr-FR" dirty="0" err="1"/>
              <a:t>putant</a:t>
            </a:r>
            <a:r>
              <a:rPr lang="fr-FR" dirty="0"/>
              <a:t>; quod non </a:t>
            </a:r>
            <a:r>
              <a:rPr lang="fr-FR" dirty="0" err="1"/>
              <a:t>fere</a:t>
            </a:r>
            <a:r>
              <a:rPr lang="fr-FR" dirty="0"/>
              <a:t> </a:t>
            </a:r>
            <a:r>
              <a:rPr lang="fr-FR" dirty="0" err="1"/>
              <a:t>contingit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iis</a:t>
            </a:r>
            <a:r>
              <a:rPr lang="fr-FR" dirty="0"/>
              <a:t> qui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contemnendos</a:t>
            </a:r>
            <a:r>
              <a:rPr lang="fr-FR" dirty="0"/>
              <a:t> se </a:t>
            </a:r>
            <a:r>
              <a:rPr lang="fr-FR" dirty="0" err="1"/>
              <a:t>arbitrantur</a:t>
            </a:r>
            <a:r>
              <a:rPr lang="fr-FR" dirty="0"/>
              <a:t>; qui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non modo </a:t>
            </a:r>
            <a:r>
              <a:rPr lang="fr-FR" dirty="0" err="1"/>
              <a:t>verbis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opere</a:t>
            </a:r>
            <a:r>
              <a:rPr lang="fr-FR" dirty="0"/>
              <a:t> </a:t>
            </a:r>
            <a:r>
              <a:rPr lang="fr-FR" dirty="0" err="1"/>
              <a:t>levandi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407600" y="1472400"/>
            <a:ext cx="21584400" cy="2038350"/>
          </a:xfr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0" cap="all" spc="30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</a:t>
            </a:r>
            <a:br>
              <a:rPr lang="fr-FR" dirty="0"/>
            </a:br>
            <a:r>
              <a:rPr lang="fr-FR" dirty="0"/>
              <a:t>tout en capitales</a:t>
            </a:r>
            <a:endParaRPr lang="en-US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429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364394" y="6223515"/>
            <a:ext cx="6227762" cy="6084971"/>
          </a:xfrm>
        </p:spPr>
        <p:txBody>
          <a:bodyPr numCol="1" spcCol="1080000">
            <a:noAutofit/>
          </a:bodyPr>
          <a:lstStyle>
            <a:lvl1pPr marL="0" indent="0">
              <a:lnSpc>
                <a:spcPct val="100000"/>
              </a:lnSpc>
              <a:buNone/>
              <a:defRPr sz="2200" spc="110" baseline="0"/>
            </a:lvl1pPr>
          </a:lstStyle>
          <a:p>
            <a:pPr lvl="0"/>
            <a:r>
              <a:rPr lang="fr-FR" dirty="0"/>
              <a:t>Texte courant </a:t>
            </a:r>
            <a:r>
              <a:rPr lang="fr-FR" dirty="0" err="1"/>
              <a:t>Work</a:t>
            </a:r>
            <a:r>
              <a:rPr lang="fr-FR" dirty="0"/>
              <a:t> Sans Regular (moyen) 22pt espacement 5% tout en minuscules</a:t>
            </a:r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031288" y="6223515"/>
            <a:ext cx="6227762" cy="6084971"/>
          </a:xfrm>
        </p:spPr>
        <p:txBody>
          <a:bodyPr numCol="1" spcCol="1080000">
            <a:noAutofit/>
          </a:bodyPr>
          <a:lstStyle>
            <a:lvl1pPr marL="0" indent="0">
              <a:lnSpc>
                <a:spcPct val="100000"/>
              </a:lnSpc>
              <a:buNone/>
              <a:defRPr sz="2200" spc="110" baseline="0"/>
            </a:lvl1pPr>
          </a:lstStyle>
          <a:p>
            <a:pPr lvl="0"/>
            <a:r>
              <a:rPr lang="fr-FR" dirty="0"/>
              <a:t>Texte courant </a:t>
            </a:r>
            <a:r>
              <a:rPr lang="fr-FR" dirty="0" err="1"/>
              <a:t>Work</a:t>
            </a:r>
            <a:r>
              <a:rPr lang="fr-FR" dirty="0"/>
              <a:t> Sans Regular (moyen) 22pt espacement 5% tout en minuscules</a:t>
            </a:r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7014826" y="6223515"/>
            <a:ext cx="6227762" cy="6084971"/>
          </a:xfrm>
        </p:spPr>
        <p:txBody>
          <a:bodyPr numCol="1" spcCol="1080000">
            <a:noAutofit/>
          </a:bodyPr>
          <a:lstStyle>
            <a:lvl1pPr marL="0" indent="0">
              <a:lnSpc>
                <a:spcPct val="100000"/>
              </a:lnSpc>
              <a:buNone/>
              <a:defRPr sz="2200" spc="110" baseline="0"/>
            </a:lvl1pPr>
          </a:lstStyle>
          <a:p>
            <a:pPr lvl="0"/>
            <a:r>
              <a:rPr lang="fr-FR" dirty="0"/>
              <a:t>Texte courant </a:t>
            </a:r>
            <a:r>
              <a:rPr lang="fr-FR" dirty="0" err="1"/>
              <a:t>Work</a:t>
            </a:r>
            <a:r>
              <a:rPr lang="fr-FR" dirty="0"/>
              <a:t> Sans Regular (moyen) 22pt espacement 5% tout en minuscules</a:t>
            </a:r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1364394" y="4372608"/>
            <a:ext cx="6227762" cy="13525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cap="all" baseline="0"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Ajout de texte </a:t>
            </a:r>
            <a:r>
              <a:rPr lang="fr-FR" dirty="0" err="1"/>
              <a:t>satoshi</a:t>
            </a:r>
            <a:r>
              <a:rPr lang="fr-FR" dirty="0"/>
              <a:t> 25pt espacement 5% tout en majuscules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31288" y="4372608"/>
            <a:ext cx="6227762" cy="13525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cap="all" baseline="0"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Ajout de texte </a:t>
            </a:r>
            <a:r>
              <a:rPr lang="fr-FR" dirty="0" err="1"/>
              <a:t>satoshi</a:t>
            </a:r>
            <a:r>
              <a:rPr lang="fr-FR" dirty="0"/>
              <a:t> 25pt espacement 5% tout en majuscules</a:t>
            </a:r>
          </a:p>
        </p:txBody>
      </p:sp>
      <p:sp>
        <p:nvSpPr>
          <p:cNvPr id="25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95776" y="4372608"/>
            <a:ext cx="6227762" cy="13525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cap="all" baseline="0"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Ajout de texte </a:t>
            </a:r>
            <a:r>
              <a:rPr lang="fr-FR" dirty="0" err="1"/>
              <a:t>satoshi</a:t>
            </a:r>
            <a:r>
              <a:rPr lang="fr-FR" dirty="0"/>
              <a:t> 25pt espacement 5% tout en majuscules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058806" y="8433328"/>
            <a:ext cx="8167156" cy="457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228144" y="8433328"/>
            <a:ext cx="8167156" cy="45719"/>
          </a:xfrm>
          <a:prstGeom prst="rect">
            <a:avLst/>
          </a:prstGeom>
        </p:spPr>
      </p:pic>
      <p:sp>
        <p:nvSpPr>
          <p:cNvPr id="27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407600" y="1472400"/>
            <a:ext cx="21584400" cy="2038350"/>
          </a:xfr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0" cap="all" spc="30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</a:t>
            </a:r>
            <a:br>
              <a:rPr lang="fr-FR" dirty="0"/>
            </a:br>
            <a:r>
              <a:rPr lang="fr-FR" dirty="0"/>
              <a:t>tout en capitales</a:t>
            </a:r>
            <a:endParaRPr lang="en-US" dirty="0"/>
          </a:p>
        </p:txBody>
      </p:sp>
      <p:sp>
        <p:nvSpPr>
          <p:cNvPr id="28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157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INE 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99" y="12309249"/>
            <a:ext cx="2755092" cy="1127053"/>
          </a:xfrm>
          <a:prstGeom prst="rect">
            <a:avLst/>
          </a:prstGeom>
        </p:spPr>
      </p:pic>
      <p:sp>
        <p:nvSpPr>
          <p:cNvPr id="7" name="Espace réservé pour une image  13"/>
          <p:cNvSpPr>
            <a:spLocks noGrp="1"/>
          </p:cNvSpPr>
          <p:nvPr>
            <p:ph type="pic" sz="quarter" idx="12"/>
          </p:nvPr>
        </p:nvSpPr>
        <p:spPr>
          <a:xfrm>
            <a:off x="21040299" y="12309177"/>
            <a:ext cx="2754313" cy="11271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070079"/>
            <a:ext cx="293078" cy="1645920"/>
          </a:xfrm>
          <a:solidFill>
            <a:srgbClr val="F6BE30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 err="1"/>
              <a:t>Modiier</a:t>
            </a:r>
            <a:r>
              <a:rPr lang="fr-FR" dirty="0"/>
              <a:t>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4"/>
          </p:nvPr>
        </p:nvSpPr>
        <p:spPr>
          <a:xfrm rot="16200000">
            <a:off x="1321306" y="12100835"/>
            <a:ext cx="293078" cy="2937249"/>
          </a:xfrm>
          <a:solidFill>
            <a:srgbClr val="F6BE30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4090922" y="0"/>
            <a:ext cx="293078" cy="1645920"/>
          </a:xfrm>
          <a:solidFill>
            <a:srgbClr val="F6BE30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 err="1"/>
              <a:t>Modiier</a:t>
            </a:r>
            <a:r>
              <a:rPr lang="fr-FR" dirty="0"/>
              <a:t>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/>
          </p:nvPr>
        </p:nvSpPr>
        <p:spPr>
          <a:xfrm rot="16200000">
            <a:off x="22768836" y="-1322085"/>
            <a:ext cx="293078" cy="2937249"/>
          </a:xfrm>
          <a:solidFill>
            <a:srgbClr val="F6BE30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276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OU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6200000">
            <a:off x="11667650" y="-11873392"/>
            <a:ext cx="1048702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44650" y="1857246"/>
            <a:ext cx="16572183" cy="9826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spc="300" baseline="0">
                <a:latin typeface="Satoshi Black" pitchFamily="50" charset="0"/>
              </a:defRPr>
            </a:lvl1pPr>
          </a:lstStyle>
          <a:p>
            <a:r>
              <a:rPr lang="fr-FR" dirty="0"/>
              <a:t>Titre tableau</a:t>
            </a:r>
            <a:endParaRPr lang="en-US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544233" y="3171564"/>
            <a:ext cx="16572567" cy="953901"/>
          </a:xfrm>
        </p:spPr>
        <p:txBody>
          <a:bodyPr numCol="1" spcCol="1080000"/>
          <a:lstStyle>
            <a:lvl1pPr marL="0" indent="0">
              <a:lnSpc>
                <a:spcPct val="100000"/>
              </a:lnSpc>
              <a:buNone/>
              <a:defRPr b="0" baseline="0">
                <a:latin typeface="Satoshi" pitchFamily="50" charset="0"/>
              </a:defRPr>
            </a:lvl1pPr>
          </a:lstStyle>
          <a:p>
            <a:pPr lvl="0"/>
            <a:r>
              <a:rPr lang="fr-FR" dirty="0"/>
              <a:t>Texte courant Satoshi Sans Regular (moyen) 25pt espacement 5% tout en minuscules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852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798114" y="0"/>
            <a:ext cx="558588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798113" cy="13716000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ANKS"/>
          <p:cNvSpPr txBox="1">
            <a:spLocks noGrp="1"/>
          </p:cNvSpPr>
          <p:nvPr>
            <p:ph type="title" hasCustomPrompt="1"/>
          </p:nvPr>
        </p:nvSpPr>
        <p:spPr>
          <a:xfrm>
            <a:off x="5735781" y="4425847"/>
            <a:ext cx="7128163" cy="2628901"/>
          </a:xfrm>
          <a:prstGeom prst="rect">
            <a:avLst/>
          </a:prstGeom>
        </p:spPr>
        <p:txBody>
          <a:bodyPr anchor="b"/>
          <a:lstStyle>
            <a:lvl1pPr algn="ctr">
              <a:defRPr sz="8000" spc="0" baseline="0">
                <a:solidFill>
                  <a:srgbClr val="FFFFFF"/>
                </a:solidFill>
                <a:latin typeface="Satoshi Black" pitchFamily="50" charset="0"/>
                <a:ea typeface="Satoshi Black" pitchFamily="50" charset="0"/>
                <a:cs typeface="Satoshi Black" pitchFamily="50" charset="0"/>
                <a:sym typeface="Work Sans Black"/>
              </a:defRPr>
            </a:lvl1pPr>
          </a:lstStyle>
          <a:p>
            <a:r>
              <a:rPr lang="fr-FR" dirty="0"/>
              <a:t>Merci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615419" y="7285563"/>
            <a:ext cx="14702400" cy="759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24" y="842421"/>
            <a:ext cx="4173266" cy="1709531"/>
          </a:xfrm>
          <a:prstGeom prst="rect">
            <a:avLst/>
          </a:prstGeom>
        </p:spPr>
      </p:pic>
      <p:grpSp>
        <p:nvGrpSpPr>
          <p:cNvPr id="27" name="Groupe 26"/>
          <p:cNvGrpSpPr/>
          <p:nvPr userDrawn="1"/>
        </p:nvGrpSpPr>
        <p:grpSpPr>
          <a:xfrm>
            <a:off x="1297571" y="10966031"/>
            <a:ext cx="10709170" cy="1477328"/>
            <a:chOff x="1336483" y="10909119"/>
            <a:chExt cx="10709170" cy="1477328"/>
          </a:xfrm>
        </p:grpSpPr>
        <p:sp>
          <p:nvSpPr>
            <p:cNvPr id="6" name="ZoneTexte 5"/>
            <p:cNvSpPr txBox="1"/>
            <p:nvPr userDrawn="1"/>
          </p:nvSpPr>
          <p:spPr>
            <a:xfrm>
              <a:off x="1336483" y="10909119"/>
              <a:ext cx="2987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Siège du Conseil régional</a:t>
              </a:r>
              <a:endParaRPr lang="fr-FR" sz="1800" kern="1200" dirty="0">
                <a:solidFill>
                  <a:schemeClr val="bg1"/>
                </a:solidFill>
                <a:effectLst/>
                <a:latin typeface="Satoshi" pitchFamily="50" charset="0"/>
                <a:ea typeface="+mn-ea"/>
                <a:cs typeface="+mn-cs"/>
              </a:endParaRP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1 place Adrien Zeller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BP 91006 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67070 Strasbourg Cedex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+33 (0)3 88 15 68 67</a:t>
              </a:r>
            </a:p>
          </p:txBody>
        </p:sp>
        <p:sp>
          <p:nvSpPr>
            <p:cNvPr id="19" name="ZoneTexte 18"/>
            <p:cNvSpPr txBox="1"/>
            <p:nvPr userDrawn="1"/>
          </p:nvSpPr>
          <p:spPr>
            <a:xfrm>
              <a:off x="4858494" y="10909119"/>
              <a:ext cx="40754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Hôtel de Région</a:t>
              </a:r>
              <a:endParaRPr lang="fr-FR" sz="1800" kern="1200" dirty="0">
                <a:solidFill>
                  <a:schemeClr val="bg1"/>
                </a:solidFill>
                <a:effectLst/>
                <a:latin typeface="Satoshi" pitchFamily="50" charset="0"/>
                <a:ea typeface="+mn-ea"/>
                <a:cs typeface="+mn-cs"/>
              </a:endParaRP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5 rue de Jéricho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CS70441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51037 Châlons-en-Champagne Cedex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+33 (0)3 26 70 31 31</a:t>
              </a:r>
            </a:p>
          </p:txBody>
        </p:sp>
        <p:sp>
          <p:nvSpPr>
            <p:cNvPr id="21" name="ZoneTexte 20"/>
            <p:cNvSpPr txBox="1"/>
            <p:nvPr userDrawn="1"/>
          </p:nvSpPr>
          <p:spPr>
            <a:xfrm>
              <a:off x="9468058" y="10909119"/>
              <a:ext cx="25775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Hôtel de Région</a:t>
              </a:r>
              <a:endParaRPr lang="fr-FR" sz="1800" kern="1200" dirty="0">
                <a:solidFill>
                  <a:schemeClr val="bg1"/>
                </a:solidFill>
                <a:effectLst/>
                <a:latin typeface="Satoshi" pitchFamily="50" charset="0"/>
                <a:ea typeface="+mn-ea"/>
                <a:cs typeface="+mn-cs"/>
              </a:endParaRP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place Gabriel </a:t>
              </a:r>
              <a:r>
                <a:rPr lang="fr-FR" sz="1800" kern="1200" dirty="0" err="1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Hocquard</a:t>
              </a:r>
              <a:endParaRPr lang="fr-FR" sz="1800" kern="1200" dirty="0">
                <a:solidFill>
                  <a:schemeClr val="bg1"/>
                </a:solidFill>
                <a:effectLst/>
                <a:latin typeface="Satoshi" pitchFamily="50" charset="0"/>
                <a:ea typeface="+mn-ea"/>
                <a:cs typeface="+mn-cs"/>
              </a:endParaRP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CS 81004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57036 Metz Cedex 01</a:t>
              </a:r>
            </a:p>
            <a:p>
              <a:r>
                <a:rPr lang="fr-FR" sz="1800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+33 (0)3 87 33 60 00</a:t>
              </a:r>
            </a:p>
          </p:txBody>
        </p:sp>
      </p:grpSp>
      <p:sp>
        <p:nvSpPr>
          <p:cNvPr id="22" name="Rectangle 21"/>
          <p:cNvSpPr/>
          <p:nvPr userDrawn="1"/>
        </p:nvSpPr>
        <p:spPr>
          <a:xfrm rot="5400000" flipH="1">
            <a:off x="12165000" y="1787112"/>
            <a:ext cx="54000" cy="21600000"/>
          </a:xfrm>
          <a:prstGeom prst="rect">
            <a:avLst/>
          </a:prstGeom>
          <a:solidFill>
            <a:srgbClr val="F6B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1297571" y="12779123"/>
            <a:ext cx="5292918" cy="584214"/>
            <a:chOff x="1336483" y="12798173"/>
            <a:chExt cx="5292918" cy="584214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1336483" y="12863978"/>
              <a:ext cx="4206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kern="1200" dirty="0">
                  <a:solidFill>
                    <a:schemeClr val="bg1"/>
                  </a:solidFill>
                  <a:effectLst/>
                  <a:latin typeface="Satoshi" pitchFamily="50" charset="0"/>
                  <a:ea typeface="+mn-ea"/>
                  <a:cs typeface="+mn-cs"/>
                </a:rPr>
                <a:t>Retrouvez-nous sur </a:t>
              </a:r>
              <a:endParaRPr lang="fr-FR" sz="1800" kern="1200" dirty="0">
                <a:solidFill>
                  <a:schemeClr val="bg1"/>
                </a:solidFill>
                <a:effectLst/>
                <a:latin typeface="Satoshi" pitchFamily="50" charset="0"/>
                <a:ea typeface="+mn-ea"/>
                <a:cs typeface="+mn-cs"/>
              </a:endParaRPr>
            </a:p>
          </p:txBody>
        </p:sp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289" y="12798173"/>
              <a:ext cx="2949112" cy="584214"/>
            </a:xfrm>
            <a:prstGeom prst="rect">
              <a:avLst/>
            </a:prstGeom>
          </p:spPr>
        </p:pic>
      </p:grpSp>
      <p:sp>
        <p:nvSpPr>
          <p:cNvPr id="29" name="ZoneTexte 28"/>
          <p:cNvSpPr txBox="1"/>
          <p:nvPr userDrawn="1"/>
        </p:nvSpPr>
        <p:spPr>
          <a:xfrm>
            <a:off x="19970577" y="12134911"/>
            <a:ext cx="32409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0" u="none" strike="noStrike" kern="1200" baseline="30000" dirty="0">
                <a:solidFill>
                  <a:srgbClr val="2B2D74"/>
                </a:solidFill>
                <a:latin typeface="Satoshi" pitchFamily="50" charset="0"/>
                <a:ea typeface="+mn-ea"/>
                <a:cs typeface="+mn-cs"/>
              </a:rPr>
              <a:t>www.grandest.fr</a:t>
            </a:r>
          </a:p>
        </p:txBody>
      </p:sp>
    </p:spTree>
    <p:extLst>
      <p:ext uri="{BB962C8B-B14F-4D97-AF65-F5344CB8AC3E}">
        <p14:creationId xmlns:p14="http://schemas.microsoft.com/office/powerpoint/2010/main" val="102543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31477"/>
            <a:ext cx="21945600" cy="13413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2850293"/>
            <a:ext cx="21945600" cy="10709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0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 + bloc institutio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0" y="-2"/>
            <a:ext cx="17279814" cy="1371600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279814" y="0"/>
            <a:ext cx="7114191" cy="13716000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1204" y="8256430"/>
            <a:ext cx="9585738" cy="720724"/>
          </a:xfrm>
        </p:spPr>
        <p:txBody>
          <a:bodyPr>
            <a:normAutofit/>
          </a:bodyPr>
          <a:lstStyle>
            <a:lvl1pPr marL="0" indent="0" algn="l">
              <a:buNone/>
              <a:defRPr sz="4000" spc="0" baseline="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 dirty="0"/>
              <a:t>Sous-titre </a:t>
            </a:r>
            <a:r>
              <a:rPr lang="fr-FR" dirty="0" err="1"/>
              <a:t>sous-titre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1204" y="9323754"/>
            <a:ext cx="2404533" cy="609071"/>
          </a:xfrm>
        </p:spPr>
        <p:txBody>
          <a:bodyPr>
            <a:normAutofit/>
          </a:bodyPr>
          <a:lstStyle>
            <a:lvl1pPr marL="0" indent="0">
              <a:buNone/>
              <a:defRPr sz="3000" spc="0" baseline="0">
                <a:solidFill>
                  <a:schemeClr val="bg1"/>
                </a:solidFill>
                <a:latin typeface="Work Sans Light" pitchFamily="2" charset="0"/>
              </a:defRPr>
            </a:lvl1pPr>
          </a:lstStyle>
          <a:p>
            <a:pPr lvl="0"/>
            <a:r>
              <a:rPr lang="fr-FR" sz="3000" dirty="0">
                <a:latin typeface="Work Sans Light" pitchFamily="2" charset="0"/>
              </a:rPr>
              <a:t>00.00.2021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013" y="574440"/>
            <a:ext cx="7565792" cy="28897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99" y="12309249"/>
            <a:ext cx="2755092" cy="1127053"/>
          </a:xfrm>
          <a:prstGeom prst="rect">
            <a:avLst/>
          </a:prstGeom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2"/>
          </p:nvPr>
        </p:nvSpPr>
        <p:spPr>
          <a:xfrm>
            <a:off x="21040299" y="12309177"/>
            <a:ext cx="2754313" cy="112712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900" y="6134100"/>
            <a:ext cx="4570482" cy="1754326"/>
          </a:xfrm>
        </p:spPr>
        <p:txBody>
          <a:bodyPr wrap="none">
            <a:sp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2000" kern="0" cap="all" spc="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Satoshi Black" pitchFamily="50" charset="0"/>
              </a:rPr>
              <a:t>Titre</a:t>
            </a:r>
            <a:endParaRPr lang="en-US" dirty="0">
              <a:latin typeface="Satoshi Black" pitchFamily="50" charset="0"/>
            </a:endParaRPr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0" y="3075709"/>
            <a:ext cx="419100" cy="7566025"/>
          </a:xfrm>
          <a:solidFill>
            <a:srgbClr val="F6BE30"/>
          </a:solid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67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83999" cy="13716000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8538" y="6150104"/>
            <a:ext cx="18731301" cy="1604931"/>
          </a:xfrm>
        </p:spPr>
        <p:txBody>
          <a:bodyPr wrap="square" anchor="t">
            <a:noAutofit/>
          </a:bodyPr>
          <a:lstStyle>
            <a:lvl1pPr algn="l">
              <a:defRPr sz="10000" b="1" spc="0" baseline="0">
                <a:solidFill>
                  <a:schemeClr val="bg1"/>
                </a:solidFill>
                <a:latin typeface="Satoshi Black" pitchFamily="50" charset="0"/>
              </a:defRPr>
            </a:lvl1pPr>
          </a:lstStyle>
          <a:p>
            <a:r>
              <a:rPr lang="fr-FR" dirty="0"/>
              <a:t>Titre de partie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8539" y="7994303"/>
            <a:ext cx="18731300" cy="872076"/>
          </a:xfrm>
        </p:spPr>
        <p:txBody>
          <a:bodyPr>
            <a:normAutofit/>
          </a:bodyPr>
          <a:lstStyle>
            <a:lvl1pPr marL="0" indent="0" algn="l">
              <a:buNone/>
              <a:defRPr sz="3000" spc="0" baseline="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 dirty="0"/>
              <a:t>Sous-titre </a:t>
            </a:r>
            <a:r>
              <a:rPr lang="fr-FR" dirty="0" err="1"/>
              <a:t>sous-titre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51070"/>
            <a:ext cx="5468113" cy="30649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99" y="12309249"/>
            <a:ext cx="2755092" cy="1127053"/>
          </a:xfrm>
          <a:prstGeom prst="rect">
            <a:avLst/>
          </a:prstGeom>
        </p:spPr>
      </p:pic>
      <p:sp>
        <p:nvSpPr>
          <p:cNvPr id="10" name="Espace réservé pour une image  13"/>
          <p:cNvSpPr>
            <a:spLocks noGrp="1"/>
          </p:cNvSpPr>
          <p:nvPr>
            <p:ph type="pic" sz="quarter" idx="12"/>
          </p:nvPr>
        </p:nvSpPr>
        <p:spPr>
          <a:xfrm>
            <a:off x="21040299" y="12309177"/>
            <a:ext cx="2754313" cy="112712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4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564289" y="6067296"/>
            <a:ext cx="17997853" cy="9826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spc="300" baseline="0">
                <a:latin typeface="Satoshi Black" pitchFamily="50" charset="0"/>
              </a:defRPr>
            </a:lvl1pPr>
          </a:lstStyle>
          <a:p>
            <a:r>
              <a:rPr lang="fr-FR" dirty="0"/>
              <a:t>Sous partie </a:t>
            </a:r>
            <a:r>
              <a:rPr lang="fr-FR" dirty="0" err="1"/>
              <a:t>satoshi</a:t>
            </a:r>
            <a:r>
              <a:rPr lang="fr-FR" dirty="0"/>
              <a:t> black 50pt 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72" y="7381614"/>
            <a:ext cx="17998270" cy="953901"/>
          </a:xfrm>
        </p:spPr>
        <p:txBody>
          <a:bodyPr numCol="1" spcCol="1080000"/>
          <a:lstStyle>
            <a:lvl1pPr marL="0" indent="0">
              <a:lnSpc>
                <a:spcPct val="100000"/>
              </a:lnSpc>
              <a:buNone/>
              <a:defRPr b="0">
                <a:latin typeface="Satoshi" pitchFamily="50" charset="0"/>
              </a:defRPr>
            </a:lvl1pPr>
          </a:lstStyle>
          <a:p>
            <a:pPr lvl="0"/>
            <a:r>
              <a:rPr lang="fr-FR" dirty="0"/>
              <a:t>Texte courant Satoshi Sans Regular (moyen) 25pt espacement </a:t>
            </a:r>
            <a:br>
              <a:rPr lang="fr-FR" dirty="0"/>
            </a:br>
            <a:r>
              <a:rPr lang="fr-FR" dirty="0"/>
              <a:t>5% tout en minuscules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826" y="7361936"/>
            <a:ext cx="5289294" cy="27322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11681152" y="-11886892"/>
            <a:ext cx="102169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3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12192000" y="-205741"/>
            <a:ext cx="12192000" cy="1392174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856367" y="5451868"/>
            <a:ext cx="7850962" cy="242777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spc="300" baseline="0">
                <a:latin typeface="Satoshi Black" pitchFamily="50" charset="0"/>
              </a:defRPr>
            </a:lvl1pPr>
          </a:lstStyle>
          <a:p>
            <a:r>
              <a:rPr lang="fr-FR" dirty="0"/>
              <a:t>Sous partie </a:t>
            </a:r>
            <a:r>
              <a:rPr lang="fr-FR" dirty="0" err="1"/>
              <a:t>satoshi</a:t>
            </a:r>
            <a:r>
              <a:rPr lang="fr-FR" dirty="0"/>
              <a:t> black 50pt 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5949" y="8123039"/>
            <a:ext cx="7851380" cy="1142953"/>
          </a:xfrm>
        </p:spPr>
        <p:txBody>
          <a:bodyPr numCol="1" spcCol="1080000"/>
          <a:lstStyle>
            <a:lvl1pPr marL="0" indent="0">
              <a:lnSpc>
                <a:spcPct val="100000"/>
              </a:lnSpc>
              <a:buNone/>
              <a:defRPr b="0" baseline="0">
                <a:latin typeface="Satoshi" pitchFamily="50" charset="0"/>
              </a:defRPr>
            </a:lvl1pPr>
          </a:lstStyle>
          <a:p>
            <a:pPr lvl="0"/>
            <a:r>
              <a:rPr lang="fr-FR" dirty="0"/>
              <a:t>Texte courant Satoshi Sans Regular (moyen) 25pt espacement 5% tout en minuscules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6094" y="7361936"/>
            <a:ext cx="5289294" cy="2732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99" y="12309249"/>
            <a:ext cx="2755092" cy="1127053"/>
          </a:xfrm>
          <a:prstGeom prst="rect">
            <a:avLst/>
          </a:prstGeom>
        </p:spPr>
      </p:pic>
      <p:sp>
        <p:nvSpPr>
          <p:cNvPr id="15" name="Espace réservé pour une image  13"/>
          <p:cNvSpPr>
            <a:spLocks noGrp="1"/>
          </p:cNvSpPr>
          <p:nvPr>
            <p:ph type="pic" sz="quarter" idx="12"/>
          </p:nvPr>
        </p:nvSpPr>
        <p:spPr>
          <a:xfrm>
            <a:off x="21040299" y="12309177"/>
            <a:ext cx="2754313" cy="112712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11681152" y="-11886892"/>
            <a:ext cx="102169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167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15762832" y="0"/>
            <a:ext cx="8621168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99" y="12309249"/>
            <a:ext cx="2755092" cy="1127053"/>
          </a:xfrm>
          <a:prstGeom prst="rect">
            <a:avLst/>
          </a:prstGeom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2"/>
          </p:nvPr>
        </p:nvSpPr>
        <p:spPr>
          <a:xfrm>
            <a:off x="21040299" y="12309177"/>
            <a:ext cx="2754313" cy="11271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08427" y="1470993"/>
            <a:ext cx="12945980" cy="2406315"/>
          </a:xfrm>
        </p:spPr>
        <p:txBody>
          <a:bodyPr anchor="t"/>
          <a:lstStyle>
            <a:lvl1pPr>
              <a:lnSpc>
                <a:spcPct val="100000"/>
              </a:lnSpc>
              <a:defRPr spc="300" baseline="0">
                <a:solidFill>
                  <a:schemeClr val="bg1"/>
                </a:solidFill>
                <a:latin typeface="Satoshi Black" pitchFamily="50" charset="0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</a:t>
            </a:r>
            <a:br>
              <a:rPr lang="fr-FR" dirty="0"/>
            </a:br>
            <a:r>
              <a:rPr lang="fr-FR" dirty="0"/>
              <a:t>tout en capitales</a:t>
            </a:r>
            <a:endParaRPr lang="en-US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8009" y="4374000"/>
            <a:ext cx="12946397" cy="73388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0" baseline="0"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Texte courant Satoshi medium 25pt espacement 5% tout en minuscules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quidam qui molestas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faciunt</a:t>
            </a:r>
            <a:r>
              <a:rPr lang="fr-FR" dirty="0"/>
              <a:t>, cum </a:t>
            </a:r>
            <a:r>
              <a:rPr lang="fr-FR" dirty="0" err="1"/>
              <a:t>ipsi</a:t>
            </a:r>
            <a:r>
              <a:rPr lang="fr-FR" dirty="0"/>
              <a:t> se </a:t>
            </a:r>
            <a:r>
              <a:rPr lang="fr-FR" dirty="0" err="1"/>
              <a:t>contemni</a:t>
            </a:r>
            <a:r>
              <a:rPr lang="fr-FR" dirty="0"/>
              <a:t> </a:t>
            </a:r>
            <a:r>
              <a:rPr lang="fr-FR" dirty="0" err="1"/>
              <a:t>putant</a:t>
            </a:r>
            <a:r>
              <a:rPr lang="fr-FR" dirty="0"/>
              <a:t>; quod non </a:t>
            </a:r>
            <a:r>
              <a:rPr lang="fr-FR" dirty="0" err="1"/>
              <a:t>fere</a:t>
            </a:r>
            <a:r>
              <a:rPr lang="fr-FR" dirty="0"/>
              <a:t> </a:t>
            </a:r>
            <a:r>
              <a:rPr lang="fr-FR" dirty="0" err="1"/>
              <a:t>contingit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iis</a:t>
            </a:r>
            <a:r>
              <a:rPr lang="fr-FR" dirty="0"/>
              <a:t> qui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contemnendos</a:t>
            </a:r>
            <a:r>
              <a:rPr lang="fr-FR" dirty="0"/>
              <a:t> se </a:t>
            </a:r>
            <a:r>
              <a:rPr lang="fr-FR" dirty="0" err="1"/>
              <a:t>arbitrantur</a:t>
            </a:r>
            <a:r>
              <a:rPr lang="fr-FR" dirty="0"/>
              <a:t>; qui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non modo </a:t>
            </a:r>
            <a:r>
              <a:rPr lang="fr-FR" dirty="0" err="1"/>
              <a:t>verbis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opere</a:t>
            </a:r>
            <a:r>
              <a:rPr lang="fr-FR" dirty="0"/>
              <a:t> </a:t>
            </a:r>
            <a:r>
              <a:rPr lang="fr-FR" dirty="0" err="1"/>
              <a:t>levandi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 </a:t>
            </a:r>
            <a:r>
              <a:rPr lang="fr-FR" dirty="0" err="1"/>
              <a:t>multitudo</a:t>
            </a:r>
            <a:r>
              <a:rPr lang="fr-FR" dirty="0"/>
              <a:t> ad </a:t>
            </a:r>
            <a:r>
              <a:rPr lang="fr-FR" dirty="0" err="1"/>
              <a:t>commercanda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Indi</a:t>
            </a:r>
            <a:r>
              <a:rPr lang="fr-FR" dirty="0"/>
              <a:t> </a:t>
            </a:r>
            <a:r>
              <a:rPr lang="fr-FR" dirty="0" err="1"/>
              <a:t>mittunt</a:t>
            </a:r>
            <a:r>
              <a:rPr lang="fr-FR" dirty="0"/>
              <a:t> et </a:t>
            </a:r>
            <a:r>
              <a:rPr lang="fr-FR" dirty="0" err="1"/>
              <a:t>Seres</a:t>
            </a:r>
            <a:r>
              <a:rPr lang="fr-FR" dirty="0"/>
              <a:t> </a:t>
            </a:r>
            <a:r>
              <a:rPr lang="fr-FR" dirty="0" err="1"/>
              <a:t>aliaque</a:t>
            </a:r>
            <a:r>
              <a:rPr lang="fr-FR" dirty="0"/>
              <a:t> </a:t>
            </a:r>
            <a:r>
              <a:rPr lang="fr-FR" dirty="0" err="1"/>
              <a:t>plurima</a:t>
            </a:r>
            <a:r>
              <a:rPr lang="fr-FR" dirty="0"/>
              <a:t> </a:t>
            </a:r>
            <a:r>
              <a:rPr lang="fr-FR" dirty="0" err="1"/>
              <a:t>vehi</a:t>
            </a:r>
            <a:r>
              <a:rPr lang="fr-FR" dirty="0"/>
              <a:t> terra </a:t>
            </a:r>
            <a:r>
              <a:rPr lang="fr-FR" dirty="0" err="1"/>
              <a:t>marique</a:t>
            </a:r>
            <a:r>
              <a:rPr lang="fr-FR" dirty="0"/>
              <a:t> </a:t>
            </a:r>
            <a:r>
              <a:rPr lang="fr-FR" dirty="0" err="1"/>
              <a:t>consueta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270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 EDITABL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0767460" y="4374000"/>
            <a:ext cx="11430000" cy="61356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0767460" y="1470993"/>
            <a:ext cx="12224540" cy="2406315"/>
          </a:xfrm>
        </p:spPr>
        <p:txBody>
          <a:bodyPr anchor="t"/>
          <a:lstStyle>
            <a:lvl1pPr>
              <a:lnSpc>
                <a:spcPct val="100000"/>
              </a:lnSpc>
              <a:defRPr spc="300" baseline="0">
                <a:solidFill>
                  <a:schemeClr val="bg1"/>
                </a:solidFill>
                <a:latin typeface="Satoshi Black" pitchFamily="50" charset="0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</a:t>
            </a:r>
            <a:br>
              <a:rPr lang="fr-FR" dirty="0"/>
            </a:br>
            <a:r>
              <a:rPr lang="fr-FR" dirty="0"/>
              <a:t>tout en capitales</a:t>
            </a:r>
            <a:endParaRPr lang="en-US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9359033" cy="1371600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82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GRAPHIQU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0040113" y="3236976"/>
            <a:ext cx="13010114" cy="87645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1"/>
          </p:nvPr>
        </p:nvSpPr>
        <p:spPr>
          <a:xfrm>
            <a:off x="10040113" y="3236976"/>
            <a:ext cx="13010115" cy="889787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0971" y="4374000"/>
            <a:ext cx="7972255" cy="824305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0" baseline="0">
                <a:solidFill>
                  <a:schemeClr val="tx1"/>
                </a:solidFill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Texte courant Satoshi medium (moyen) 25pt espacement 5% tout en minuscules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quidam qui molestas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faciunt</a:t>
            </a:r>
            <a:r>
              <a:rPr lang="fr-FR" dirty="0"/>
              <a:t>, cum </a:t>
            </a:r>
            <a:r>
              <a:rPr lang="fr-FR" dirty="0" err="1"/>
              <a:t>ipsi</a:t>
            </a:r>
            <a:r>
              <a:rPr lang="fr-FR" dirty="0"/>
              <a:t> se </a:t>
            </a:r>
            <a:r>
              <a:rPr lang="fr-FR" dirty="0" err="1"/>
              <a:t>contemni</a:t>
            </a:r>
            <a:r>
              <a:rPr lang="fr-FR" dirty="0"/>
              <a:t> </a:t>
            </a:r>
            <a:r>
              <a:rPr lang="fr-FR" dirty="0" err="1"/>
              <a:t>putant</a:t>
            </a:r>
            <a:r>
              <a:rPr lang="fr-FR" dirty="0"/>
              <a:t>; quod non </a:t>
            </a:r>
            <a:r>
              <a:rPr lang="fr-FR" dirty="0" err="1"/>
              <a:t>fere</a:t>
            </a:r>
            <a:r>
              <a:rPr lang="fr-FR" dirty="0"/>
              <a:t> </a:t>
            </a:r>
            <a:r>
              <a:rPr lang="fr-FR" dirty="0" err="1"/>
              <a:t>contingit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iis</a:t>
            </a:r>
            <a:r>
              <a:rPr lang="fr-FR" dirty="0"/>
              <a:t> qui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contemnendos</a:t>
            </a:r>
            <a:r>
              <a:rPr lang="fr-FR" dirty="0"/>
              <a:t> se </a:t>
            </a:r>
            <a:r>
              <a:rPr lang="fr-FR" dirty="0" err="1"/>
              <a:t>arbitrantur</a:t>
            </a:r>
            <a:r>
              <a:rPr lang="fr-FR" dirty="0"/>
              <a:t>; qui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non modo </a:t>
            </a:r>
            <a:r>
              <a:rPr lang="fr-FR" dirty="0" err="1"/>
              <a:t>verbis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opere</a:t>
            </a:r>
            <a:r>
              <a:rPr lang="fr-FR" dirty="0"/>
              <a:t> </a:t>
            </a:r>
            <a:r>
              <a:rPr lang="fr-FR" dirty="0" err="1"/>
              <a:t>levandi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7600" y="1472400"/>
            <a:ext cx="21584400" cy="1499400"/>
          </a:xfr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0" cap="all" spc="30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 tout en capitales</a:t>
            </a:r>
            <a:endParaRPr lang="en-US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773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 EDITABLE GAUCH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10253347" y="-10253347"/>
            <a:ext cx="3877308" cy="24384002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2920132" y="4374000"/>
            <a:ext cx="10071867" cy="769018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0" baseline="0">
                <a:solidFill>
                  <a:schemeClr val="tx1"/>
                </a:solidFill>
                <a:latin typeface="Satoshi Medium" pitchFamily="50" charset="0"/>
              </a:defRPr>
            </a:lvl1pPr>
          </a:lstStyle>
          <a:p>
            <a:pPr lvl="0"/>
            <a:r>
              <a:rPr lang="fr-FR" dirty="0"/>
              <a:t>Texte courant Satoshi medium (moyen) 25pt espacement 5% tout en minuscules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ut ii qui </a:t>
            </a:r>
            <a:r>
              <a:rPr lang="fr-FR" dirty="0" err="1"/>
              <a:t>superiores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submittere</a:t>
            </a:r>
            <a:r>
              <a:rPr lang="fr-FR" dirty="0"/>
              <a:t> se </a:t>
            </a:r>
            <a:r>
              <a:rPr lang="fr-FR" dirty="0" err="1"/>
              <a:t>debent</a:t>
            </a:r>
            <a:r>
              <a:rPr lang="fr-FR" dirty="0"/>
              <a:t> in </a:t>
            </a:r>
            <a:r>
              <a:rPr lang="fr-FR" dirty="0" err="1"/>
              <a:t>amicitia</a:t>
            </a:r>
            <a:r>
              <a:rPr lang="fr-FR" dirty="0"/>
              <a:t>, sic </a:t>
            </a:r>
            <a:r>
              <a:rPr lang="fr-FR" dirty="0" err="1"/>
              <a:t>quodam</a:t>
            </a:r>
            <a:r>
              <a:rPr lang="fr-FR" dirty="0"/>
              <a:t> modo </a:t>
            </a:r>
            <a:r>
              <a:rPr lang="fr-FR" dirty="0" err="1"/>
              <a:t>inferiores</a:t>
            </a:r>
            <a:r>
              <a:rPr lang="fr-FR" dirty="0"/>
              <a:t> </a:t>
            </a:r>
            <a:r>
              <a:rPr lang="fr-FR" dirty="0" err="1"/>
              <a:t>extollere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quidam qui molestas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faciunt</a:t>
            </a:r>
            <a:r>
              <a:rPr lang="fr-FR" dirty="0"/>
              <a:t>, cum </a:t>
            </a:r>
            <a:r>
              <a:rPr lang="fr-FR" dirty="0" err="1"/>
              <a:t>ipsi</a:t>
            </a:r>
            <a:r>
              <a:rPr lang="fr-FR" dirty="0"/>
              <a:t> se </a:t>
            </a:r>
            <a:r>
              <a:rPr lang="fr-FR" dirty="0" err="1"/>
              <a:t>contemni</a:t>
            </a:r>
            <a:r>
              <a:rPr lang="fr-FR" dirty="0"/>
              <a:t> </a:t>
            </a:r>
            <a:r>
              <a:rPr lang="fr-FR" dirty="0" err="1"/>
              <a:t>putant</a:t>
            </a:r>
            <a:r>
              <a:rPr lang="fr-FR" dirty="0"/>
              <a:t>; quod non </a:t>
            </a:r>
            <a:r>
              <a:rPr lang="fr-FR" dirty="0" err="1"/>
              <a:t>fere</a:t>
            </a:r>
            <a:r>
              <a:rPr lang="fr-FR" dirty="0"/>
              <a:t> </a:t>
            </a:r>
            <a:r>
              <a:rPr lang="fr-FR" dirty="0" err="1"/>
              <a:t>contingit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iis</a:t>
            </a:r>
            <a:r>
              <a:rPr lang="fr-FR" dirty="0"/>
              <a:t> qui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contemnendos</a:t>
            </a:r>
            <a:r>
              <a:rPr lang="fr-FR" dirty="0"/>
              <a:t> se </a:t>
            </a:r>
            <a:r>
              <a:rPr lang="fr-FR" dirty="0" err="1"/>
              <a:t>arbitrantur</a:t>
            </a:r>
            <a:r>
              <a:rPr lang="fr-FR" dirty="0"/>
              <a:t>; qui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non modo </a:t>
            </a:r>
            <a:r>
              <a:rPr lang="fr-FR" dirty="0" err="1"/>
              <a:t>verbis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opere</a:t>
            </a:r>
            <a:r>
              <a:rPr lang="fr-FR" dirty="0"/>
              <a:t> </a:t>
            </a:r>
            <a:r>
              <a:rPr lang="fr-FR" dirty="0" err="1"/>
              <a:t>levandi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Batnae</a:t>
            </a:r>
            <a:r>
              <a:rPr lang="fr-FR" dirty="0"/>
              <a:t> </a:t>
            </a:r>
            <a:r>
              <a:rPr lang="fr-FR" dirty="0" err="1"/>
              <a:t>municipium</a:t>
            </a:r>
            <a:r>
              <a:rPr lang="fr-FR" dirty="0"/>
              <a:t> in </a:t>
            </a:r>
            <a:r>
              <a:rPr lang="fr-FR" dirty="0" err="1"/>
              <a:t>Anthemusia</a:t>
            </a:r>
            <a:r>
              <a:rPr lang="fr-FR" dirty="0"/>
              <a:t> </a:t>
            </a:r>
            <a:r>
              <a:rPr lang="fr-FR" dirty="0" err="1"/>
              <a:t>conditum</a:t>
            </a:r>
            <a:r>
              <a:rPr lang="fr-FR" dirty="0"/>
              <a:t> </a:t>
            </a:r>
            <a:r>
              <a:rPr lang="fr-FR" dirty="0" err="1"/>
              <a:t>Macedonum</a:t>
            </a:r>
            <a:r>
              <a:rPr lang="fr-FR" dirty="0"/>
              <a:t> manu </a:t>
            </a:r>
            <a:r>
              <a:rPr lang="fr-FR" dirty="0" err="1"/>
              <a:t>priscorum</a:t>
            </a:r>
            <a:r>
              <a:rPr lang="fr-FR" dirty="0"/>
              <a:t> ab Euphrate </a:t>
            </a:r>
            <a:r>
              <a:rPr lang="fr-FR" dirty="0" err="1"/>
              <a:t>flumine</a:t>
            </a:r>
            <a:r>
              <a:rPr lang="fr-FR" dirty="0"/>
              <a:t> </a:t>
            </a:r>
            <a:r>
              <a:rPr lang="fr-FR" dirty="0" err="1"/>
              <a:t>brevi</a:t>
            </a:r>
            <a:r>
              <a:rPr lang="fr-FR" dirty="0"/>
              <a:t> </a:t>
            </a:r>
            <a:r>
              <a:rPr lang="fr-FR" dirty="0" err="1"/>
              <a:t>spatio</a:t>
            </a:r>
            <a:r>
              <a:rPr lang="fr-FR" dirty="0"/>
              <a:t> </a:t>
            </a:r>
            <a:r>
              <a:rPr lang="fr-FR" dirty="0" err="1"/>
              <a:t>disparatur</a:t>
            </a:r>
            <a:r>
              <a:rPr lang="fr-FR" dirty="0"/>
              <a:t>, </a:t>
            </a:r>
            <a:r>
              <a:rPr lang="fr-FR" dirty="0" err="1"/>
              <a:t>refertum</a:t>
            </a:r>
            <a:r>
              <a:rPr lang="fr-FR" dirty="0"/>
              <a:t> </a:t>
            </a:r>
            <a:r>
              <a:rPr lang="fr-FR" dirty="0" err="1"/>
              <a:t>mercatoribus</a:t>
            </a:r>
            <a:r>
              <a:rPr lang="fr-FR" dirty="0"/>
              <a:t> </a:t>
            </a:r>
            <a:r>
              <a:rPr lang="fr-FR" dirty="0" err="1"/>
              <a:t>opulentis</a:t>
            </a:r>
            <a:r>
              <a:rPr lang="fr-FR" dirty="0"/>
              <a:t>,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annua</a:t>
            </a:r>
            <a:r>
              <a:rPr lang="fr-FR" dirty="0"/>
              <a:t> </a:t>
            </a:r>
            <a:r>
              <a:rPr lang="fr-FR" dirty="0" err="1"/>
              <a:t>sollemnitate</a:t>
            </a:r>
            <a:r>
              <a:rPr lang="fr-FR" dirty="0"/>
              <a:t> </a:t>
            </a:r>
            <a:r>
              <a:rPr lang="fr-FR" dirty="0" err="1"/>
              <a:t>prope</a:t>
            </a:r>
            <a:r>
              <a:rPr lang="fr-FR" dirty="0"/>
              <a:t> </a:t>
            </a:r>
            <a:r>
              <a:rPr lang="fr-FR" dirty="0" err="1"/>
              <a:t>Septembris</a:t>
            </a:r>
            <a:r>
              <a:rPr lang="fr-FR" dirty="0"/>
              <a:t> </a:t>
            </a:r>
            <a:r>
              <a:rPr lang="fr-FR" dirty="0" err="1"/>
              <a:t>initium</a:t>
            </a:r>
            <a:r>
              <a:rPr lang="fr-FR" dirty="0"/>
              <a:t> </a:t>
            </a:r>
            <a:r>
              <a:rPr lang="fr-FR" dirty="0" err="1"/>
              <a:t>mensis</a:t>
            </a:r>
            <a:r>
              <a:rPr lang="fr-FR" dirty="0"/>
              <a:t> ad </a:t>
            </a:r>
            <a:r>
              <a:rPr lang="fr-FR" dirty="0" err="1"/>
              <a:t>nundinas</a:t>
            </a:r>
            <a:r>
              <a:rPr lang="fr-FR" dirty="0"/>
              <a:t> magna </a:t>
            </a:r>
            <a:r>
              <a:rPr lang="fr-FR" dirty="0" err="1"/>
              <a:t>promiscuae</a:t>
            </a:r>
            <a:r>
              <a:rPr lang="fr-FR" dirty="0"/>
              <a:t> </a:t>
            </a:r>
            <a:r>
              <a:rPr lang="fr-FR" dirty="0" err="1"/>
              <a:t>fortunae</a:t>
            </a:r>
            <a:r>
              <a:rPr lang="fr-FR" dirty="0"/>
              <a:t> </a:t>
            </a:r>
            <a:r>
              <a:rPr lang="fr-FR" dirty="0" err="1"/>
              <a:t>convenit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7600" y="1472400"/>
            <a:ext cx="21584400" cy="1499400"/>
          </a:xfr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0" cap="all" spc="30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Texte</a:t>
            </a:r>
            <a:br>
              <a:rPr lang="fr-FR" dirty="0"/>
            </a:br>
            <a:r>
              <a:rPr lang="fr-FR" dirty="0"/>
              <a:t>headline </a:t>
            </a:r>
            <a:r>
              <a:rPr lang="fr-FR" dirty="0" err="1"/>
              <a:t>satoshi</a:t>
            </a:r>
            <a:r>
              <a:rPr lang="fr-FR" dirty="0"/>
              <a:t> 40pt tout en capitales</a:t>
            </a:r>
            <a:endParaRPr lang="en-US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1407599" y="4374000"/>
            <a:ext cx="10801333" cy="76901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92000" y="761959"/>
            <a:ext cx="21600000" cy="54000"/>
          </a:xfrm>
          <a:solidFill>
            <a:srgbClr val="F6BE30"/>
          </a:solid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  <a:lvl2pPr marL="287338" indent="0">
              <a:buFontTx/>
              <a:buNone/>
              <a:defRPr>
                <a:noFill/>
              </a:defRPr>
            </a:lvl2pPr>
            <a:lvl3pPr marL="660400" indent="0">
              <a:buFontTx/>
              <a:buNone/>
              <a:defRPr>
                <a:noFill/>
              </a:defRPr>
            </a:lvl3pPr>
            <a:lvl4pPr marL="947738" indent="0">
              <a:buFontTx/>
              <a:buNone/>
              <a:defRPr>
                <a:noFill/>
              </a:defRPr>
            </a:lvl4pPr>
            <a:lvl5pPr marL="1236662" indent="0">
              <a:buFontTx/>
              <a:buNone/>
              <a:defRPr>
                <a:noFill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488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730251"/>
            <a:ext cx="201168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3651250"/>
            <a:ext cx="201168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376" y="12257405"/>
            <a:ext cx="3007360" cy="1231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0080"/>
            <a:ext cx="2936470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2" r:id="rId3"/>
    <p:sldLayoutId id="2147483672" r:id="rId4"/>
    <p:sldLayoutId id="2147483677" r:id="rId5"/>
    <p:sldLayoutId id="2147483664" r:id="rId6"/>
    <p:sldLayoutId id="2147483666" r:id="rId7"/>
    <p:sldLayoutId id="2147483667" r:id="rId8"/>
    <p:sldLayoutId id="2147483679" r:id="rId9"/>
    <p:sldLayoutId id="2147483680" r:id="rId10"/>
    <p:sldLayoutId id="2147483668" r:id="rId11"/>
    <p:sldLayoutId id="2147483669" r:id="rId12"/>
    <p:sldLayoutId id="2147483674" r:id="rId13"/>
    <p:sldLayoutId id="2147483671" r:id="rId14"/>
    <p:sldLayoutId id="2147483678" r:id="rId15"/>
    <p:sldLayoutId id="2147483675" r:id="rId16"/>
    <p:sldLayoutId id="2147483681" r:id="rId1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000" kern="0" cap="all" spc="800" baseline="0">
          <a:solidFill>
            <a:schemeClr val="tx1"/>
          </a:solidFill>
          <a:latin typeface="Satoshi Black" pitchFamily="50" charset="0"/>
          <a:ea typeface="+mj-ea"/>
          <a:cs typeface="+mj-cs"/>
        </a:defRPr>
      </a:lvl1pPr>
    </p:titleStyle>
    <p:bodyStyle>
      <a:lvl1pPr marL="271463" indent="-271463" algn="l" defTabSz="1828800" rtl="0" eaLnBrk="1" latinLnBrk="0" hangingPunct="1">
        <a:lnSpc>
          <a:spcPct val="150000"/>
        </a:lnSpc>
        <a:spcBef>
          <a:spcPts val="2000"/>
        </a:spcBef>
        <a:buClr>
          <a:srgbClr val="F6BE30"/>
        </a:buClr>
        <a:buSzPct val="140000"/>
        <a:buFont typeface="Arial" panose="020B0604020202020204" pitchFamily="34" charset="0"/>
        <a:buChar char="•"/>
        <a:defRPr sz="2500" b="1" kern="0" spc="130" baseline="0">
          <a:solidFill>
            <a:schemeClr val="tx1"/>
          </a:solidFill>
          <a:latin typeface="Satoshi" pitchFamily="50" charset="0"/>
          <a:ea typeface="+mn-ea"/>
          <a:cs typeface="+mn-cs"/>
        </a:defRPr>
      </a:lvl1pPr>
      <a:lvl2pPr marL="541338" indent="-254000" algn="l" defTabSz="1828800" rtl="0" eaLnBrk="1" latinLnBrk="0" hangingPunct="1">
        <a:lnSpc>
          <a:spcPct val="150000"/>
        </a:lnSpc>
        <a:spcBef>
          <a:spcPts val="1000"/>
        </a:spcBef>
        <a:buClr>
          <a:srgbClr val="F6BE30"/>
        </a:buClr>
        <a:buSzPct val="140000"/>
        <a:buFont typeface="Arial" panose="020B0604020202020204" pitchFamily="34" charset="0"/>
        <a:buChar char="•"/>
        <a:defRPr sz="2500" b="1" kern="0" spc="130" baseline="0">
          <a:solidFill>
            <a:schemeClr val="tx1"/>
          </a:solidFill>
          <a:latin typeface="Satoshi" pitchFamily="50" charset="0"/>
          <a:ea typeface="+mn-ea"/>
          <a:cs typeface="+mn-cs"/>
        </a:defRPr>
      </a:lvl2pPr>
      <a:lvl3pPr marL="896938" indent="-236538" algn="l" defTabSz="1828800" rtl="0" eaLnBrk="1" latinLnBrk="0" hangingPunct="1">
        <a:lnSpc>
          <a:spcPct val="150000"/>
        </a:lnSpc>
        <a:spcBef>
          <a:spcPts val="1000"/>
        </a:spcBef>
        <a:buClr>
          <a:srgbClr val="2B2D74"/>
        </a:buClr>
        <a:buSzPct val="110000"/>
        <a:buFont typeface="Wingdings" panose="05000000000000000000" pitchFamily="2" charset="2"/>
        <a:buChar char="§"/>
        <a:defRPr sz="2500" b="1" kern="0" spc="130" baseline="0">
          <a:solidFill>
            <a:schemeClr val="tx1"/>
          </a:solidFill>
          <a:latin typeface="Satoshi" pitchFamily="50" charset="0"/>
          <a:ea typeface="+mn-ea"/>
          <a:cs typeface="+mn-cs"/>
        </a:defRPr>
      </a:lvl3pPr>
      <a:lvl4pPr marL="1252538" indent="-304800" algn="l" defTabSz="1828800" rtl="0" eaLnBrk="1" latinLnBrk="0" hangingPunct="1">
        <a:lnSpc>
          <a:spcPct val="150000"/>
        </a:lnSpc>
        <a:spcBef>
          <a:spcPts val="1000"/>
        </a:spcBef>
        <a:buClr>
          <a:srgbClr val="2B2D74"/>
        </a:buClr>
        <a:buSzPct val="110000"/>
        <a:buFont typeface="Wingdings" panose="05000000000000000000" pitchFamily="2" charset="2"/>
        <a:buChar char="§"/>
        <a:defRPr sz="2500" b="1" kern="0" spc="130" baseline="0">
          <a:solidFill>
            <a:schemeClr val="tx1"/>
          </a:solidFill>
          <a:latin typeface="Satoshi" pitchFamily="50" charset="0"/>
          <a:ea typeface="+mn-ea"/>
          <a:cs typeface="+mn-cs"/>
        </a:defRPr>
      </a:lvl4pPr>
      <a:lvl5pPr marL="1524000" indent="-287338" algn="l" defTabSz="1828800" rtl="0" eaLnBrk="1" latinLnBrk="0" hangingPunct="1">
        <a:lnSpc>
          <a:spcPct val="150000"/>
        </a:lnSpc>
        <a:spcBef>
          <a:spcPts val="1000"/>
        </a:spcBef>
        <a:buClr>
          <a:srgbClr val="2B2D74"/>
        </a:buClr>
        <a:buSzPct val="110000"/>
        <a:buFont typeface="Wingdings" panose="05000000000000000000" pitchFamily="2" charset="2"/>
        <a:buChar char="§"/>
        <a:defRPr sz="2500" b="1" kern="0" spc="130" baseline="0">
          <a:solidFill>
            <a:schemeClr val="tx1"/>
          </a:solidFill>
          <a:latin typeface="Satoshi" pitchFamily="50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us-titre 23"/>
          <p:cNvSpPr>
            <a:spLocks noGrp="1"/>
          </p:cNvSpPr>
          <p:nvPr>
            <p:ph type="subTitle" idx="1"/>
          </p:nvPr>
        </p:nvSpPr>
        <p:spPr>
          <a:xfrm>
            <a:off x="2121204" y="10105110"/>
            <a:ext cx="9585738" cy="7207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Contribution carbone volontaire</a:t>
            </a:r>
            <a:endParaRPr lang="fr-FR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2121204" y="11172434"/>
            <a:ext cx="2404533" cy="60907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03.10.2022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>
          <a:xfrm>
            <a:off x="2121204" y="5856524"/>
            <a:ext cx="14000370" cy="4785210"/>
          </a:xfr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fr-FR" dirty="0" smtClean="0"/>
              <a:t>Agence régionale de transition écologique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Espace réservé du texte 26"/>
          <p:cNvSpPr txBox="1">
            <a:spLocks/>
          </p:cNvSpPr>
          <p:nvPr/>
        </p:nvSpPr>
        <p:spPr>
          <a:xfrm>
            <a:off x="2273604" y="6008923"/>
            <a:ext cx="14000370" cy="613953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6BE30"/>
              </a:buClr>
              <a:buSzPct val="140000"/>
              <a:buFont typeface="Arial" panose="020B0604020202020204" pitchFamily="34" charset="0"/>
              <a:buNone/>
              <a:defRPr lang="en-US" sz="12000" b="1" kern="0" cap="all" spc="0" baseline="0" dirty="0">
                <a:solidFill>
                  <a:schemeClr val="bg1"/>
                </a:solidFill>
                <a:latin typeface="Satoshi Black" pitchFamily="50" charset="0"/>
                <a:ea typeface="+mj-ea"/>
                <a:cs typeface="+mj-cs"/>
              </a:defRPr>
            </a:lvl1pPr>
            <a:lvl2pPr marL="541338" indent="-254000" algn="l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6BE30"/>
              </a:buClr>
              <a:buSzPct val="140000"/>
              <a:buFont typeface="Arial" panose="020B0604020202020204" pitchFamily="34" charset="0"/>
              <a:buChar char="•"/>
              <a:defRPr sz="2500" b="1" kern="0" spc="130" baseline="0">
                <a:solidFill>
                  <a:schemeClr val="tx1"/>
                </a:solidFill>
                <a:latin typeface="Satoshi" pitchFamily="50" charset="0"/>
                <a:ea typeface="+mn-ea"/>
                <a:cs typeface="+mn-cs"/>
              </a:defRPr>
            </a:lvl2pPr>
            <a:lvl3pPr marL="896938" indent="-236538" algn="l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B2D74"/>
              </a:buClr>
              <a:buSzPct val="110000"/>
              <a:buFont typeface="Wingdings" panose="05000000000000000000" pitchFamily="2" charset="2"/>
              <a:buChar char="§"/>
              <a:defRPr sz="2500" b="1" kern="0" spc="130" baseline="0">
                <a:solidFill>
                  <a:schemeClr val="tx1"/>
                </a:solidFill>
                <a:latin typeface="Satoshi" pitchFamily="50" charset="0"/>
                <a:ea typeface="+mn-ea"/>
                <a:cs typeface="+mn-cs"/>
              </a:defRPr>
            </a:lvl3pPr>
            <a:lvl4pPr marL="1252538" indent="-304800" algn="l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B2D74"/>
              </a:buClr>
              <a:buSzPct val="110000"/>
              <a:buFont typeface="Wingdings" panose="05000000000000000000" pitchFamily="2" charset="2"/>
              <a:buChar char="§"/>
              <a:defRPr sz="2500" b="1" kern="0" spc="130" baseline="0">
                <a:solidFill>
                  <a:schemeClr val="tx1"/>
                </a:solidFill>
                <a:latin typeface="Satoshi" pitchFamily="50" charset="0"/>
                <a:ea typeface="+mn-ea"/>
                <a:cs typeface="+mn-cs"/>
              </a:defRPr>
            </a:lvl4pPr>
            <a:lvl5pPr marL="1524000" indent="-287338" algn="l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B2D74"/>
              </a:buClr>
              <a:buSzPct val="110000"/>
              <a:buFont typeface="Wingdings" panose="05000000000000000000" pitchFamily="2" charset="2"/>
              <a:buChar char="§"/>
              <a:defRPr sz="2500" b="1" kern="0" spc="130" baseline="0">
                <a:solidFill>
                  <a:schemeClr val="tx1"/>
                </a:solidFill>
                <a:latin typeface="Satoshi" pitchFamily="50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dirty="0" smtClean="0"/>
              <a:t>Agence régionale de transition écologique</a:t>
            </a:r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endParaRPr lang="fr-FR" sz="4500" dirty="0" smtClean="0"/>
          </a:p>
          <a:p>
            <a:pPr>
              <a:lnSpc>
                <a:spcPct val="100000"/>
              </a:lnSpc>
            </a:pPr>
            <a:endParaRPr lang="fr-FR" sz="4500" dirty="0"/>
          </a:p>
          <a:p>
            <a:pPr>
              <a:lnSpc>
                <a:spcPct val="100000"/>
              </a:lnSpc>
            </a:pPr>
            <a:endParaRPr lang="fr-FR" sz="4500" dirty="0" smtClean="0"/>
          </a:p>
          <a:p>
            <a:pPr>
              <a:lnSpc>
                <a:spcPct val="100000"/>
              </a:lnSpc>
            </a:pPr>
            <a:r>
              <a:rPr lang="fr-FR" sz="4500" dirty="0" smtClean="0"/>
              <a:t>Ministère de la transition écologique</a:t>
            </a:r>
          </a:p>
          <a:p>
            <a:pPr>
              <a:lnSpc>
                <a:spcPct val="100000"/>
              </a:lnSpc>
            </a:pPr>
            <a:r>
              <a:rPr lang="fr-FR" sz="4500" dirty="0" smtClean="0"/>
              <a:t>07.12.2022</a:t>
            </a:r>
            <a:endParaRPr lang="fr-FR" sz="5100" dirty="0"/>
          </a:p>
        </p:txBody>
      </p:sp>
    </p:spTree>
    <p:extLst>
      <p:ext uri="{BB962C8B-B14F-4D97-AF65-F5344CB8AC3E}">
        <p14:creationId xmlns:p14="http://schemas.microsoft.com/office/powerpoint/2010/main" val="6889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Marché des quotas </a:t>
            </a:r>
            <a:r>
              <a:rPr lang="fr-FR" dirty="0" smtClean="0"/>
              <a:t>d’</a:t>
            </a:r>
            <a:r>
              <a:rPr lang="fr-FR" dirty="0"/>
              <a:t>é</a:t>
            </a:r>
            <a:r>
              <a:rPr lang="fr-FR" dirty="0" smtClean="0"/>
              <a:t>missions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contribution/compensation carbone volontaire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46794"/>
          <a:stretch/>
        </p:blipFill>
        <p:spPr>
          <a:xfrm>
            <a:off x="52821" y="5127642"/>
            <a:ext cx="11826903" cy="6156444"/>
          </a:xfrm>
        </p:spPr>
      </p:pic>
      <p:sp>
        <p:nvSpPr>
          <p:cNvPr id="4" name="Rectangle 3"/>
          <p:cNvSpPr/>
          <p:nvPr/>
        </p:nvSpPr>
        <p:spPr>
          <a:xfrm>
            <a:off x="7101191" y="10366442"/>
            <a:ext cx="3976555" cy="917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821" y="10366442"/>
            <a:ext cx="4338537" cy="917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457691" y="8433328"/>
            <a:ext cx="8167156" cy="457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883" y="2971800"/>
            <a:ext cx="12486833" cy="93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1407600" y="1302280"/>
            <a:ext cx="21584400" cy="1499400"/>
          </a:xfrm>
        </p:spPr>
        <p:txBody>
          <a:bodyPr/>
          <a:lstStyle/>
          <a:p>
            <a:r>
              <a:rPr lang="fr-FR" dirty="0" smtClean="0"/>
              <a:t>Cadre réglementaire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575"/>
          <a:stretch/>
        </p:blipFill>
        <p:spPr>
          <a:xfrm>
            <a:off x="4663152" y="2340167"/>
            <a:ext cx="15073295" cy="11375833"/>
          </a:xfrm>
        </p:spPr>
      </p:pic>
    </p:spTree>
    <p:extLst>
      <p:ext uri="{BB962C8B-B14F-4D97-AF65-F5344CB8AC3E}">
        <p14:creationId xmlns:p14="http://schemas.microsoft.com/office/powerpoint/2010/main" val="40755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364394" y="5342973"/>
            <a:ext cx="6227762" cy="6084971"/>
          </a:xfrm>
        </p:spPr>
        <p:txBody>
          <a:bodyPr/>
          <a:lstStyle/>
          <a:p>
            <a:r>
              <a:rPr lang="fr-FR" dirty="0" smtClean="0"/>
              <a:t>6 230 000 tCO2 vendues à des acteurs français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9031288" y="5342973"/>
            <a:ext cx="6227762" cy="6084971"/>
          </a:xfrm>
        </p:spPr>
        <p:txBody>
          <a:bodyPr/>
          <a:lstStyle/>
          <a:p>
            <a:r>
              <a:rPr lang="fr-FR" dirty="0" smtClean="0"/>
              <a:t>392 000 tonnes issues du territoire français dont 96% sont labellisées bas-carbone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1364394" y="4372608"/>
            <a:ext cx="6227762" cy="538059"/>
          </a:xfrm>
        </p:spPr>
        <p:txBody>
          <a:bodyPr/>
          <a:lstStyle/>
          <a:p>
            <a:r>
              <a:rPr lang="fr-FR" dirty="0" smtClean="0"/>
              <a:t>COMPENSATION INTERNATIONALE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Compensation française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Compensation en grand est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Etat des lieux de la compensation </a:t>
            </a:r>
            <a:r>
              <a:rPr lang="fr-FR" dirty="0" smtClean="0"/>
              <a:t>carbone</a:t>
            </a:r>
            <a:r>
              <a:rPr lang="fr-FR" baseline="30000" dirty="0" smtClean="0"/>
              <a:t>1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95" y="7377807"/>
            <a:ext cx="7408947" cy="5374366"/>
          </a:xfrm>
          <a:prstGeom prst="rect">
            <a:avLst/>
          </a:prstGeom>
        </p:spPr>
      </p:pic>
      <p:sp>
        <p:nvSpPr>
          <p:cNvPr id="12" name="Forme libre 11"/>
          <p:cNvSpPr>
            <a:spLocks noChangeAspect="1"/>
          </p:cNvSpPr>
          <p:nvPr/>
        </p:nvSpPr>
        <p:spPr>
          <a:xfrm>
            <a:off x="16698181" y="5725158"/>
            <a:ext cx="7273927" cy="6323656"/>
          </a:xfrm>
          <a:custGeom>
            <a:avLst/>
            <a:gdLst>
              <a:gd name="connsiteX0" fmla="*/ 1598111 w 5627455"/>
              <a:gd name="connsiteY0" fmla="*/ 23914 h 4923846"/>
              <a:gd name="connsiteX1" fmla="*/ 1445711 w 5627455"/>
              <a:gd name="connsiteY1" fmla="*/ 328714 h 4923846"/>
              <a:gd name="connsiteX2" fmla="*/ 999397 w 5627455"/>
              <a:gd name="connsiteY2" fmla="*/ 459343 h 4923846"/>
              <a:gd name="connsiteX3" fmla="*/ 825225 w 5627455"/>
              <a:gd name="connsiteY3" fmla="*/ 927429 h 4923846"/>
              <a:gd name="connsiteX4" fmla="*/ 705483 w 5627455"/>
              <a:gd name="connsiteY4" fmla="*/ 1351972 h 4923846"/>
              <a:gd name="connsiteX5" fmla="*/ 629283 w 5627455"/>
              <a:gd name="connsiteY5" fmla="*/ 1558800 h 4923846"/>
              <a:gd name="connsiteX6" fmla="*/ 444225 w 5627455"/>
              <a:gd name="connsiteY6" fmla="*/ 1580572 h 4923846"/>
              <a:gd name="connsiteX7" fmla="*/ 357140 w 5627455"/>
              <a:gd name="connsiteY7" fmla="*/ 1765629 h 4923846"/>
              <a:gd name="connsiteX8" fmla="*/ 226511 w 5627455"/>
              <a:gd name="connsiteY8" fmla="*/ 1928914 h 4923846"/>
              <a:gd name="connsiteX9" fmla="*/ 259168 w 5627455"/>
              <a:gd name="connsiteY9" fmla="*/ 2124857 h 4923846"/>
              <a:gd name="connsiteX10" fmla="*/ 237397 w 5627455"/>
              <a:gd name="connsiteY10" fmla="*/ 2320800 h 4923846"/>
              <a:gd name="connsiteX11" fmla="*/ 30568 w 5627455"/>
              <a:gd name="connsiteY11" fmla="*/ 2603829 h 4923846"/>
              <a:gd name="connsiteX12" fmla="*/ 8797 w 5627455"/>
              <a:gd name="connsiteY12" fmla="*/ 2799772 h 4923846"/>
              <a:gd name="connsiteX13" fmla="*/ 106768 w 5627455"/>
              <a:gd name="connsiteY13" fmla="*/ 2821543 h 4923846"/>
              <a:gd name="connsiteX14" fmla="*/ 30568 w 5627455"/>
              <a:gd name="connsiteY14" fmla="*/ 3148114 h 4923846"/>
              <a:gd name="connsiteX15" fmla="*/ 52340 w 5627455"/>
              <a:gd name="connsiteY15" fmla="*/ 3387600 h 4923846"/>
              <a:gd name="connsiteX16" fmla="*/ 411568 w 5627455"/>
              <a:gd name="connsiteY16" fmla="*/ 3746829 h 4923846"/>
              <a:gd name="connsiteX17" fmla="*/ 846997 w 5627455"/>
              <a:gd name="connsiteY17" fmla="*/ 4106057 h 4923846"/>
              <a:gd name="connsiteX18" fmla="*/ 1162683 w 5627455"/>
              <a:gd name="connsiteY18" fmla="*/ 4138714 h 4923846"/>
              <a:gd name="connsiteX19" fmla="*/ 1282425 w 5627455"/>
              <a:gd name="connsiteY19" fmla="*/ 3986314 h 4923846"/>
              <a:gd name="connsiteX20" fmla="*/ 1423940 w 5627455"/>
              <a:gd name="connsiteY20" fmla="*/ 3942772 h 4923846"/>
              <a:gd name="connsiteX21" fmla="*/ 1783168 w 5627455"/>
              <a:gd name="connsiteY21" fmla="*/ 4149600 h 4923846"/>
              <a:gd name="connsiteX22" fmla="*/ 2000883 w 5627455"/>
              <a:gd name="connsiteY22" fmla="*/ 4476172 h 4923846"/>
              <a:gd name="connsiteX23" fmla="*/ 2360111 w 5627455"/>
              <a:gd name="connsiteY23" fmla="*/ 4628572 h 4923846"/>
              <a:gd name="connsiteX24" fmla="*/ 2773768 w 5627455"/>
              <a:gd name="connsiteY24" fmla="*/ 4334657 h 4923846"/>
              <a:gd name="connsiteX25" fmla="*/ 2904397 w 5627455"/>
              <a:gd name="connsiteY25" fmla="*/ 4051629 h 4923846"/>
              <a:gd name="connsiteX26" fmla="*/ 3187425 w 5627455"/>
              <a:gd name="connsiteY26" fmla="*/ 4008086 h 4923846"/>
              <a:gd name="connsiteX27" fmla="*/ 3601083 w 5627455"/>
              <a:gd name="connsiteY27" fmla="*/ 4138714 h 4923846"/>
              <a:gd name="connsiteX28" fmla="*/ 4080054 w 5627455"/>
              <a:gd name="connsiteY28" fmla="*/ 4421743 h 4923846"/>
              <a:gd name="connsiteX29" fmla="*/ 4526368 w 5627455"/>
              <a:gd name="connsiteY29" fmla="*/ 4868057 h 4923846"/>
              <a:gd name="connsiteX30" fmla="*/ 4852940 w 5627455"/>
              <a:gd name="connsiteY30" fmla="*/ 4868057 h 4923846"/>
              <a:gd name="connsiteX31" fmla="*/ 4885597 w 5627455"/>
              <a:gd name="connsiteY31" fmla="*/ 4421743 h 4923846"/>
              <a:gd name="connsiteX32" fmla="*/ 4885597 w 5627455"/>
              <a:gd name="connsiteY32" fmla="*/ 3899229 h 4923846"/>
              <a:gd name="connsiteX33" fmla="*/ 5005340 w 5627455"/>
              <a:gd name="connsiteY33" fmla="*/ 3703286 h 4923846"/>
              <a:gd name="connsiteX34" fmla="*/ 5037997 w 5627455"/>
              <a:gd name="connsiteY34" fmla="*/ 3463800 h 4923846"/>
              <a:gd name="connsiteX35" fmla="*/ 5179511 w 5627455"/>
              <a:gd name="connsiteY35" fmla="*/ 3191657 h 4923846"/>
              <a:gd name="connsiteX36" fmla="*/ 5223054 w 5627455"/>
              <a:gd name="connsiteY36" fmla="*/ 2897743 h 4923846"/>
              <a:gd name="connsiteX37" fmla="*/ 5418997 w 5627455"/>
              <a:gd name="connsiteY37" fmla="*/ 2571172 h 4923846"/>
              <a:gd name="connsiteX38" fmla="*/ 5593168 w 5627455"/>
              <a:gd name="connsiteY38" fmla="*/ 2364343 h 4923846"/>
              <a:gd name="connsiteX39" fmla="*/ 5593168 w 5627455"/>
              <a:gd name="connsiteY39" fmla="*/ 2168400 h 4923846"/>
              <a:gd name="connsiteX40" fmla="*/ 5233940 w 5627455"/>
              <a:gd name="connsiteY40" fmla="*/ 2059543 h 4923846"/>
              <a:gd name="connsiteX41" fmla="*/ 5016225 w 5627455"/>
              <a:gd name="connsiteY41" fmla="*/ 2070429 h 4923846"/>
              <a:gd name="connsiteX42" fmla="*/ 4820283 w 5627455"/>
              <a:gd name="connsiteY42" fmla="*/ 1896257 h 4923846"/>
              <a:gd name="connsiteX43" fmla="*/ 4515483 w 5627455"/>
              <a:gd name="connsiteY43" fmla="*/ 1907143 h 4923846"/>
              <a:gd name="connsiteX44" fmla="*/ 4384854 w 5627455"/>
              <a:gd name="connsiteY44" fmla="*/ 1939800 h 4923846"/>
              <a:gd name="connsiteX45" fmla="*/ 3905883 w 5627455"/>
              <a:gd name="connsiteY45" fmla="*/ 1852714 h 4923846"/>
              <a:gd name="connsiteX46" fmla="*/ 3601083 w 5627455"/>
              <a:gd name="connsiteY46" fmla="*/ 1373743 h 4923846"/>
              <a:gd name="connsiteX47" fmla="*/ 3078568 w 5627455"/>
              <a:gd name="connsiteY47" fmla="*/ 1275772 h 4923846"/>
              <a:gd name="connsiteX48" fmla="*/ 3002368 w 5627455"/>
              <a:gd name="connsiteY48" fmla="*/ 1341086 h 4923846"/>
              <a:gd name="connsiteX49" fmla="*/ 2751997 w 5627455"/>
              <a:gd name="connsiteY49" fmla="*/ 1221343 h 4923846"/>
              <a:gd name="connsiteX50" fmla="*/ 2370997 w 5627455"/>
              <a:gd name="connsiteY50" fmla="*/ 1221343 h 4923846"/>
              <a:gd name="connsiteX51" fmla="*/ 1826711 w 5627455"/>
              <a:gd name="connsiteY51" fmla="*/ 829457 h 4923846"/>
              <a:gd name="connsiteX52" fmla="*/ 1652540 w 5627455"/>
              <a:gd name="connsiteY52" fmla="*/ 426686 h 4923846"/>
              <a:gd name="connsiteX53" fmla="*/ 1652540 w 5627455"/>
              <a:gd name="connsiteY53" fmla="*/ 252514 h 4923846"/>
              <a:gd name="connsiteX54" fmla="*/ 1739625 w 5627455"/>
              <a:gd name="connsiteY54" fmla="*/ 219857 h 4923846"/>
              <a:gd name="connsiteX55" fmla="*/ 1706968 w 5627455"/>
              <a:gd name="connsiteY55" fmla="*/ 45686 h 4923846"/>
              <a:gd name="connsiteX56" fmla="*/ 1598111 w 5627455"/>
              <a:gd name="connsiteY56" fmla="*/ 23914 h 492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27455" h="4923846">
                <a:moveTo>
                  <a:pt x="1598111" y="23914"/>
                </a:moveTo>
                <a:cubicBezTo>
                  <a:pt x="1554568" y="71085"/>
                  <a:pt x="1545497" y="256143"/>
                  <a:pt x="1445711" y="328714"/>
                </a:cubicBezTo>
                <a:cubicBezTo>
                  <a:pt x="1345925" y="401285"/>
                  <a:pt x="1102811" y="359557"/>
                  <a:pt x="999397" y="459343"/>
                </a:cubicBezTo>
                <a:cubicBezTo>
                  <a:pt x="895983" y="559129"/>
                  <a:pt x="874211" y="778658"/>
                  <a:pt x="825225" y="927429"/>
                </a:cubicBezTo>
                <a:cubicBezTo>
                  <a:pt x="776239" y="1076201"/>
                  <a:pt x="738140" y="1246743"/>
                  <a:pt x="705483" y="1351972"/>
                </a:cubicBezTo>
                <a:cubicBezTo>
                  <a:pt x="672826" y="1457201"/>
                  <a:pt x="672826" y="1520700"/>
                  <a:pt x="629283" y="1558800"/>
                </a:cubicBezTo>
                <a:cubicBezTo>
                  <a:pt x="585740" y="1596900"/>
                  <a:pt x="489582" y="1546101"/>
                  <a:pt x="444225" y="1580572"/>
                </a:cubicBezTo>
                <a:cubicBezTo>
                  <a:pt x="398868" y="1615043"/>
                  <a:pt x="393426" y="1707572"/>
                  <a:pt x="357140" y="1765629"/>
                </a:cubicBezTo>
                <a:cubicBezTo>
                  <a:pt x="320854" y="1823686"/>
                  <a:pt x="242840" y="1869043"/>
                  <a:pt x="226511" y="1928914"/>
                </a:cubicBezTo>
                <a:cubicBezTo>
                  <a:pt x="210182" y="1988785"/>
                  <a:pt x="257354" y="2059543"/>
                  <a:pt x="259168" y="2124857"/>
                </a:cubicBezTo>
                <a:cubicBezTo>
                  <a:pt x="260982" y="2190171"/>
                  <a:pt x="275497" y="2240971"/>
                  <a:pt x="237397" y="2320800"/>
                </a:cubicBezTo>
                <a:cubicBezTo>
                  <a:pt x="199297" y="2400629"/>
                  <a:pt x="68668" y="2524000"/>
                  <a:pt x="30568" y="2603829"/>
                </a:cubicBezTo>
                <a:cubicBezTo>
                  <a:pt x="-7532" y="2683658"/>
                  <a:pt x="-3903" y="2763486"/>
                  <a:pt x="8797" y="2799772"/>
                </a:cubicBezTo>
                <a:cubicBezTo>
                  <a:pt x="21497" y="2836058"/>
                  <a:pt x="103140" y="2763486"/>
                  <a:pt x="106768" y="2821543"/>
                </a:cubicBezTo>
                <a:cubicBezTo>
                  <a:pt x="110396" y="2879600"/>
                  <a:pt x="39639" y="3053771"/>
                  <a:pt x="30568" y="3148114"/>
                </a:cubicBezTo>
                <a:cubicBezTo>
                  <a:pt x="21497" y="3242457"/>
                  <a:pt x="-11160" y="3287814"/>
                  <a:pt x="52340" y="3387600"/>
                </a:cubicBezTo>
                <a:cubicBezTo>
                  <a:pt x="115840" y="3487386"/>
                  <a:pt x="279125" y="3627086"/>
                  <a:pt x="411568" y="3746829"/>
                </a:cubicBezTo>
                <a:cubicBezTo>
                  <a:pt x="544011" y="3866572"/>
                  <a:pt x="721811" y="4040743"/>
                  <a:pt x="846997" y="4106057"/>
                </a:cubicBezTo>
                <a:cubicBezTo>
                  <a:pt x="972183" y="4171371"/>
                  <a:pt x="1090112" y="4158671"/>
                  <a:pt x="1162683" y="4138714"/>
                </a:cubicBezTo>
                <a:cubicBezTo>
                  <a:pt x="1235254" y="4118757"/>
                  <a:pt x="1238882" y="4018971"/>
                  <a:pt x="1282425" y="3986314"/>
                </a:cubicBezTo>
                <a:cubicBezTo>
                  <a:pt x="1325968" y="3953657"/>
                  <a:pt x="1340483" y="3915558"/>
                  <a:pt x="1423940" y="3942772"/>
                </a:cubicBezTo>
                <a:cubicBezTo>
                  <a:pt x="1507397" y="3969986"/>
                  <a:pt x="1687011" y="4060700"/>
                  <a:pt x="1783168" y="4149600"/>
                </a:cubicBezTo>
                <a:cubicBezTo>
                  <a:pt x="1879325" y="4238500"/>
                  <a:pt x="1904726" y="4396343"/>
                  <a:pt x="2000883" y="4476172"/>
                </a:cubicBezTo>
                <a:cubicBezTo>
                  <a:pt x="2097040" y="4556001"/>
                  <a:pt x="2231297" y="4652158"/>
                  <a:pt x="2360111" y="4628572"/>
                </a:cubicBezTo>
                <a:cubicBezTo>
                  <a:pt x="2488925" y="4604986"/>
                  <a:pt x="2683054" y="4430814"/>
                  <a:pt x="2773768" y="4334657"/>
                </a:cubicBezTo>
                <a:cubicBezTo>
                  <a:pt x="2864482" y="4238500"/>
                  <a:pt x="2835454" y="4106058"/>
                  <a:pt x="2904397" y="4051629"/>
                </a:cubicBezTo>
                <a:cubicBezTo>
                  <a:pt x="2973340" y="3997201"/>
                  <a:pt x="3071311" y="3993572"/>
                  <a:pt x="3187425" y="4008086"/>
                </a:cubicBezTo>
                <a:cubicBezTo>
                  <a:pt x="3303539" y="4022600"/>
                  <a:pt x="3452312" y="4069771"/>
                  <a:pt x="3601083" y="4138714"/>
                </a:cubicBezTo>
                <a:cubicBezTo>
                  <a:pt x="3749854" y="4207657"/>
                  <a:pt x="3925840" y="4300186"/>
                  <a:pt x="4080054" y="4421743"/>
                </a:cubicBezTo>
                <a:cubicBezTo>
                  <a:pt x="4234268" y="4543300"/>
                  <a:pt x="4397554" y="4793671"/>
                  <a:pt x="4526368" y="4868057"/>
                </a:cubicBezTo>
                <a:cubicBezTo>
                  <a:pt x="4655182" y="4942443"/>
                  <a:pt x="4793069" y="4942443"/>
                  <a:pt x="4852940" y="4868057"/>
                </a:cubicBezTo>
                <a:cubicBezTo>
                  <a:pt x="4912812" y="4793671"/>
                  <a:pt x="4880154" y="4583214"/>
                  <a:pt x="4885597" y="4421743"/>
                </a:cubicBezTo>
                <a:cubicBezTo>
                  <a:pt x="4891040" y="4260272"/>
                  <a:pt x="4865640" y="4018972"/>
                  <a:pt x="4885597" y="3899229"/>
                </a:cubicBezTo>
                <a:cubicBezTo>
                  <a:pt x="4905554" y="3779486"/>
                  <a:pt x="4979940" y="3775858"/>
                  <a:pt x="5005340" y="3703286"/>
                </a:cubicBezTo>
                <a:cubicBezTo>
                  <a:pt x="5030740" y="3630715"/>
                  <a:pt x="5008968" y="3549072"/>
                  <a:pt x="5037997" y="3463800"/>
                </a:cubicBezTo>
                <a:cubicBezTo>
                  <a:pt x="5067026" y="3378528"/>
                  <a:pt x="5148668" y="3286000"/>
                  <a:pt x="5179511" y="3191657"/>
                </a:cubicBezTo>
                <a:cubicBezTo>
                  <a:pt x="5210354" y="3097314"/>
                  <a:pt x="5183140" y="3001157"/>
                  <a:pt x="5223054" y="2897743"/>
                </a:cubicBezTo>
                <a:cubicBezTo>
                  <a:pt x="5262968" y="2794329"/>
                  <a:pt x="5357311" y="2660072"/>
                  <a:pt x="5418997" y="2571172"/>
                </a:cubicBezTo>
                <a:cubicBezTo>
                  <a:pt x="5480683" y="2482272"/>
                  <a:pt x="5564140" y="2431472"/>
                  <a:pt x="5593168" y="2364343"/>
                </a:cubicBezTo>
                <a:cubicBezTo>
                  <a:pt x="5622197" y="2297214"/>
                  <a:pt x="5653039" y="2219200"/>
                  <a:pt x="5593168" y="2168400"/>
                </a:cubicBezTo>
                <a:cubicBezTo>
                  <a:pt x="5533297" y="2117600"/>
                  <a:pt x="5330097" y="2075872"/>
                  <a:pt x="5233940" y="2059543"/>
                </a:cubicBezTo>
                <a:cubicBezTo>
                  <a:pt x="5137783" y="2043215"/>
                  <a:pt x="5085168" y="2097643"/>
                  <a:pt x="5016225" y="2070429"/>
                </a:cubicBezTo>
                <a:cubicBezTo>
                  <a:pt x="4947282" y="2043215"/>
                  <a:pt x="4903740" y="1923471"/>
                  <a:pt x="4820283" y="1896257"/>
                </a:cubicBezTo>
                <a:cubicBezTo>
                  <a:pt x="4736826" y="1869043"/>
                  <a:pt x="4588054" y="1899886"/>
                  <a:pt x="4515483" y="1907143"/>
                </a:cubicBezTo>
                <a:cubicBezTo>
                  <a:pt x="4442912" y="1914400"/>
                  <a:pt x="4486454" y="1948872"/>
                  <a:pt x="4384854" y="1939800"/>
                </a:cubicBezTo>
                <a:cubicBezTo>
                  <a:pt x="4283254" y="1930728"/>
                  <a:pt x="4036511" y="1947057"/>
                  <a:pt x="3905883" y="1852714"/>
                </a:cubicBezTo>
                <a:cubicBezTo>
                  <a:pt x="3775255" y="1758371"/>
                  <a:pt x="3738969" y="1469900"/>
                  <a:pt x="3601083" y="1373743"/>
                </a:cubicBezTo>
                <a:cubicBezTo>
                  <a:pt x="3463197" y="1277586"/>
                  <a:pt x="3178354" y="1281215"/>
                  <a:pt x="3078568" y="1275772"/>
                </a:cubicBezTo>
                <a:cubicBezTo>
                  <a:pt x="2978782" y="1270329"/>
                  <a:pt x="3056797" y="1350158"/>
                  <a:pt x="3002368" y="1341086"/>
                </a:cubicBezTo>
                <a:cubicBezTo>
                  <a:pt x="2947940" y="1332015"/>
                  <a:pt x="2857226" y="1241300"/>
                  <a:pt x="2751997" y="1221343"/>
                </a:cubicBezTo>
                <a:cubicBezTo>
                  <a:pt x="2646769" y="1201386"/>
                  <a:pt x="2525211" y="1286657"/>
                  <a:pt x="2370997" y="1221343"/>
                </a:cubicBezTo>
                <a:cubicBezTo>
                  <a:pt x="2216783" y="1156029"/>
                  <a:pt x="1946454" y="961900"/>
                  <a:pt x="1826711" y="829457"/>
                </a:cubicBezTo>
                <a:cubicBezTo>
                  <a:pt x="1706968" y="697014"/>
                  <a:pt x="1681569" y="522843"/>
                  <a:pt x="1652540" y="426686"/>
                </a:cubicBezTo>
                <a:cubicBezTo>
                  <a:pt x="1623512" y="330529"/>
                  <a:pt x="1638026" y="286986"/>
                  <a:pt x="1652540" y="252514"/>
                </a:cubicBezTo>
                <a:cubicBezTo>
                  <a:pt x="1667054" y="218042"/>
                  <a:pt x="1730554" y="254328"/>
                  <a:pt x="1739625" y="219857"/>
                </a:cubicBezTo>
                <a:cubicBezTo>
                  <a:pt x="1748696" y="185386"/>
                  <a:pt x="1735997" y="83786"/>
                  <a:pt x="1706968" y="45686"/>
                </a:cubicBezTo>
                <a:cubicBezTo>
                  <a:pt x="1677939" y="7586"/>
                  <a:pt x="1641654" y="-23257"/>
                  <a:pt x="1598111" y="239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13 projets</a:t>
            </a:r>
          </a:p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26 </a:t>
            </a:r>
            <a:r>
              <a:rPr lang="fr-FR" sz="4800" b="1" dirty="0">
                <a:solidFill>
                  <a:schemeClr val="tx1"/>
                </a:solidFill>
              </a:rPr>
              <a:t>149 tCO</a:t>
            </a:r>
            <a:r>
              <a:rPr lang="fr-FR" sz="4800" b="1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32" y="6263752"/>
            <a:ext cx="7782820" cy="470904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1465" y="12941409"/>
            <a:ext cx="966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INFCC, Etat des lieux de la compensation carbone en France, édition 2022 sur les données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3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716692" y="4324865"/>
            <a:ext cx="16088497" cy="8229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6% des crédits (quantité de CO2) achetés par les acteurs français sont des crédits issus de projets français</a:t>
            </a:r>
          </a:p>
          <a:p>
            <a:endParaRPr lang="fr-F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Une aspiration à la relocalisation : 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1/3 </a:t>
            </a:r>
            <a:r>
              <a:rPr lang="fr-FR" sz="3200" dirty="0"/>
              <a:t>des opérateurs estiment que la localisation est le critère premier pour les bailleurs de fond, le prix de la tonne arrive au 2</a:t>
            </a:r>
            <a:r>
              <a:rPr lang="fr-FR" sz="3200" baseline="30000" dirty="0"/>
              <a:t>nd</a:t>
            </a:r>
            <a:r>
              <a:rPr lang="fr-FR" sz="3200" dirty="0"/>
              <a:t> </a:t>
            </a:r>
            <a:r>
              <a:rPr lang="fr-FR" sz="3200" dirty="0" smtClean="0"/>
              <a:t>rang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Effet d’image : éviter l’accusation de </a:t>
            </a:r>
            <a:r>
              <a:rPr lang="fr-FR" sz="3200" dirty="0" err="1" smtClean="0"/>
              <a:t>greenwashing</a:t>
            </a:r>
            <a:endParaRPr lang="fr-FR" sz="3200" dirty="0"/>
          </a:p>
          <a:p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Création de fonds de compensation réglementaires sur le territoire national : compagnies aériennes et exploitants centrales énergies fossiles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1407600" y="1472400"/>
            <a:ext cx="15051600" cy="1499400"/>
          </a:xfrm>
        </p:spPr>
        <p:txBody>
          <a:bodyPr/>
          <a:lstStyle/>
          <a:p>
            <a:r>
              <a:rPr lang="fr-FR" dirty="0" smtClean="0"/>
              <a:t>Opportunités De développement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8" t="43183" r="3130" b="36330"/>
          <a:stretch/>
        </p:blipFill>
        <p:spPr>
          <a:xfrm>
            <a:off x="17250783" y="4522281"/>
            <a:ext cx="6735605" cy="5288984"/>
          </a:xfrm>
        </p:spPr>
      </p:pic>
    </p:spTree>
    <p:extLst>
      <p:ext uri="{BB962C8B-B14F-4D97-AF65-F5344CB8AC3E}">
        <p14:creationId xmlns:p14="http://schemas.microsoft.com/office/powerpoint/2010/main" val="7962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00615" y="4210493"/>
            <a:ext cx="21599999" cy="92928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Méthodes à développer : prairies permanentes, </a:t>
            </a:r>
            <a:r>
              <a:rPr lang="fr-FR" sz="4600" dirty="0" err="1" smtClean="0"/>
              <a:t>décarbonation</a:t>
            </a:r>
            <a:r>
              <a:rPr lang="fr-FR" sz="4600" dirty="0" smtClean="0"/>
              <a:t> de l’industrie, renaturation de friche…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S’assurer </a:t>
            </a:r>
            <a:r>
              <a:rPr lang="fr-FR" sz="4600" dirty="0"/>
              <a:t>des moyens nécessaires en DREAL pour l’instruction des projets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Identifier les relais permettant de valoriser auprès des entreprises la compensation locale face à la compensation à l’étranger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/>
              <a:t>Fonds d’amorçage : la moitié des projets ont un délai de financement de 1 à 6 mois après la labellisation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800" dirty="0" smtClean="0"/>
              <a:t>*</a:t>
            </a:r>
            <a:endParaRPr lang="fr-FR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Accompagnement des porteurs de projets notamment par la montée en compétence des conseillers consulaires ou par intervention directe de la Région (ex: forêts communales)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Appel à projets pour capter les projets diffus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600" dirty="0" smtClean="0"/>
              <a:t>Valorisation des financeurs avec les outils de communication régionaux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1407600" y="1521827"/>
            <a:ext cx="21584400" cy="1499400"/>
          </a:xfrm>
        </p:spPr>
        <p:txBody>
          <a:bodyPr/>
          <a:lstStyle/>
          <a:p>
            <a:r>
              <a:rPr lang="fr-FR" dirty="0" smtClean="0"/>
              <a:t>Pistes de travail pour une contribution carbone régionale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3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La Région, échelon pertinent pour agir à court terme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310246915"/>
              </p:ext>
            </p:extLst>
          </p:nvPr>
        </p:nvGraphicFramePr>
        <p:xfrm>
          <a:off x="667655" y="4167190"/>
          <a:ext cx="22176303" cy="885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52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71550" y="8084005"/>
            <a:ext cx="515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all" dirty="0">
                <a:latin typeface="Satoshi Black" pitchFamily="50" charset="0"/>
              </a:rPr>
              <a:t>Exemple de Tableaux et graphique</a:t>
            </a:r>
            <a:endParaRPr lang="en-US" cap="all" dirty="0">
              <a:latin typeface="Satoshi Black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550" y="3100527"/>
            <a:ext cx="39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all" dirty="0">
                <a:latin typeface="Satoshi Black" pitchFamily="50" charset="0"/>
              </a:rPr>
              <a:t>LOGO &amp; bloc institutionnel</a:t>
            </a:r>
            <a:endParaRPr lang="en-US" cap="all" dirty="0">
              <a:latin typeface="Satoshi Blac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36582" y="3526751"/>
            <a:ext cx="12247418" cy="3736494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971550" y="1426398"/>
            <a:ext cx="1355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cap="all" dirty="0" err="1">
                <a:latin typeface="Satoshi Black" pitchFamily="50" charset="0"/>
              </a:rPr>
              <a:t>éLéMENTS</a:t>
            </a:r>
            <a:r>
              <a:rPr lang="fr-FR" sz="8000" cap="all" dirty="0">
                <a:latin typeface="Satoshi Black" pitchFamily="50" charset="0"/>
              </a:rPr>
              <a:t> graphiques</a:t>
            </a:r>
            <a:endParaRPr lang="en-US" sz="8000" cap="all" dirty="0">
              <a:latin typeface="Satoshi Black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7382"/>
            <a:ext cx="24384000" cy="849868"/>
          </a:xfrm>
          <a:prstGeom prst="rect">
            <a:avLst/>
          </a:prstGeom>
          <a:solidFill>
            <a:srgbClr val="F6B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Work Sans Bold" pitchFamily="2" charset="0"/>
              </a:rPr>
              <a:t>Cette diapositive est masquée par défaut et devra être retirée de votre présentation finale</a:t>
            </a:r>
            <a:endParaRPr lang="en-US" dirty="0">
              <a:latin typeface="Work Sans Bold" pitchFamily="2" charset="0"/>
            </a:endParaRPr>
          </a:p>
        </p:txBody>
      </p:sp>
      <p:graphicFrame>
        <p:nvGraphicFramePr>
          <p:cNvPr id="19" name="Espace réservé du 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53145"/>
              </p:ext>
            </p:extLst>
          </p:nvPr>
        </p:nvGraphicFramePr>
        <p:xfrm>
          <a:off x="7085520" y="8831843"/>
          <a:ext cx="7442130" cy="40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84" y="4878849"/>
            <a:ext cx="2755092" cy="11270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892" y="3913301"/>
            <a:ext cx="7565792" cy="288975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8" y="4517331"/>
            <a:ext cx="2755092" cy="11270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18" y="3913301"/>
            <a:ext cx="6308978" cy="288975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6" y="4826409"/>
            <a:ext cx="3007360" cy="1231931"/>
          </a:xfrm>
          <a:prstGeom prst="rect">
            <a:avLst/>
          </a:prstGeom>
        </p:spPr>
      </p:pic>
      <p:graphicFrame>
        <p:nvGraphicFramePr>
          <p:cNvPr id="26" name="Table Placeholder 7"/>
          <p:cNvGraphicFramePr/>
          <p:nvPr>
            <p:extLst>
              <p:ext uri="{D42A27DB-BD31-4B8C-83A1-F6EECF244321}">
                <p14:modId xmlns:p14="http://schemas.microsoft.com/office/powerpoint/2010/main" val="205937225"/>
              </p:ext>
            </p:extLst>
          </p:nvPr>
        </p:nvGraphicFramePr>
        <p:xfrm>
          <a:off x="1077497" y="8922635"/>
          <a:ext cx="5304252" cy="3329988"/>
        </p:xfrm>
        <a:graphic>
          <a:graphicData uri="http://schemas.openxmlformats.org/drawingml/2006/table">
            <a:tbl>
              <a:tblPr firstRow="1"/>
              <a:tblGrid>
                <a:gridCol w="176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60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600" b="0">
                          <a:latin typeface="Work Sans Bold"/>
                          <a:ea typeface="Work Sans Bold"/>
                          <a:cs typeface="Work Sans Bold"/>
                          <a:sym typeface="Work Sans Bold"/>
                        </a:defRPr>
                      </a:pPr>
                      <a:endParaRPr sz="1400" dirty="0"/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B2D7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atoshi Black" pitchFamily="50" charset="0"/>
                          <a:ea typeface="Work Sans Bold"/>
                          <a:cs typeface="Work Sans Bold"/>
                          <a:sym typeface="Work Sans Bold"/>
                        </a:rPr>
                        <a:t>Column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B2D7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atoshi Black" pitchFamily="50" charset="0"/>
                          <a:ea typeface="Work Sans Bold"/>
                          <a:cs typeface="Work Sans Bold"/>
                          <a:sym typeface="Work Sans Bold"/>
                        </a:rPr>
                        <a:t>Column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B2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0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latin typeface="Satoshi" pitchFamily="50" charset="0"/>
                          <a:ea typeface="Work Sans Regular"/>
                          <a:cs typeface="Work Sans Regular"/>
                          <a:sym typeface="Work Sans Regular"/>
                        </a:rPr>
                        <a:t>Row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9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latin typeface="Satoshi" pitchFamily="50" charset="0"/>
                          <a:ea typeface="Work Sans Regular"/>
                          <a:cs typeface="Work Sans Regular"/>
                          <a:sym typeface="Work Sans Regular"/>
                        </a:rPr>
                        <a:t>Row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9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latin typeface="Satoshi" pitchFamily="50" charset="0"/>
                          <a:ea typeface="Work Sans Regular"/>
                          <a:cs typeface="Work Sans Regular"/>
                          <a:sym typeface="Work Sans Regular"/>
                        </a:rPr>
                        <a:t>Row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latin typeface="Satoshi" pitchFamily="50" charset="0"/>
                          <a:ea typeface="Work Sans Regular"/>
                          <a:cs typeface="Work Sans Regular"/>
                          <a:sym typeface="Work Sans Regular"/>
                        </a:rPr>
                        <a:t>Row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latin typeface="Satoshi" pitchFamily="50" charset="0"/>
                          <a:ea typeface="Work Sans Regular"/>
                          <a:cs typeface="Work Sans Regular"/>
                          <a:sym typeface="Work Sans Regular"/>
                        </a:rPr>
                        <a:t>Row</a:t>
                      </a:r>
                    </a:p>
                  </a:txBody>
                  <a:tcPr marL="30623" marR="30623" marT="30623" marB="306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E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E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defRPr>
                      </a:pPr>
                      <a:endParaRPr sz="1400" b="1" dirty="0">
                        <a:latin typeface="Satoshi" pitchFamily="50" charset="0"/>
                      </a:endParaRPr>
                    </a:p>
                  </a:txBody>
                  <a:tcPr marL="30623" marR="30623" marT="30623" marB="30623" anchor="ctr" horzOverflow="overflow">
                    <a:lnL w="12700">
                      <a:solidFill>
                        <a:srgbClr val="D9D9D9"/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E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869150" y="11125643"/>
            <a:ext cx="747813" cy="747813"/>
          </a:xfrm>
          <a:prstGeom prst="rect">
            <a:avLst/>
          </a:prstGeom>
          <a:solidFill>
            <a:srgbClr val="FF9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0765381" y="11125643"/>
            <a:ext cx="747813" cy="747813"/>
          </a:xfrm>
          <a:prstGeom prst="rect">
            <a:avLst/>
          </a:prstGeom>
          <a:solidFill>
            <a:srgbClr val="F9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1661612" y="11125643"/>
            <a:ext cx="747813" cy="747813"/>
          </a:xfrm>
          <a:prstGeom prst="rect">
            <a:avLst/>
          </a:prstGeom>
          <a:solidFill>
            <a:srgbClr val="64B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9869150" y="8831844"/>
            <a:ext cx="747813" cy="747813"/>
          </a:xfrm>
          <a:prstGeom prst="rect">
            <a:avLst/>
          </a:prstGeom>
          <a:solidFill>
            <a:srgbClr val="2B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0758287" y="8831844"/>
            <a:ext cx="747813" cy="747813"/>
          </a:xfrm>
          <a:prstGeom prst="rect">
            <a:avLst/>
          </a:prstGeom>
          <a:solidFill>
            <a:srgbClr val="959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1647424" y="8831844"/>
            <a:ext cx="747813" cy="747813"/>
          </a:xfrm>
          <a:prstGeom prst="rect">
            <a:avLst/>
          </a:prstGeom>
          <a:solidFill>
            <a:srgbClr val="CA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9869150" y="9801579"/>
            <a:ext cx="747813" cy="747813"/>
          </a:xfrm>
          <a:prstGeom prst="rect">
            <a:avLst/>
          </a:prstGeom>
          <a:solidFill>
            <a:srgbClr val="F6B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0758286" y="9801579"/>
            <a:ext cx="747813" cy="747813"/>
          </a:xfrm>
          <a:prstGeom prst="rect">
            <a:avLst/>
          </a:prstGeom>
          <a:solidFill>
            <a:srgbClr val="FB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1661612" y="9801579"/>
            <a:ext cx="747813" cy="747813"/>
          </a:xfrm>
          <a:prstGeom prst="rect">
            <a:avLst/>
          </a:prstGeom>
          <a:solidFill>
            <a:srgbClr val="FDE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9765240" y="8346272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all" dirty="0">
                <a:latin typeface="Satoshi Black" pitchFamily="50" charset="0"/>
              </a:rPr>
              <a:t>Couleurs</a:t>
            </a:r>
            <a:endParaRPr lang="en-US" cap="all" dirty="0">
              <a:latin typeface="Satoshi Black" pitchFamily="50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536561" y="8831843"/>
            <a:ext cx="747813" cy="747813"/>
          </a:xfrm>
          <a:prstGeom prst="rect">
            <a:avLst/>
          </a:prstGeom>
          <a:solidFill>
            <a:srgbClr val="E9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6551068" y="12040412"/>
            <a:ext cx="545930" cy="609065"/>
          </a:xfrm>
          <a:prstGeom prst="straightConnector1">
            <a:avLst/>
          </a:prstGeom>
          <a:ln w="101600" cmpd="sng">
            <a:solidFill>
              <a:srgbClr val="F96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5818624" y="8363699"/>
            <a:ext cx="292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all" dirty="0">
                <a:latin typeface="Satoshi Black" pitchFamily="50" charset="0"/>
              </a:rPr>
              <a:t>Éléments graphiques</a:t>
            </a:r>
          </a:p>
          <a:p>
            <a:r>
              <a:rPr lang="fr-FR" cap="all" dirty="0">
                <a:latin typeface="Satoshi Black" pitchFamily="50" charset="0"/>
              </a:rPr>
              <a:t>De mise en évidence</a:t>
            </a:r>
            <a:endParaRPr lang="en-US" cap="all" dirty="0">
              <a:latin typeface="Satoshi Black" pitchFamily="50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951125" y="10446604"/>
            <a:ext cx="229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atoshi" pitchFamily="50" charset="0"/>
              </a:rPr>
              <a:t>Texte Courant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15951125" y="10937405"/>
            <a:ext cx="2146176" cy="0"/>
          </a:xfrm>
          <a:prstGeom prst="line">
            <a:avLst/>
          </a:prstGeom>
          <a:ln w="73025" cmpd="sng">
            <a:solidFill>
              <a:srgbClr val="F6B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5950237" y="9631402"/>
            <a:ext cx="229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atoshi" pitchFamily="50" charset="0"/>
              </a:rPr>
              <a:t>Texte   entouré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874836" y="9513503"/>
            <a:ext cx="1222465" cy="697465"/>
          </a:xfrm>
          <a:prstGeom prst="rect">
            <a:avLst/>
          </a:prstGeom>
          <a:noFill/>
          <a:ln w="57150">
            <a:solidFill>
              <a:srgbClr val="F96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5950236" y="11578747"/>
            <a:ext cx="312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atoshi" pitchFamily="50" charset="0"/>
              </a:rPr>
              <a:t>Flèche pour montrer</a:t>
            </a:r>
          </a:p>
        </p:txBody>
      </p:sp>
    </p:spTree>
    <p:extLst>
      <p:ext uri="{BB962C8B-B14F-4D97-AF65-F5344CB8AC3E}">
        <p14:creationId xmlns:p14="http://schemas.microsoft.com/office/powerpoint/2010/main" val="27554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1407600" y="1076982"/>
            <a:ext cx="21584400" cy="14994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Agence régionale de transition écologique : contribution carbone au service de la renaturation et de la restauration de milieu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7" name="Espace réservé du contenu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r="324"/>
          <a:stretch>
            <a:fillRect/>
          </a:stretch>
        </p:blipFill>
        <p:spPr>
          <a:xfrm>
            <a:off x="4444314" y="2683823"/>
            <a:ext cx="15495372" cy="11032177"/>
          </a:xfrm>
        </p:spPr>
      </p:pic>
    </p:spTree>
    <p:extLst>
      <p:ext uri="{BB962C8B-B14F-4D97-AF65-F5344CB8AC3E}">
        <p14:creationId xmlns:p14="http://schemas.microsoft.com/office/powerpoint/2010/main" val="3208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Origines du ZAN DANS la loi climat et résilience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445881" y="4203337"/>
            <a:ext cx="36407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Plan biodiversité</a:t>
            </a:r>
          </a:p>
          <a:p>
            <a:r>
              <a:rPr lang="fr-FR" sz="3200" i="1" dirty="0" smtClean="0">
                <a:latin typeface="Bahnschrift SemiBold" panose="020B0502040204020203" pitchFamily="34" charset="0"/>
              </a:rPr>
              <a:t>Juillet 2018</a:t>
            </a:r>
            <a:endParaRPr lang="fr-FR" sz="3200" i="1" dirty="0">
              <a:latin typeface="Bahnschrift SemiBold" panose="020B05020402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70907" y="7259577"/>
            <a:ext cx="8709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Convention citoyenne pour le climat</a:t>
            </a:r>
          </a:p>
          <a:p>
            <a:r>
              <a:rPr lang="fr-FR" sz="3200" i="1" dirty="0" smtClean="0">
                <a:latin typeface="Bahnschrift SemiBold" panose="020B0502040204020203" pitchFamily="34" charset="0"/>
              </a:rPr>
              <a:t>Juin 2020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19434" r="19568" b="7207"/>
          <a:stretch/>
        </p:blipFill>
        <p:spPr>
          <a:xfrm>
            <a:off x="701154" y="4312305"/>
            <a:ext cx="2398145" cy="1876808"/>
          </a:xfrm>
          <a:prstGeom prst="rect">
            <a:avLst/>
          </a:prstGeom>
        </p:spPr>
      </p:pic>
      <p:sp>
        <p:nvSpPr>
          <p:cNvPr id="24" name="AutoShape 2" descr="Les propositions de la Convention Citoyenne pour le Cli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 r="34848" b="36619"/>
          <a:stretch/>
        </p:blipFill>
        <p:spPr>
          <a:xfrm>
            <a:off x="744745" y="7417390"/>
            <a:ext cx="2310961" cy="192300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525" y="5663341"/>
            <a:ext cx="2440767" cy="244076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7347084" y="5717860"/>
            <a:ext cx="5412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Bahnschrift SemiBold" panose="020B0502040204020203" pitchFamily="34" charset="0"/>
              </a:rPr>
              <a:t>Loi climat et résilience</a:t>
            </a:r>
          </a:p>
          <a:p>
            <a:r>
              <a:rPr lang="fr-FR" sz="3200" i="1" dirty="0" smtClean="0">
                <a:latin typeface="Bahnschrift SemiBold" panose="020B0502040204020203" pitchFamily="34" charset="0"/>
              </a:rPr>
              <a:t>Août 2021</a:t>
            </a:r>
            <a:endParaRPr lang="fr-FR" sz="2800" i="1" dirty="0">
              <a:latin typeface="Bahnschrift SemiBold" panose="020B0502040204020203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2506649" y="5503653"/>
            <a:ext cx="1794294" cy="10351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2368626" y="7159925"/>
            <a:ext cx="1932317" cy="11386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5" y="10641255"/>
            <a:ext cx="4399205" cy="1621041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5132425" y="10359869"/>
            <a:ext cx="6526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Stratégie Européenne des sols</a:t>
            </a:r>
          </a:p>
          <a:p>
            <a:r>
              <a:rPr lang="fr-FR" sz="3200" i="1" dirty="0" smtClean="0">
                <a:latin typeface="Bahnschrift SemiBold" panose="020B0502040204020203" pitchFamily="34" charset="0"/>
              </a:rPr>
              <a:t>Novembre 2020</a:t>
            </a:r>
            <a:endParaRPr lang="fr-FR" sz="3200" i="1" dirty="0">
              <a:latin typeface="Bahnschrift SemiBold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2425" y="11518231"/>
            <a:ext cx="7499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latin typeface="Bahnschrift SemiLight" panose="020B0502040204020203" pitchFamily="34" charset="0"/>
              </a:rPr>
              <a:t>A</a:t>
            </a:r>
            <a:r>
              <a:rPr lang="fr-FR" sz="2000" i="1" dirty="0" smtClean="0">
                <a:latin typeface="Bahnschrift SemiLight" panose="020B0502040204020203" pitchFamily="34" charset="0"/>
              </a:rPr>
              <a:t>ucune </a:t>
            </a:r>
            <a:r>
              <a:rPr lang="fr-FR" sz="2000" i="1" dirty="0">
                <a:latin typeface="Bahnschrift SemiLight" panose="020B0502040204020203" pitchFamily="34" charset="0"/>
              </a:rPr>
              <a:t>artificialisation nette et une pollution des sols réduite à des niveaux qui ne sont plus nocifs pour la santé ou les écosystèmes des </a:t>
            </a:r>
            <a:r>
              <a:rPr lang="fr-FR" sz="2000" i="1" dirty="0" smtClean="0">
                <a:latin typeface="Bahnschrift SemiLight" panose="020B0502040204020203" pitchFamily="34" charset="0"/>
              </a:rPr>
              <a:t>personnes</a:t>
            </a:r>
            <a:endParaRPr lang="fr-FR" sz="2000" i="1" dirty="0">
              <a:latin typeface="Bahnschrift SemiLight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45881" y="5342110"/>
            <a:ext cx="821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latin typeface="Bahnschrift SemiLight" panose="020B0502040204020203" pitchFamily="34" charset="0"/>
              </a:rPr>
              <a:t>Objectif 1.3 - Limiter la consommation d’espaces naturels, agricoles et forestiers pour atteindre l’objectif de zéro artificialisation nette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347084" y="7115536"/>
            <a:ext cx="6461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latin typeface="Bahnschrift SemiLight" panose="020B0502040204020203" pitchFamily="34" charset="0"/>
              </a:rPr>
              <a:t>Art. 191 : Atteindre l’objectif national d’absence de toute artificialisation nette des sols en 2050</a:t>
            </a:r>
            <a:endParaRPr lang="fr-FR" sz="2000" i="1" dirty="0">
              <a:latin typeface="Bahnschrift SemiLight" panose="020B0502040204020203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2368626" y="11231592"/>
            <a:ext cx="17959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4647525" y="10720322"/>
            <a:ext cx="557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Vers un règlement ou une directive européenne ?</a:t>
            </a:r>
            <a:endParaRPr lang="fr-FR" sz="3200" i="1" dirty="0">
              <a:latin typeface="Bahnschrift SemiBold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0907" y="8361028"/>
            <a:ext cx="8387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err="1">
                <a:latin typeface="Bahnschrift SemiLight" panose="020B0502040204020203" pitchFamily="34" charset="0"/>
              </a:rPr>
              <a:t>Obj</a:t>
            </a:r>
            <a:r>
              <a:rPr lang="fr-FR" sz="2000" i="1" dirty="0">
                <a:latin typeface="Bahnschrift SemiLight" panose="020B0502040204020203" pitchFamily="34" charset="0"/>
              </a:rPr>
              <a:t> 3 – Se loger : lutter contre l’artificialisation des sols de manière beaucoup plus efficace pour ralentir le rythme de consommation d’hectares de pleine terre d’ici à 2040</a:t>
            </a:r>
          </a:p>
        </p:txBody>
      </p:sp>
    </p:spTree>
    <p:extLst>
      <p:ext uri="{BB962C8B-B14F-4D97-AF65-F5344CB8AC3E}">
        <p14:creationId xmlns:p14="http://schemas.microsoft.com/office/powerpoint/2010/main" val="24351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COMMENT APPROFONDIR et tester le principe de compensation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" y="4086353"/>
            <a:ext cx="2440767" cy="24407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15728" y="4623951"/>
            <a:ext cx="5412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Bahnschrift SemiBold" panose="020B0502040204020203" pitchFamily="34" charset="0"/>
              </a:rPr>
              <a:t>Loi climat et résilience</a:t>
            </a:r>
          </a:p>
          <a:p>
            <a:r>
              <a:rPr lang="fr-FR" sz="3200" i="1" dirty="0" smtClean="0">
                <a:latin typeface="Bahnschrift SemiBold" panose="020B0502040204020203" pitchFamily="34" charset="0"/>
              </a:rPr>
              <a:t>Août 2021</a:t>
            </a:r>
            <a:endParaRPr lang="fr-FR" sz="2800" i="1" dirty="0">
              <a:latin typeface="Bahnschrift SemiBold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3793" y="7680831"/>
            <a:ext cx="6898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Création du principe de renaturation/ </a:t>
            </a:r>
            <a:r>
              <a:rPr lang="fr-FR" sz="3600" dirty="0" err="1" smtClean="0">
                <a:latin typeface="Bahnschrift SemiBold" panose="020B0502040204020203" pitchFamily="34" charset="0"/>
              </a:rPr>
              <a:t>désartificialisation</a:t>
            </a:r>
            <a:endParaRPr lang="fr-FR" sz="3600" dirty="0" smtClean="0">
              <a:latin typeface="Bahnschrift SemiBold" panose="020B0502040204020203" pitchFamily="34" charset="0"/>
            </a:endParaRP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intégrer la compensation dans la planification (SRADDET, SCoT, PLU) et développer un outil permettant la réalisation de la compensation (objet de la démarche)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3725" y="5263249"/>
            <a:ext cx="88063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Ce principe existe-t-il chez nos voisins européens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</a:t>
            </a:r>
            <a:r>
              <a:rPr lang="fr-FR" sz="2400" i="1" dirty="0">
                <a:latin typeface="Bahnschrift SemiBold" panose="020B0502040204020203" pitchFamily="34" charset="0"/>
              </a:rPr>
              <a:t>: </a:t>
            </a:r>
            <a:r>
              <a:rPr lang="fr-FR" sz="2400" i="1" dirty="0" smtClean="0">
                <a:latin typeface="Bahnschrift SemiBold" panose="020B0502040204020203" pitchFamily="34" charset="0"/>
              </a:rPr>
              <a:t>Benchmark pour s’inspirer </a:t>
            </a:r>
            <a:r>
              <a:rPr lang="fr-FR" sz="2400" i="1" dirty="0">
                <a:latin typeface="Bahnschrift SemiBold" panose="020B0502040204020203" pitchFamily="34" charset="0"/>
              </a:rPr>
              <a:t>des pratiques et réflexions </a:t>
            </a:r>
            <a:r>
              <a:rPr lang="fr-FR" sz="2400" i="1" dirty="0" smtClean="0">
                <a:latin typeface="Bahnschrift SemiBold" panose="020B0502040204020203" pitchFamily="34" charset="0"/>
              </a:rPr>
              <a:t>existantes</a:t>
            </a:r>
          </a:p>
          <a:p>
            <a:endParaRPr lang="fr-FR" sz="1200" i="1" dirty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Luxembourg : ZAN dans ces politiques d’aménagement</a:t>
            </a:r>
          </a:p>
          <a:p>
            <a:r>
              <a:rPr lang="fr-FR" sz="2000" dirty="0" err="1" smtClean="0">
                <a:latin typeface="Bahnschrift SemiBold" panose="020B0502040204020203" pitchFamily="34" charset="0"/>
              </a:rPr>
              <a:t>Allemangne</a:t>
            </a:r>
            <a:r>
              <a:rPr lang="fr-FR" sz="2000" dirty="0" smtClean="0">
                <a:latin typeface="Bahnschrift SemiBold" panose="020B0502040204020203" pitchFamily="34" charset="0"/>
              </a:rPr>
              <a:t> : pas de ZAN mais une dynamique qui y conduit</a:t>
            </a: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Wallonie : objectif ZAN à 2050</a:t>
            </a: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Stratégie européenne des sols introduit le ZAN à 2050</a:t>
            </a:r>
            <a:endParaRPr lang="fr-FR" sz="4000" dirty="0">
              <a:latin typeface="Bahnschrift SemiBold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63725" y="9463592"/>
            <a:ext cx="8806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Quel est le cadre juridique français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Identifier le champ laissé libre par les autres compensations pour y intégrer la compensation foncière sans doublonner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Le principe de compensation est présent dans le droit français, comment lier ces différents principes pour répondre à l’enjeu de renaturation sans empiété sur les autres compensations ?</a:t>
            </a:r>
          </a:p>
        </p:txBody>
      </p:sp>
      <p:cxnSp>
        <p:nvCxnSpPr>
          <p:cNvPr id="12" name="Connecteur en angle 11"/>
          <p:cNvCxnSpPr>
            <a:stCxn id="5" idx="2"/>
            <a:endCxn id="7" idx="0"/>
          </p:cNvCxnSpPr>
          <p:nvPr/>
        </p:nvCxnSpPr>
        <p:spPr>
          <a:xfrm rot="16200000" flipH="1">
            <a:off x="2094383" y="5852037"/>
            <a:ext cx="1153711" cy="2503876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7" idx="3"/>
            <a:endCxn id="8" idx="1"/>
          </p:cNvCxnSpPr>
          <p:nvPr/>
        </p:nvCxnSpPr>
        <p:spPr>
          <a:xfrm flipV="1">
            <a:off x="7372559" y="6940632"/>
            <a:ext cx="1791166" cy="2079027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7" idx="3"/>
            <a:endCxn id="9" idx="1"/>
          </p:cNvCxnSpPr>
          <p:nvPr/>
        </p:nvCxnSpPr>
        <p:spPr>
          <a:xfrm>
            <a:off x="7372559" y="9019659"/>
            <a:ext cx="1791166" cy="1967427"/>
          </a:xfrm>
          <a:prstGeom prst="bent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9143451" y="7680831"/>
            <a:ext cx="5240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Quelle place pour une action régionale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Définir la champ d’action possible et identifier la structure juridique ad hoc (SEM, EPIC…)</a:t>
            </a:r>
          </a:p>
        </p:txBody>
      </p:sp>
      <p:cxnSp>
        <p:nvCxnSpPr>
          <p:cNvPr id="44" name="Connecteur en angle 43"/>
          <p:cNvCxnSpPr>
            <a:stCxn id="8" idx="3"/>
            <a:endCxn id="33" idx="1"/>
          </p:cNvCxnSpPr>
          <p:nvPr/>
        </p:nvCxnSpPr>
        <p:spPr>
          <a:xfrm>
            <a:off x="17970067" y="6940632"/>
            <a:ext cx="1173384" cy="1894361"/>
          </a:xfrm>
          <a:prstGeom prst="bent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ngle 45"/>
          <p:cNvCxnSpPr>
            <a:stCxn id="9" idx="3"/>
            <a:endCxn id="33" idx="1"/>
          </p:cNvCxnSpPr>
          <p:nvPr/>
        </p:nvCxnSpPr>
        <p:spPr>
          <a:xfrm flipV="1">
            <a:off x="17970067" y="8834993"/>
            <a:ext cx="1173384" cy="2152093"/>
          </a:xfrm>
          <a:prstGeom prst="bent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COMMENT APPROFONDIR et tester le principe de compensation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951" y="7324632"/>
            <a:ext cx="52405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Bahnschrift SemiBold" panose="020B0502040204020203" pitchFamily="34" charset="0"/>
              </a:rPr>
              <a:t>Quelle place pour une action régionale ?</a:t>
            </a:r>
          </a:p>
          <a:p>
            <a:r>
              <a:rPr lang="fr-FR" sz="2400" i="1" dirty="0">
                <a:latin typeface="Bahnschrift SemiBold" panose="020B0502040204020203" pitchFamily="34" charset="0"/>
              </a:rPr>
              <a:t>Action : Définir la champ d’action possible et identifier la structure juridique ad hoc (SEM, EPIC…)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11019" y="4437883"/>
            <a:ext cx="130603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Comment définir la compensation foncière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Donner une définition partagée à la compensation foncière </a:t>
            </a:r>
          </a:p>
          <a:p>
            <a:endParaRPr lang="fr-FR" sz="2400" i="1" dirty="0"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ahnschrift SemiBold" panose="020B0502040204020203" pitchFamily="34" charset="0"/>
              </a:rPr>
              <a:t>Résultats attendus en matière de reconquête des fonctionnalités des sols</a:t>
            </a:r>
            <a:endParaRPr lang="fr-FR" sz="2000" dirty="0"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ahnschrift SemiBold" panose="020B0502040204020203" pitchFamily="34" charset="0"/>
              </a:rPr>
              <a:t>Gestion de la propriété foncière lors de la phase de travaux et de garantie de la 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ahnschrift SemiBold" panose="020B0502040204020203" pitchFamily="34" charset="0"/>
              </a:rPr>
              <a:t>Quand intervient la compensation ? …</a:t>
            </a:r>
            <a:endParaRPr lang="fr-FR" sz="4000" dirty="0">
              <a:latin typeface="Bahnschrift SemiBold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11019" y="7461013"/>
            <a:ext cx="130603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Qui est acteur de la renaturation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Identifier les acteurs pouvant intervenir dans la compensation foncière (EPF, SEM, </a:t>
            </a:r>
            <a:r>
              <a:rPr lang="fr-FR" sz="2400" i="1" dirty="0" err="1" smtClean="0">
                <a:latin typeface="Bahnschrift SemiBold" panose="020B0502040204020203" pitchFamily="34" charset="0"/>
              </a:rPr>
              <a:t>CdC</a:t>
            </a:r>
            <a:r>
              <a:rPr lang="fr-FR" sz="2400" i="1" dirty="0" smtClean="0">
                <a:latin typeface="Bahnschrift SemiBold" panose="020B0502040204020203" pitchFamily="34" charset="0"/>
              </a:rPr>
              <a:t>, Bailleurs, Agences d’urbanisme…) et les mobiliser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Plusieurs acteurs sont en capacité d’intervenir mais il est nécessaire de créer une organisation et des liens pour une meilleure efficacité et pour modéliser les mécanismes financiers et de propriété</a:t>
            </a:r>
          </a:p>
        </p:txBody>
      </p:sp>
      <p:cxnSp>
        <p:nvCxnSpPr>
          <p:cNvPr id="10" name="Connecteur en angle 9"/>
          <p:cNvCxnSpPr>
            <a:stCxn id="6" idx="3"/>
            <a:endCxn id="7" idx="1"/>
          </p:cNvCxnSpPr>
          <p:nvPr/>
        </p:nvCxnSpPr>
        <p:spPr>
          <a:xfrm flipV="1">
            <a:off x="5564500" y="5622823"/>
            <a:ext cx="646519" cy="2917527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6" idx="3"/>
            <a:endCxn id="8" idx="1"/>
          </p:cNvCxnSpPr>
          <p:nvPr/>
        </p:nvCxnSpPr>
        <p:spPr>
          <a:xfrm>
            <a:off x="5564500" y="8540350"/>
            <a:ext cx="646519" cy="105603"/>
          </a:xfrm>
          <a:prstGeom prst="bent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9917928" y="6901786"/>
            <a:ext cx="45087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Expérimenter pour avancer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Action: Trouver un ou plusieurs sites à </a:t>
            </a:r>
            <a:r>
              <a:rPr lang="fr-FR" sz="2400" i="1" dirty="0" err="1" smtClean="0">
                <a:latin typeface="Bahnschrift SemiBold" panose="020B0502040204020203" pitchFamily="34" charset="0"/>
              </a:rPr>
              <a:t>désartificialiser</a:t>
            </a:r>
            <a:r>
              <a:rPr lang="fr-FR" sz="2400" i="1" dirty="0">
                <a:latin typeface="Bahnschrift SemiBold" panose="020B0502040204020203" pitchFamily="34" charset="0"/>
              </a:rPr>
              <a:t> </a:t>
            </a:r>
            <a:r>
              <a:rPr lang="fr-FR" sz="2400" i="1" dirty="0" smtClean="0">
                <a:latin typeface="Bahnschrift SemiBold" panose="020B0502040204020203" pitchFamily="34" charset="0"/>
              </a:rPr>
              <a:t>et un partenaire ayant un besoin d’artificialisation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L’approche théorique et juridique offre un premier cadre qui doit être éprouvé sur le terrain avec un principe d’amélioration continue à toute échelle</a:t>
            </a:r>
          </a:p>
        </p:txBody>
      </p:sp>
      <p:cxnSp>
        <p:nvCxnSpPr>
          <p:cNvPr id="16" name="Connecteur en angle 15"/>
          <p:cNvCxnSpPr>
            <a:stCxn id="7" idx="3"/>
            <a:endCxn id="14" idx="1"/>
          </p:cNvCxnSpPr>
          <p:nvPr/>
        </p:nvCxnSpPr>
        <p:spPr>
          <a:xfrm>
            <a:off x="19271409" y="5622823"/>
            <a:ext cx="646519" cy="3633454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8" idx="3"/>
            <a:endCxn id="14" idx="1"/>
          </p:cNvCxnSpPr>
          <p:nvPr/>
        </p:nvCxnSpPr>
        <p:spPr>
          <a:xfrm>
            <a:off x="19271409" y="8645953"/>
            <a:ext cx="646519" cy="610324"/>
          </a:xfrm>
          <a:prstGeom prst="bentConnector3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211019" y="10332492"/>
            <a:ext cx="130603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Voir plus large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Partager les travaux pour répondre rapidement à l’enjeu et favoriser les démarches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Impliquer le monde de la recherche (développer les savoirs, enrichir l’approche et apporter des critiques) et les partenaires transfrontaliers notamment allemands grâce au traité d’Aix-la-Chapelle</a:t>
            </a:r>
            <a:endParaRPr lang="fr-FR" sz="4000" dirty="0">
              <a:latin typeface="Bahnschrift SemiBold" panose="020B0502040204020203" pitchFamily="34" charset="0"/>
            </a:endParaRPr>
          </a:p>
        </p:txBody>
      </p:sp>
      <p:cxnSp>
        <p:nvCxnSpPr>
          <p:cNvPr id="24" name="Connecteur en angle 23"/>
          <p:cNvCxnSpPr>
            <a:stCxn id="6" idx="3"/>
            <a:endCxn id="23" idx="1"/>
          </p:cNvCxnSpPr>
          <p:nvPr/>
        </p:nvCxnSpPr>
        <p:spPr>
          <a:xfrm>
            <a:off x="5564500" y="8540350"/>
            <a:ext cx="646519" cy="2792416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3" idx="3"/>
            <a:endCxn id="14" idx="1"/>
          </p:cNvCxnSpPr>
          <p:nvPr/>
        </p:nvCxnSpPr>
        <p:spPr>
          <a:xfrm flipV="1">
            <a:off x="19271410" y="9256277"/>
            <a:ext cx="646518" cy="2076489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COMMENT APPROFONDIR et tester le principe de compensation</a:t>
            </a:r>
            <a:endParaRPr lang="fr-FR" dirty="0"/>
          </a:p>
        </p:txBody>
      </p:sp>
      <p:cxnSp>
        <p:nvCxnSpPr>
          <p:cNvPr id="6" name="Connecteur en angle 5"/>
          <p:cNvCxnSpPr>
            <a:stCxn id="8" idx="3"/>
            <a:endCxn id="9" idx="1"/>
          </p:cNvCxnSpPr>
          <p:nvPr/>
        </p:nvCxnSpPr>
        <p:spPr>
          <a:xfrm flipV="1">
            <a:off x="6659593" y="5511298"/>
            <a:ext cx="1173192" cy="3200876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ngle 6"/>
          <p:cNvCxnSpPr>
            <a:stCxn id="8" idx="3"/>
            <a:endCxn id="11" idx="1"/>
          </p:cNvCxnSpPr>
          <p:nvPr/>
        </p:nvCxnSpPr>
        <p:spPr>
          <a:xfrm>
            <a:off x="6659593" y="8712174"/>
            <a:ext cx="1173192" cy="2967498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4201" y="7034791"/>
            <a:ext cx="61453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Expérimenter pour avancer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</a:t>
            </a:r>
            <a:r>
              <a:rPr lang="fr-FR" sz="2400" i="1" dirty="0">
                <a:latin typeface="Bahnschrift SemiBold" panose="020B0502040204020203" pitchFamily="34" charset="0"/>
              </a:rPr>
              <a:t>: Trouver un ou plusieurs sites à </a:t>
            </a:r>
            <a:r>
              <a:rPr lang="fr-FR" sz="2400" i="1" dirty="0" err="1">
                <a:latin typeface="Bahnschrift SemiBold" panose="020B0502040204020203" pitchFamily="34" charset="0"/>
              </a:rPr>
              <a:t>désartificialiser</a:t>
            </a:r>
            <a:r>
              <a:rPr lang="fr-FR" sz="2400" i="1" dirty="0">
                <a:latin typeface="Bahnschrift SemiBold" panose="020B0502040204020203" pitchFamily="34" charset="0"/>
              </a:rPr>
              <a:t> et un partenaire ayant un besoin d’artificialisation</a:t>
            </a:r>
          </a:p>
          <a:p>
            <a:endParaRPr lang="fr-FR" sz="4000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L’approche théorique et juridique offre un premier cadre qui doit être éprouvé sur le terrain avec un principe d’amélioration continue à toute échelle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32785" y="4326358"/>
            <a:ext cx="958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Mettre en œuvre l’ensemble des acteurs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Identifier concrètement les mécanismes pour faire de la renaturation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Créer un contexte d’expérimentation en conditions réelles avec un demandeur de compensation et un site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32785" y="7711900"/>
            <a:ext cx="95956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Comment créer les mécanismes financiers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Eprouver les mécanismes financiers et leurs enchainements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Comment acheter le terrain à </a:t>
            </a:r>
            <a:r>
              <a:rPr lang="fr-FR" sz="2000" dirty="0" err="1" smtClean="0">
                <a:latin typeface="Bahnschrift SemiBold" panose="020B0502040204020203" pitchFamily="34" charset="0"/>
              </a:rPr>
              <a:t>renaturer</a:t>
            </a:r>
            <a:r>
              <a:rPr lang="fr-FR" sz="2000" dirty="0">
                <a:latin typeface="Bahnschrift SemiBold" panose="020B0502040204020203" pitchFamily="34" charset="0"/>
              </a:rPr>
              <a:t> </a:t>
            </a:r>
            <a:r>
              <a:rPr lang="fr-FR" sz="2000" dirty="0" smtClean="0">
                <a:latin typeface="Bahnschrift SemiBold" panose="020B0502040204020203" pitchFamily="34" charset="0"/>
              </a:rPr>
              <a:t>? Nécessité de créer un séquestre ? Qui porte l’</a:t>
            </a:r>
            <a:r>
              <a:rPr lang="fr-FR" sz="2000" dirty="0" err="1" smtClean="0">
                <a:latin typeface="Bahnschrift SemiBold" panose="020B0502040204020203" pitchFamily="34" charset="0"/>
              </a:rPr>
              <a:t>engamenet</a:t>
            </a:r>
            <a:r>
              <a:rPr lang="fr-FR" sz="2000" dirty="0" smtClean="0">
                <a:latin typeface="Bahnschrift SemiBold" panose="020B0502040204020203" pitchFamily="34" charset="0"/>
              </a:rPr>
              <a:t> financier des travaux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32785" y="10494732"/>
            <a:ext cx="958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Quelle mise en œuvre opérationnelle ?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Valider la </a:t>
            </a:r>
            <a:r>
              <a:rPr lang="fr-FR" sz="2400" i="1" dirty="0" err="1" smtClean="0">
                <a:latin typeface="Bahnschrift SemiBold" panose="020B0502040204020203" pitchFamily="34" charset="0"/>
              </a:rPr>
              <a:t>désartificialisation</a:t>
            </a:r>
            <a:r>
              <a:rPr lang="fr-FR" sz="2400" i="1" dirty="0" smtClean="0">
                <a:latin typeface="Bahnschrift SemiBold" panose="020B0502040204020203" pitchFamily="34" charset="0"/>
              </a:rPr>
              <a:t> (retour des fonctions écologiques des sols) et pérenniser le site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Affinage des objectifs de renaturation en fonction des sites, pérennisation de la compensation ?</a:t>
            </a:r>
          </a:p>
        </p:txBody>
      </p:sp>
      <p:cxnSp>
        <p:nvCxnSpPr>
          <p:cNvPr id="17" name="Connecteur en angle 16"/>
          <p:cNvCxnSpPr>
            <a:stCxn id="8" idx="3"/>
            <a:endCxn id="10" idx="1"/>
          </p:cNvCxnSpPr>
          <p:nvPr/>
        </p:nvCxnSpPr>
        <p:spPr>
          <a:xfrm>
            <a:off x="6659593" y="8712174"/>
            <a:ext cx="1173192" cy="12700"/>
          </a:xfrm>
          <a:prstGeom prst="bent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8805585" y="6480793"/>
            <a:ext cx="52337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hnschrift SemiBold" panose="020B0502040204020203" pitchFamily="34" charset="0"/>
              </a:rPr>
              <a:t>Vers une valorisation et un développement de la compensation foncière</a:t>
            </a:r>
          </a:p>
          <a:p>
            <a:r>
              <a:rPr lang="fr-FR" sz="2400" i="1" dirty="0" smtClean="0">
                <a:latin typeface="Bahnschrift SemiBold" panose="020B0502040204020203" pitchFamily="34" charset="0"/>
              </a:rPr>
              <a:t>Action : Répondre aux besoins de </a:t>
            </a:r>
            <a:r>
              <a:rPr lang="fr-FR" sz="2400" i="1" dirty="0" err="1" smtClean="0">
                <a:latin typeface="Bahnschrift SemiBold" panose="020B0502040204020203" pitchFamily="34" charset="0"/>
              </a:rPr>
              <a:t>désartificialisation</a:t>
            </a:r>
            <a:r>
              <a:rPr lang="fr-FR" sz="2400" i="1" dirty="0" smtClean="0">
                <a:latin typeface="Bahnschrift SemiBold" panose="020B0502040204020203" pitchFamily="34" charset="0"/>
              </a:rPr>
              <a:t> dans le respect de la séquence ERC</a:t>
            </a:r>
          </a:p>
          <a:p>
            <a:endParaRPr lang="fr-FR" sz="2400" i="1" dirty="0" smtClean="0">
              <a:latin typeface="Bahnschrift SemiBold" panose="020B0502040204020203" pitchFamily="34" charset="0"/>
            </a:endParaRPr>
          </a:p>
          <a:p>
            <a:r>
              <a:rPr lang="fr-FR" sz="2000" dirty="0" smtClean="0">
                <a:latin typeface="Bahnschrift SemiBold" panose="020B0502040204020203" pitchFamily="34" charset="0"/>
              </a:rPr>
              <a:t>Valoriser les travaux en interne mais aussi au-delà de la Région. Publications et communication y compris en transfrontalier avec la Grande Région et le Rhin Supérieure</a:t>
            </a:r>
          </a:p>
        </p:txBody>
      </p:sp>
      <p:cxnSp>
        <p:nvCxnSpPr>
          <p:cNvPr id="24" name="Connecteur en angle 23"/>
          <p:cNvCxnSpPr>
            <a:stCxn id="9" idx="3"/>
            <a:endCxn id="23" idx="1"/>
          </p:cNvCxnSpPr>
          <p:nvPr/>
        </p:nvCxnSpPr>
        <p:spPr>
          <a:xfrm>
            <a:off x="17415713" y="5511298"/>
            <a:ext cx="1389872" cy="3200875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10" idx="3"/>
            <a:endCxn id="23" idx="1"/>
          </p:cNvCxnSpPr>
          <p:nvPr/>
        </p:nvCxnSpPr>
        <p:spPr>
          <a:xfrm flipV="1">
            <a:off x="17428413" y="8712173"/>
            <a:ext cx="1377172" cy="1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11" idx="3"/>
            <a:endCxn id="23" idx="1"/>
          </p:cNvCxnSpPr>
          <p:nvPr/>
        </p:nvCxnSpPr>
        <p:spPr>
          <a:xfrm flipV="1">
            <a:off x="17415713" y="8712173"/>
            <a:ext cx="1389872" cy="2967499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5994" y="360405"/>
            <a:ext cx="16459200" cy="1341326"/>
          </a:xfrm>
        </p:spPr>
        <p:txBody>
          <a:bodyPr/>
          <a:lstStyle/>
          <a:p>
            <a:r>
              <a:rPr lang="fr-FR" sz="4400" b="1">
                <a:solidFill>
                  <a:srgbClr val="0081C8"/>
                </a:solidFill>
              </a:rPr>
              <a:t>Pourquoi un opérateur régional de compensation écologique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222" y="2164592"/>
            <a:ext cx="22598743" cy="6600145"/>
          </a:xfrm>
        </p:spPr>
        <p:txBody>
          <a:bodyPr vert="horz" lIns="182880" tIns="91440" rIns="182880" bIns="91440" rtlCol="0" anchor="t">
            <a:normAutofit fontScale="92500" lnSpcReduction="20000"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fr-FR" sz="3600" dirty="0"/>
              <a:t>Accompagner les porteurs de projets dans la mise en œuvre de la séquence ERC et le dimensionnement des mesures compensatoires visant à l’absence de perte nette de biodiversité ; 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fr-FR" sz="3600" dirty="0"/>
              <a:t>Accompagner les porteurs de projets dans la sécurisation du foncier nécessaire à la mise en œuvre des mesures compensatoires ; 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fr-FR" sz="3600" dirty="0"/>
              <a:t>Accompagner les porteurs de projets dans l’élaboration des plans de gestion,  le développement de filières agricoles favorables eau-biodiversité-carbone /installation JA. </a:t>
            </a:r>
            <a:endParaRPr lang="fr-FR" sz="3600" dirty="0">
              <a:cs typeface="Calibri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fr-FR" sz="3600" dirty="0"/>
              <a:t>Accompagner les collectivités et porteurs de projets dans le paiement des services écosystémiques rendus par la forêt et les espaces agricoles. 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FR" sz="3600" dirty="0"/>
          </a:p>
        </p:txBody>
      </p:sp>
      <p:pic>
        <p:nvPicPr>
          <p:cNvPr id="4" name="Image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21232" y="9308878"/>
            <a:ext cx="3429560" cy="2475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769" y="9268238"/>
            <a:ext cx="3713670" cy="24757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2639" y="9308878"/>
            <a:ext cx="3711814" cy="2475780"/>
          </a:xfrm>
          <a:prstGeom prst="rect">
            <a:avLst/>
          </a:prstGeom>
        </p:spPr>
      </p:pic>
      <p:pic>
        <p:nvPicPr>
          <p:cNvPr id="7" name="Image 6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572" y="9288558"/>
            <a:ext cx="3429560" cy="2475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12124163"/>
            <a:ext cx="16292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81C8"/>
                </a:solidFill>
                <a:cs typeface="Calibri"/>
              </a:rPr>
              <a:t>Haies, zones humides, prairies: stockage de carbone, filtration des eaux, biodiversité</a:t>
            </a:r>
          </a:p>
          <a:p>
            <a:r>
              <a:rPr lang="fr-FR" sz="3600" b="1" dirty="0">
                <a:solidFill>
                  <a:srgbClr val="0081C8"/>
                </a:solidFill>
                <a:cs typeface="Calibri"/>
              </a:rPr>
              <a:t>=&gt; Enjeu de rémunération de service rendu / priorisation des projets de stockage C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4214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5994" y="360405"/>
            <a:ext cx="16459200" cy="1341326"/>
          </a:xfr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0081C8"/>
                </a:solidFill>
              </a:rPr>
              <a:t>Un plan d’action pour le volet compensation écologique</a:t>
            </a:r>
            <a:endParaRPr lang="fr-FR" sz="4400" b="1" dirty="0">
              <a:solidFill>
                <a:srgbClr val="0081C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222" y="2164592"/>
            <a:ext cx="22598743" cy="6600145"/>
          </a:xfrm>
        </p:spPr>
        <p:txBody>
          <a:bodyPr vert="horz" lIns="182880" tIns="91440" rIns="182880" bIns="91440" rtlCol="0" anchor="t">
            <a:normAutofit/>
          </a:bodyPr>
          <a:lstStyle/>
          <a:p>
            <a:r>
              <a:rPr lang="fr-FR" sz="3200" dirty="0"/>
              <a:t>E</a:t>
            </a:r>
            <a:r>
              <a:rPr lang="fr-FR" sz="3200" dirty="0" smtClean="0"/>
              <a:t>n fonctionnement:  </a:t>
            </a:r>
            <a:r>
              <a:rPr lang="fr-FR" sz="3200" dirty="0"/>
              <a:t>un GT réunissant CDC Biodiversité, </a:t>
            </a:r>
            <a:r>
              <a:rPr lang="fr-FR" sz="3200" dirty="0" err="1"/>
              <a:t>Dreal</a:t>
            </a:r>
            <a:r>
              <a:rPr lang="fr-FR" sz="3200" dirty="0"/>
              <a:t>, RGE </a:t>
            </a:r>
            <a:endParaRPr lang="fr-FR" sz="3200" dirty="0" smtClean="0"/>
          </a:p>
          <a:p>
            <a:r>
              <a:rPr lang="fr-FR" sz="3200" dirty="0"/>
              <a:t>R</a:t>
            </a:r>
            <a:r>
              <a:rPr lang="fr-FR" sz="3200" dirty="0" smtClean="0"/>
              <a:t>echerche </a:t>
            </a:r>
            <a:r>
              <a:rPr lang="fr-FR" sz="3200" dirty="0"/>
              <a:t>de site en friche</a:t>
            </a:r>
          </a:p>
          <a:p>
            <a:r>
              <a:rPr lang="fr-FR" sz="3200" dirty="0"/>
              <a:t>E</a:t>
            </a:r>
            <a:r>
              <a:rPr lang="fr-FR" sz="3200" dirty="0" smtClean="0"/>
              <a:t>tudier </a:t>
            </a:r>
            <a:r>
              <a:rPr lang="fr-FR" sz="3200" dirty="0"/>
              <a:t>le portage  </a:t>
            </a:r>
            <a:r>
              <a:rPr lang="fr-FR" sz="3200" dirty="0" smtClean="0"/>
              <a:t>EPFGE ? </a:t>
            </a:r>
            <a:endParaRPr lang="fr-FR" sz="3200" dirty="0"/>
          </a:p>
          <a:p>
            <a:r>
              <a:rPr lang="fr-FR" sz="3200" dirty="0"/>
              <a:t>M</a:t>
            </a:r>
            <a:r>
              <a:rPr lang="fr-FR" sz="3200" dirty="0" smtClean="0"/>
              <a:t>écanique </a:t>
            </a:r>
            <a:r>
              <a:rPr lang="fr-FR" sz="3200" dirty="0"/>
              <a:t>de compensation : CDC biodiversité. Préparation d’unités de compensation </a:t>
            </a:r>
            <a:endParaRPr lang="fr-FR" sz="3200" dirty="0" smtClean="0"/>
          </a:p>
          <a:p>
            <a:r>
              <a:rPr lang="fr-FR" sz="3200" dirty="0"/>
              <a:t>E</a:t>
            </a:r>
            <a:r>
              <a:rPr lang="fr-FR" sz="3200" dirty="0" smtClean="0"/>
              <a:t>tude </a:t>
            </a:r>
            <a:r>
              <a:rPr lang="fr-FR" sz="3200" dirty="0"/>
              <a:t>des enjeux de biotope sur les 54 ZA du réseau </a:t>
            </a:r>
            <a:r>
              <a:rPr lang="fr-FR" sz="3200" dirty="0" err="1"/>
              <a:t>start’est</a:t>
            </a:r>
            <a:r>
              <a:rPr lang="fr-FR" sz="3200" dirty="0"/>
              <a:t> (vivier de zones d’activité prêtes à partir en région) </a:t>
            </a:r>
            <a:r>
              <a:rPr lang="fr-FR" sz="4400" dirty="0"/>
              <a:t> 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FR" sz="3600" dirty="0"/>
          </a:p>
        </p:txBody>
      </p:sp>
      <p:pic>
        <p:nvPicPr>
          <p:cNvPr id="4" name="Image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21232" y="9308878"/>
            <a:ext cx="3429560" cy="2475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769" y="9268238"/>
            <a:ext cx="3713670" cy="24757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2639" y="9308878"/>
            <a:ext cx="3711814" cy="2475780"/>
          </a:xfrm>
          <a:prstGeom prst="rect">
            <a:avLst/>
          </a:prstGeom>
        </p:spPr>
      </p:pic>
      <p:pic>
        <p:nvPicPr>
          <p:cNvPr id="7" name="Image 6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572" y="9288558"/>
            <a:ext cx="3429560" cy="24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Objectif zéro émissions nettes : réduction et absorption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-238"/>
          <a:stretch/>
        </p:blipFill>
        <p:spPr>
          <a:xfrm>
            <a:off x="3602559" y="2559903"/>
            <a:ext cx="17178883" cy="10599506"/>
          </a:xfrm>
        </p:spPr>
      </p:pic>
    </p:spTree>
    <p:extLst>
      <p:ext uri="{BB962C8B-B14F-4D97-AF65-F5344CB8AC3E}">
        <p14:creationId xmlns:p14="http://schemas.microsoft.com/office/powerpoint/2010/main" val="24067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FA463C-C77A-4584-BFA1-684718A1B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67813-AFB1-4CE3-9C75-2E753E03F94F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a1a51d7-cd41-4234-8d02-c47621178c44"/>
    <ds:schemaRef ds:uri="a92ea62a-472e-4f33-865d-d37186e2dc0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9C4628B-A10B-4624-930B-1F4C8EDA31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1835</Words>
  <Application>Microsoft Office PowerPoint</Application>
  <PresentationFormat>Personnalisé</PresentationFormat>
  <Paragraphs>196</Paragraphs>
  <Slides>17</Slides>
  <Notes>7</Notes>
  <HiddenSlides>3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Work Sans Light</vt:lpstr>
      <vt:lpstr>Bahnschrift SemiBold</vt:lpstr>
      <vt:lpstr>Wingdings</vt:lpstr>
      <vt:lpstr>Satoshi</vt:lpstr>
      <vt:lpstr>Arial</vt:lpstr>
      <vt:lpstr>Work Sans regular</vt:lpstr>
      <vt:lpstr>Calibri</vt:lpstr>
      <vt:lpstr>Bahnschrift SemiLight</vt:lpstr>
      <vt:lpstr>Work Sans Bold</vt:lpstr>
      <vt:lpstr>Work Sans regular</vt:lpstr>
      <vt:lpstr>Satoshi Black</vt:lpstr>
      <vt:lpstr>Satoshi Medium</vt:lpstr>
      <vt:lpstr>Work Sans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un opérateur régional de compensation écologique ?</vt:lpstr>
      <vt:lpstr>Un plan d’action pour le volet compensation écologique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Bevalot</dc:creator>
  <cp:lastModifiedBy>FRANCOIS Sabine</cp:lastModifiedBy>
  <cp:revision>129</cp:revision>
  <dcterms:created xsi:type="dcterms:W3CDTF">2021-06-17T07:15:02Z</dcterms:created>
  <dcterms:modified xsi:type="dcterms:W3CDTF">2022-12-06T15:04:15Z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0x010100642285404DB4B34CB774124049050ACB</vt:lpwstr>
  </property>
  <property fmtid="{D5CDD505-2E9C-101B-9397-08002B2CF9AE}" pid="3" name="CLEST_Direction_TypeDocument">
    <vt:lpwstr>46;#Logo|0820b528-2dd0-4d0d-8ad1-0ebc4d66cae2</vt:lpwstr>
  </property>
  <property fmtid="{D5CDD505-2E9C-101B-9397-08002B2CF9AE}" pid="4" name="CLEST_Direction_Thematiques">
    <vt:lpwstr/>
  </property>
  <property fmtid="{D5CDD505-2E9C-101B-9397-08002B2CF9AE}" pid="5" name="CLEST_Direction_DirectionAbregee">
    <vt:lpwstr>308;#DIRCOM|9386d723-4b81-4caa-a9ec-1adfae80c7f8</vt:lpwstr>
  </property>
</Properties>
</file>