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2" r:id="rId3"/>
    <p:sldId id="523" r:id="rId4"/>
    <p:sldId id="505" r:id="rId5"/>
    <p:sldId id="528" r:id="rId6"/>
    <p:sldId id="257" r:id="rId7"/>
    <p:sldId id="529" r:id="rId8"/>
    <p:sldId id="530" r:id="rId9"/>
    <p:sldId id="492" r:id="rId10"/>
    <p:sldId id="507" r:id="rId11"/>
    <p:sldId id="475" r:id="rId12"/>
    <p:sldId id="511" r:id="rId13"/>
    <p:sldId id="508" r:id="rId14"/>
    <p:sldId id="512" r:id="rId15"/>
    <p:sldId id="509" r:id="rId16"/>
    <p:sldId id="510" r:id="rId17"/>
    <p:sldId id="519" r:id="rId18"/>
    <p:sldId id="524" r:id="rId19"/>
    <p:sldId id="442" r:id="rId20"/>
  </p:sldIdLst>
  <p:sldSz cx="9144000" cy="5143500" type="screen16x9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103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3B84"/>
    <a:srgbClr val="BE1F23"/>
    <a:srgbClr val="D3585E"/>
    <a:srgbClr val="8DA2F7"/>
    <a:srgbClr val="990099"/>
    <a:srgbClr val="993366"/>
    <a:srgbClr val="96388D"/>
    <a:srgbClr val="B93E3B"/>
    <a:srgbClr val="F0F888"/>
    <a:srgbClr val="3D0E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0" autoAdjust="0"/>
    <p:restoredTop sz="94550" autoAdjust="0"/>
  </p:normalViewPr>
  <p:slideViewPr>
    <p:cSldViewPr snapToObjects="1">
      <p:cViewPr varScale="1">
        <p:scale>
          <a:sx n="177" d="100"/>
          <a:sy n="177" d="100"/>
        </p:scale>
        <p:origin x="-246" y="-90"/>
      </p:cViewPr>
      <p:guideLst>
        <p:guide orient="horz" pos="162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2" d="100"/>
          <a:sy n="62" d="100"/>
        </p:scale>
        <p:origin x="3240" y="67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9" y="7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/>
          <a:lstStyle>
            <a:lvl1pPr algn="r">
              <a:defRPr sz="1200"/>
            </a:lvl1pPr>
          </a:lstStyle>
          <a:p>
            <a:fld id="{31F11C8C-0CC5-4E17-A453-1062AF6635DA}" type="datetimeFigureOut">
              <a:rPr lang="fr-FR" smtClean="0"/>
              <a:pPr/>
              <a:t>08/05/2023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8" y="9721113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9" y="9721113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 anchor="b"/>
          <a:lstStyle>
            <a:lvl1pPr algn="r">
              <a:defRPr sz="1200"/>
            </a:lvl1pPr>
          </a:lstStyle>
          <a:p>
            <a:fld id="{06B4E3BE-D084-4AAD-9461-16619D7639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561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9" y="7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/>
          <a:lstStyle>
            <a:lvl1pPr algn="r">
              <a:defRPr sz="1200"/>
            </a:lvl1pPr>
          </a:lstStyle>
          <a:p>
            <a:fld id="{436BC040-6D7C-47E9-B541-DADCAD1E4BA4}" type="datetimeFigureOut">
              <a:rPr lang="fr-FR" smtClean="0"/>
              <a:pPr/>
              <a:t>08/05/2023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5" tIns="47386" rIns="94775" bIns="4738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4775" tIns="47386" rIns="94775" bIns="473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721113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9" y="9721113"/>
            <a:ext cx="3078427" cy="511731"/>
          </a:xfrm>
          <a:prstGeom prst="rect">
            <a:avLst/>
          </a:prstGeom>
        </p:spPr>
        <p:txBody>
          <a:bodyPr vert="horz" lIns="94775" tIns="47386" rIns="94775" bIns="47386" rtlCol="0" anchor="b"/>
          <a:lstStyle>
            <a:lvl1pPr algn="r">
              <a:defRPr sz="1200"/>
            </a:lvl1pPr>
          </a:lstStyle>
          <a:p>
            <a:fld id="{BD56C3EC-F04B-4333-B306-2BC8121A36F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96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412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378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472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719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12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546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C3EC-F04B-4333-B306-2BC8121A36F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617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4450" y="722313"/>
            <a:ext cx="6421438" cy="3613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6A471-27D8-40B4-8F43-58928088470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513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2D7421F-16E6-3F41-9E5E-CECF8838CE86}"/>
              </a:ext>
            </a:extLst>
          </p:cNvPr>
          <p:cNvSpPr/>
          <p:nvPr userDrawn="1"/>
        </p:nvSpPr>
        <p:spPr>
          <a:xfrm>
            <a:off x="0" y="987574"/>
            <a:ext cx="4572000" cy="792088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EBBDCA-D900-B248-A1E5-EAA427C2109D}"/>
              </a:ext>
            </a:extLst>
          </p:cNvPr>
          <p:cNvSpPr/>
          <p:nvPr userDrawn="1"/>
        </p:nvSpPr>
        <p:spPr>
          <a:xfrm>
            <a:off x="683568" y="2125951"/>
            <a:ext cx="5904656" cy="79208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8207BC3-BBEF-DA43-8E43-195E037067E1}"/>
              </a:ext>
            </a:extLst>
          </p:cNvPr>
          <p:cNvSpPr/>
          <p:nvPr userDrawn="1"/>
        </p:nvSpPr>
        <p:spPr>
          <a:xfrm>
            <a:off x="1907704" y="3303767"/>
            <a:ext cx="6183560" cy="792088"/>
          </a:xfrm>
          <a:prstGeom prst="rect">
            <a:avLst/>
          </a:prstGeom>
          <a:solidFill>
            <a:srgbClr val="D35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7C26387D-D2B0-D441-B7BB-CAEFD0ED8B1A}"/>
              </a:ext>
            </a:extLst>
          </p:cNvPr>
          <p:cNvSpPr txBox="1"/>
          <p:nvPr userDrawn="1"/>
        </p:nvSpPr>
        <p:spPr>
          <a:xfrm>
            <a:off x="1447614" y="1106619"/>
            <a:ext cx="362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0" dirty="0">
                <a:solidFill>
                  <a:schemeClr val="bg1"/>
                </a:solidFill>
                <a:latin typeface="Corbel" panose="020B0503020204020204" pitchFamily="34" charset="0"/>
              </a:rPr>
              <a:t>LE CONSEIL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D3D47DE-9325-574E-A8DA-793DFE0A279B}"/>
              </a:ext>
            </a:extLst>
          </p:cNvPr>
          <p:cNvSpPr txBox="1"/>
          <p:nvPr userDrawn="1"/>
        </p:nvSpPr>
        <p:spPr>
          <a:xfrm>
            <a:off x="960659" y="2223904"/>
            <a:ext cx="663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0" dirty="0">
                <a:solidFill>
                  <a:schemeClr val="bg1"/>
                </a:solidFill>
                <a:latin typeface="Corbel" panose="020B0503020204020204" pitchFamily="34" charset="0"/>
              </a:rPr>
              <a:t>ÉCONOMIQUE, SOCIAL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671AAA1-F3C5-4149-BD40-F84454D189D0}"/>
              </a:ext>
            </a:extLst>
          </p:cNvPr>
          <p:cNvSpPr txBox="1"/>
          <p:nvPr userDrawn="1"/>
        </p:nvSpPr>
        <p:spPr>
          <a:xfrm>
            <a:off x="2114600" y="3384340"/>
            <a:ext cx="68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0" dirty="0">
                <a:solidFill>
                  <a:schemeClr val="bg1"/>
                </a:solidFill>
                <a:latin typeface="Corbel" panose="020B0503020204020204" pitchFamily="34" charset="0"/>
              </a:rPr>
              <a:t>ET ENVIRONNEMENTAL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57CA6001-99B7-B347-AC18-8A930363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26" y="1099196"/>
            <a:ext cx="816121" cy="6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0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6E6829-32B4-D641-8190-B67FE62CA207}"/>
              </a:ext>
            </a:extLst>
          </p:cNvPr>
          <p:cNvSpPr/>
          <p:nvPr userDrawn="1"/>
        </p:nvSpPr>
        <p:spPr>
          <a:xfrm>
            <a:off x="-108520" y="442578"/>
            <a:ext cx="9433048" cy="472988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0589E0C-466F-E74F-A131-40CBED384CCC}"/>
              </a:ext>
            </a:extLst>
          </p:cNvPr>
          <p:cNvSpPr txBox="1"/>
          <p:nvPr userDrawn="1"/>
        </p:nvSpPr>
        <p:spPr>
          <a:xfrm>
            <a:off x="1231591" y="526497"/>
            <a:ext cx="744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0" dirty="0">
                <a:solidFill>
                  <a:schemeClr val="bg1"/>
                </a:solidFill>
                <a:latin typeface="Corbel" panose="020B0503020204020204" pitchFamily="34" charset="0"/>
              </a:rPr>
              <a:t>LE CONSEIL ÉCONOMIQUE,</a:t>
            </a:r>
            <a:r>
              <a:rPr lang="fr-FR" sz="2000" b="1" spc="0" baseline="0" dirty="0">
                <a:solidFill>
                  <a:schemeClr val="bg1"/>
                </a:solidFill>
                <a:latin typeface="Corbel" panose="020B0503020204020204" pitchFamily="34" charset="0"/>
              </a:rPr>
              <a:t> SOCIAL ET ENVIRONNEMENTAL</a:t>
            </a:r>
            <a:endParaRPr lang="fr-FR" sz="2000" b="1" spc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93885E5-C14A-9D49-B574-A030C4458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3518"/>
            <a:ext cx="511436" cy="3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4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2C9C90-FF2E-F14B-A2E7-8E3C6F766407}"/>
              </a:ext>
            </a:extLst>
          </p:cNvPr>
          <p:cNvSpPr/>
          <p:nvPr userDrawn="1"/>
        </p:nvSpPr>
        <p:spPr>
          <a:xfrm>
            <a:off x="-11591" y="-41008"/>
            <a:ext cx="9192103" cy="5277054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73CDA19-79FE-6744-BA19-248B8E80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58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82364F-6B1B-A347-8AA1-02DCF238D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2C9C90-FF2E-F14B-A2E7-8E3C6F766407}"/>
              </a:ext>
            </a:extLst>
          </p:cNvPr>
          <p:cNvSpPr/>
          <p:nvPr userDrawn="1"/>
        </p:nvSpPr>
        <p:spPr>
          <a:xfrm>
            <a:off x="-24052" y="-20538"/>
            <a:ext cx="9192103" cy="1872208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81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E82364F-6B1B-A347-8AA1-02DCF238D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2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1187624" y="4898072"/>
            <a:ext cx="7956376" cy="261610"/>
          </a:xfrm>
          <a:prstGeom prst="rect">
            <a:avLst/>
          </a:prstGeom>
          <a:noFill/>
        </p:spPr>
        <p:txBody>
          <a:bodyPr wrap="square" rIns="180000" rtlCol="0">
            <a:spAutoFit/>
          </a:bodyPr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24 mai 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63D2DD-98E0-504C-BAEB-293630212FA9}"/>
              </a:ext>
            </a:extLst>
          </p:cNvPr>
          <p:cNvSpPr/>
          <p:nvPr userDrawn="1"/>
        </p:nvSpPr>
        <p:spPr>
          <a:xfrm>
            <a:off x="-11591" y="-41008"/>
            <a:ext cx="9192103" cy="5277054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FBC3B6D-95BD-824A-808F-42F46FA46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63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134565" y="4881890"/>
            <a:ext cx="7956376" cy="261610"/>
          </a:xfrm>
          <a:prstGeom prst="rect">
            <a:avLst/>
          </a:prstGeom>
          <a:noFill/>
        </p:spPr>
        <p:txBody>
          <a:bodyPr wrap="square" rIns="180000" rtlCol="0">
            <a:spAutoFit/>
          </a:bodyPr>
          <a:lstStyle/>
          <a:p>
            <a:pPr algn="r"/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janvier</a:t>
            </a:r>
            <a:r>
              <a:rPr lang="fr-FR" sz="11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AA1E61-D550-F24D-BFF9-339AEDC0061C}"/>
              </a:ext>
            </a:extLst>
          </p:cNvPr>
          <p:cNvSpPr/>
          <p:nvPr userDrawn="1"/>
        </p:nvSpPr>
        <p:spPr>
          <a:xfrm>
            <a:off x="-11591" y="-41008"/>
            <a:ext cx="3575479" cy="5277054"/>
          </a:xfrm>
          <a:prstGeom prst="rect">
            <a:avLst/>
          </a:prstGeom>
          <a:solidFill>
            <a:srgbClr val="2A3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6227F08-C2CA-6A4B-9E53-36DAC6FFF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3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F7AE-17AA-4682-A50A-B70EFC4A878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EF08-C44D-4410-9CCE-A35ED9E6E8F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4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D2E9-6A78-46D1-BFB5-A0046B943F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72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77" r:id="rId3"/>
    <p:sldLayoutId id="2147483710" r:id="rId4"/>
    <p:sldLayoutId id="2147483709" r:id="rId5"/>
    <p:sldLayoutId id="2147483680" r:id="rId6"/>
    <p:sldLayoutId id="2147483685" r:id="rId7"/>
    <p:sldLayoutId id="214748371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1234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Présentation de l’avis :</a:t>
            </a:r>
          </a:p>
          <a:p>
            <a:pPr algn="r"/>
            <a:r>
              <a:rPr lang="fr-FR" b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Acceptabilité </a:t>
            </a:r>
            <a:r>
              <a:rPr lang="fr-FR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 nouvelles infrastructures de transition énergétique : transition choisie, transition subie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6096" y="1323807"/>
            <a:ext cx="3675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(adopté </a:t>
            </a:r>
            <a:r>
              <a:rPr lang="fr-FR" sz="1400" i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par l’assemblée plénière le 23 mars </a:t>
            </a:r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2022)</a:t>
            </a:r>
            <a:endParaRPr lang="fr-FR" sz="1400" i="1" dirty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1812" y="4731990"/>
            <a:ext cx="119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 </a:t>
            </a:r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11 mai 2023</a:t>
            </a:r>
            <a:endParaRPr lang="fr-FR" sz="1400" i="1" dirty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1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79FA42-F93B-4AAF-A7A6-C1AD99287062}"/>
              </a:ext>
            </a:extLst>
          </p:cNvPr>
          <p:cNvSpPr/>
          <p:nvPr/>
        </p:nvSpPr>
        <p:spPr>
          <a:xfrm>
            <a:off x="323528" y="1388294"/>
            <a:ext cx="1440160" cy="101497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79FA42-F93B-4AAF-A7A6-C1AD99287062}"/>
              </a:ext>
            </a:extLst>
          </p:cNvPr>
          <p:cNvSpPr/>
          <p:nvPr/>
        </p:nvSpPr>
        <p:spPr>
          <a:xfrm>
            <a:off x="323528" y="3242851"/>
            <a:ext cx="1080120" cy="114623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79FA42-F93B-4AAF-A7A6-C1AD99287062}"/>
              </a:ext>
            </a:extLst>
          </p:cNvPr>
          <p:cNvSpPr/>
          <p:nvPr/>
        </p:nvSpPr>
        <p:spPr>
          <a:xfrm>
            <a:off x="323528" y="2298414"/>
            <a:ext cx="1440160" cy="114623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0CCEF63F-5D87-154F-99A7-FFF87CBD4455}"/>
              </a:ext>
            </a:extLst>
          </p:cNvPr>
          <p:cNvSpPr txBox="1">
            <a:spLocks/>
          </p:cNvSpPr>
          <p:nvPr/>
        </p:nvSpPr>
        <p:spPr>
          <a:xfrm>
            <a:off x="467544" y="1160260"/>
            <a:ext cx="8424936" cy="2822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cap="small" spc="12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S’inscrire dans une trajectoire d’aménagement du territoire lisible et partagée</a:t>
            </a:r>
          </a:p>
          <a:p>
            <a:pPr marL="0" indent="0" defTabSz="914377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cap="small" spc="12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Favoriser des concertations territoriales sur la transition énergétique, accompagner les projets, restaurer la confiance</a:t>
            </a:r>
          </a:p>
          <a:p>
            <a:pPr marL="0" indent="0" algn="just" defTabSz="914377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cap="small" spc="12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sz="2400" b="1" i="0" u="none" strike="noStrike" kern="1200" cap="small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é</a:t>
            </a:r>
            <a:r>
              <a:rPr lang="fr-FR" sz="2400" b="1" cap="small" spc="12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finir un nouveau contrat social territorial autour d’un modèle économique équilibré et équitable</a:t>
            </a:r>
          </a:p>
          <a:p>
            <a:pPr marL="0" indent="0" defTabSz="914377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400" b="1" cap="small" spc="12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D19B7D6C-A3BF-7F4D-A21A-43C259E3353C}"/>
              </a:ext>
            </a:extLst>
          </p:cNvPr>
          <p:cNvCxnSpPr>
            <a:cxnSpLocks/>
          </p:cNvCxnSpPr>
          <p:nvPr/>
        </p:nvCxnSpPr>
        <p:spPr>
          <a:xfrm>
            <a:off x="6876256" y="629611"/>
            <a:ext cx="1798409" cy="0"/>
          </a:xfrm>
          <a:prstGeom prst="line">
            <a:avLst/>
          </a:prstGeom>
          <a:ln w="28575">
            <a:solidFill>
              <a:srgbClr val="2A3B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67A78F56-5AF6-453A-8179-33AC442AAD64}"/>
              </a:ext>
            </a:extLst>
          </p:cNvPr>
          <p:cNvSpPr txBox="1">
            <a:spLocks/>
          </p:cNvSpPr>
          <p:nvPr/>
        </p:nvSpPr>
        <p:spPr>
          <a:xfrm>
            <a:off x="4427984" y="200763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E8ABF04A-0FD0-456B-93E1-6C480BE04AEE}"/>
              </a:ext>
            </a:extLst>
          </p:cNvPr>
          <p:cNvCxnSpPr>
            <a:cxnSpLocks/>
          </p:cNvCxnSpPr>
          <p:nvPr/>
        </p:nvCxnSpPr>
        <p:spPr>
          <a:xfrm>
            <a:off x="6372200" y="601252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79FA42-F93B-4AAF-A7A6-C1AD99287062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55812A5-257E-421B-9EDC-CF8D99B7F87F}"/>
              </a:ext>
            </a:extLst>
          </p:cNvPr>
          <p:cNvSpPr txBox="1"/>
          <p:nvPr/>
        </p:nvSpPr>
        <p:spPr>
          <a:xfrm>
            <a:off x="251520" y="39598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 axes</a:t>
            </a:r>
            <a:endParaRPr lang="fr-FR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82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111531"/>
            <a:ext cx="1430237" cy="6664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251520" y="922775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S’inscrire dans une trajectoire d’aménagement du territoire lisible et partagée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1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6AAA69E-DBDC-4B38-846A-F25FBC112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0462399"/>
              </p:ext>
            </p:extLst>
          </p:nvPr>
        </p:nvGraphicFramePr>
        <p:xfrm>
          <a:off x="3856671" y="922775"/>
          <a:ext cx="4906888" cy="3066960"/>
        </p:xfrm>
        <a:graphic>
          <a:graphicData uri="http://schemas.openxmlformats.org/drawingml/2006/table">
            <a:tbl>
              <a:tblPr firstRow="1" firstCol="1" bandRow="1"/>
              <a:tblGrid>
                <a:gridCol w="249831">
                  <a:extLst>
                    <a:ext uri="{9D8B030D-6E8A-4147-A177-3AD203B41FA5}">
                      <a16:colId xmlns:a16="http://schemas.microsoft.com/office/drawing/2014/main" xmlns="" val="675594005"/>
                    </a:ext>
                  </a:extLst>
                </a:gridCol>
                <a:gridCol w="4657057">
                  <a:extLst>
                    <a:ext uri="{9D8B030D-6E8A-4147-A177-3AD203B41FA5}">
                      <a16:colId xmlns:a16="http://schemas.microsoft.com/office/drawing/2014/main" xmlns="" val="1806099041"/>
                    </a:ext>
                  </a:extLst>
                </a:gridCol>
              </a:tblGrid>
              <a:tr h="3222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200" dirty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Planifier le développement des </a:t>
                      </a:r>
                      <a:r>
                        <a:rPr lang="fr-FR" sz="2200" b="1" dirty="0" err="1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</a:t>
                      </a:r>
                      <a:endParaRPr lang="fr-FR" sz="2200" b="1" dirty="0">
                        <a:solidFill>
                          <a:srgbClr val="2A3B84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162100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200" dirty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Légitimer avec le public les choix de la transition énergétique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1266199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200" dirty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 le modèle de développement économique des </a:t>
                      </a:r>
                      <a:r>
                        <a:rPr lang="fr-FR" sz="2200" b="1" dirty="0" err="1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</a:t>
                      </a:r>
                      <a:endParaRPr lang="fr-FR" sz="2200" b="1" dirty="0">
                        <a:solidFill>
                          <a:srgbClr val="2A3B84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534112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200" dirty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Inscrire les </a:t>
                      </a:r>
                      <a:r>
                        <a:rPr lang="fr-FR" sz="2200" b="1" dirty="0" err="1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</a:t>
                      </a:r>
                      <a:r>
                        <a:rPr lang="fr-FR" sz="2200" b="1" dirty="0">
                          <a:solidFill>
                            <a:srgbClr val="2A3B84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dans un contrat de service public</a:t>
                      </a:r>
                      <a:endParaRPr lang="fr-FR" sz="2200" dirty="0">
                        <a:solidFill>
                          <a:srgbClr val="2A3B84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890834"/>
                  </a:ext>
                </a:extLst>
              </a:tr>
            </a:tbl>
          </a:graphicData>
        </a:graphic>
      </p:graphicFrame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42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251520" y="922775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S’inscrire dans une trajectoire d’aménagement du territoire lisible et partagée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1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79BBE63-CA36-4CE7-94DB-6099311DD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40497"/>
              </p:ext>
            </p:extLst>
          </p:nvPr>
        </p:nvGraphicFramePr>
        <p:xfrm>
          <a:off x="3853453" y="771550"/>
          <a:ext cx="4973216" cy="4252800"/>
        </p:xfrm>
        <a:graphic>
          <a:graphicData uri="http://schemas.openxmlformats.org/drawingml/2006/table">
            <a:tbl>
              <a:tblPr firstRow="1" firstCol="1" bandRow="1"/>
              <a:tblGrid>
                <a:gridCol w="253208">
                  <a:extLst>
                    <a:ext uri="{9D8B030D-6E8A-4147-A177-3AD203B41FA5}">
                      <a16:colId xmlns:a16="http://schemas.microsoft.com/office/drawing/2014/main" xmlns="" val="1474608805"/>
                    </a:ext>
                  </a:extLst>
                </a:gridCol>
                <a:gridCol w="4720008">
                  <a:extLst>
                    <a:ext uri="{9D8B030D-6E8A-4147-A177-3AD203B41FA5}">
                      <a16:colId xmlns:a16="http://schemas.microsoft.com/office/drawing/2014/main" xmlns="" val="95998570"/>
                    </a:ext>
                  </a:extLst>
                </a:gridCol>
              </a:tblGrid>
              <a:tr h="322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Répartir équitablement l’effort entre les foyers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074222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Développer les filières </a:t>
                      </a:r>
                      <a:endParaRPr lang="fr-FR" sz="2200" b="1" kern="1200" dirty="0" smtClean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 smtClean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industrielles </a:t>
                      </a: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l’emploi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3557623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Rechercher des espaces plus consensuels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559410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Éclairer les enjeux de santé humaine et animale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61563"/>
                  </a:ext>
                </a:extLst>
              </a:tr>
              <a:tr h="3222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Concilier transition énergétique et biodiversité</a:t>
                      </a:r>
                    </a:p>
                  </a:txBody>
                  <a:tcPr marL="68580" marR="68580" marT="0" marB="18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272798"/>
                  </a:ext>
                </a:extLst>
              </a:tr>
            </a:tbl>
          </a:graphicData>
        </a:graphic>
      </p:graphicFrame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084" y="1419622"/>
            <a:ext cx="485324" cy="11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6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15627">
            <a:off x="7743292" y="2690039"/>
            <a:ext cx="1296144" cy="12285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179512" y="844520"/>
            <a:ext cx="3596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Favoriser des concertations territoriales sur la transition énergétique, accompagner les projets, restaurer la confiance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2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3C9437C-6F49-4BD1-81F8-2AFBF7421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104332"/>
              </p:ext>
            </p:extLst>
          </p:nvPr>
        </p:nvGraphicFramePr>
        <p:xfrm>
          <a:off x="3660587" y="814005"/>
          <a:ext cx="4943861" cy="3737520"/>
        </p:xfrm>
        <a:graphic>
          <a:graphicData uri="http://schemas.openxmlformats.org/drawingml/2006/table">
            <a:tbl>
              <a:tblPr firstRow="1" firstCol="1" bandRow="1"/>
              <a:tblGrid>
                <a:gridCol w="498415">
                  <a:extLst>
                    <a:ext uri="{9D8B030D-6E8A-4147-A177-3AD203B41FA5}">
                      <a16:colId xmlns:a16="http://schemas.microsoft.com/office/drawing/2014/main" xmlns="" val="1868325770"/>
                    </a:ext>
                  </a:extLst>
                </a:gridCol>
                <a:gridCol w="4445446">
                  <a:extLst>
                    <a:ext uri="{9D8B030D-6E8A-4147-A177-3AD203B41FA5}">
                      <a16:colId xmlns:a16="http://schemas.microsoft.com/office/drawing/2014/main" xmlns="" val="4213866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Favoriser le développement des concertations territoriales Climat – Énergie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5682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Accélérer la mise en œuvre des projets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13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Systématiser la concertation </a:t>
                      </a:r>
                      <a:endParaRPr lang="fr-FR" sz="2200" b="1" kern="1200" dirty="0" smtClean="0">
                        <a:solidFill>
                          <a:srgbClr val="000086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 smtClean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</a:t>
                      </a: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tout projet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964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Garantir une représentation équitable de tous les publics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6233849"/>
                  </a:ext>
                </a:extLst>
              </a:tr>
            </a:tbl>
          </a:graphicData>
        </a:graphic>
      </p:graphicFrame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07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6640" y="3812457"/>
            <a:ext cx="1460829" cy="1008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2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114A7F83-AAEA-4627-B774-E8F044795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312103"/>
              </p:ext>
            </p:extLst>
          </p:nvPr>
        </p:nvGraphicFramePr>
        <p:xfrm>
          <a:off x="3635896" y="864792"/>
          <a:ext cx="4902493" cy="2800800"/>
        </p:xfrm>
        <a:graphic>
          <a:graphicData uri="http://schemas.openxmlformats.org/drawingml/2006/table">
            <a:tbl>
              <a:tblPr firstRow="1" firstCol="1" bandRow="1"/>
              <a:tblGrid>
                <a:gridCol w="542782">
                  <a:extLst>
                    <a:ext uri="{9D8B030D-6E8A-4147-A177-3AD203B41FA5}">
                      <a16:colId xmlns:a16="http://schemas.microsoft.com/office/drawing/2014/main" xmlns="" val="849789458"/>
                    </a:ext>
                  </a:extLst>
                </a:gridCol>
                <a:gridCol w="4359711">
                  <a:extLst>
                    <a:ext uri="{9D8B030D-6E8A-4147-A177-3AD203B41FA5}">
                      <a16:colId xmlns:a16="http://schemas.microsoft.com/office/drawing/2014/main" xmlns="" val="2020316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un suivi des projets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6592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Développer la médiation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53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Adapter les moyens des services de l’État aux enjeux de la transition écologique</a:t>
                      </a:r>
                    </a:p>
                  </a:txBody>
                  <a:tcPr marL="68580" marR="68580" marT="324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425348"/>
                  </a:ext>
                </a:extLst>
              </a:tr>
            </a:tbl>
          </a:graphicData>
        </a:graphic>
      </p:graphicFrame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179512" y="844520"/>
            <a:ext cx="3596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Favoriser des concertations territoriales sur la transition énergétique, accompagner les projets, restaurer la confiance</a:t>
            </a:r>
          </a:p>
        </p:txBody>
      </p:sp>
    </p:spTree>
    <p:extLst>
      <p:ext uri="{BB962C8B-B14F-4D97-AF65-F5344CB8AC3E}">
        <p14:creationId xmlns:p14="http://schemas.microsoft.com/office/powerpoint/2010/main" xmlns="" val="203672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914" y="3291830"/>
            <a:ext cx="910227" cy="6646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225735" y="932368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Définir un nouveau contrat social territorial autour d’un modèle économique équilibré et équitable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3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C346A26-8AFB-4C5B-B046-2C5FDA034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09573"/>
              </p:ext>
            </p:extLst>
          </p:nvPr>
        </p:nvGraphicFramePr>
        <p:xfrm>
          <a:off x="3622428" y="771550"/>
          <a:ext cx="4768937" cy="3712320"/>
        </p:xfrm>
        <a:graphic>
          <a:graphicData uri="http://schemas.openxmlformats.org/drawingml/2006/table">
            <a:tbl>
              <a:tblPr firstRow="1" firstCol="1" bandRow="1"/>
              <a:tblGrid>
                <a:gridCol w="471885">
                  <a:extLst>
                    <a:ext uri="{9D8B030D-6E8A-4147-A177-3AD203B41FA5}">
                      <a16:colId xmlns:a16="http://schemas.microsoft.com/office/drawing/2014/main" xmlns="" val="1852128039"/>
                    </a:ext>
                  </a:extLst>
                </a:gridCol>
                <a:gridCol w="4297052">
                  <a:extLst>
                    <a:ext uri="{9D8B030D-6E8A-4147-A177-3AD203B41FA5}">
                      <a16:colId xmlns:a16="http://schemas.microsoft.com/office/drawing/2014/main" xmlns="" val="173992603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Équilibrer les solidarités entre territoires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9238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Développer l’économie locale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692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Rééquilibrer les retombées fiscales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7973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Diversifier les modes de financements des projets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3679848"/>
                  </a:ext>
                </a:extLst>
              </a:tr>
            </a:tbl>
          </a:graphicData>
        </a:graphic>
      </p:graphicFrame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21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203598"/>
            <a:ext cx="696088" cy="7347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05147-1F5A-8D42-A807-942B52C63A79}"/>
              </a:ext>
            </a:extLst>
          </p:cNvPr>
          <p:cNvSpPr/>
          <p:nvPr/>
        </p:nvSpPr>
        <p:spPr>
          <a:xfrm>
            <a:off x="-21790" y="412472"/>
            <a:ext cx="1497446" cy="432048"/>
          </a:xfrm>
          <a:prstGeom prst="rect">
            <a:avLst/>
          </a:prstGeom>
          <a:solidFill>
            <a:srgbClr val="BE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054B96-F1CD-774E-99A3-F1FCAF6B38CE}"/>
              </a:ext>
            </a:extLst>
          </p:cNvPr>
          <p:cNvSpPr txBox="1"/>
          <p:nvPr/>
        </p:nvSpPr>
        <p:spPr>
          <a:xfrm>
            <a:off x="539552" y="4527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Axe 3 :</a:t>
            </a:r>
            <a:endParaRPr lang="fr-FR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98E96B01-A20A-48ED-A74A-CC1BA8B76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628367"/>
              </p:ext>
            </p:extLst>
          </p:nvPr>
        </p:nvGraphicFramePr>
        <p:xfrm>
          <a:off x="3459910" y="1360402"/>
          <a:ext cx="5014984" cy="2327040"/>
        </p:xfrm>
        <a:graphic>
          <a:graphicData uri="http://schemas.openxmlformats.org/drawingml/2006/table">
            <a:tbl>
              <a:tblPr firstRow="1" firstCol="1" bandRow="1"/>
              <a:tblGrid>
                <a:gridCol w="667067">
                  <a:extLst>
                    <a:ext uri="{9D8B030D-6E8A-4147-A177-3AD203B41FA5}">
                      <a16:colId xmlns:a16="http://schemas.microsoft.com/office/drawing/2014/main" xmlns="" val="3924767824"/>
                    </a:ext>
                  </a:extLst>
                </a:gridCol>
                <a:gridCol w="4347917">
                  <a:extLst>
                    <a:ext uri="{9D8B030D-6E8A-4147-A177-3AD203B41FA5}">
                      <a16:colId xmlns:a16="http://schemas.microsoft.com/office/drawing/2014/main" xmlns="" val="2746867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Inciter à la recherche de </a:t>
                      </a:r>
                      <a:r>
                        <a:rPr lang="fr-FR" sz="2400" b="1" kern="1200" dirty="0" err="1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-bénéfices environnementaux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62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Renouveler les imaginaires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1968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Comprendre et </a:t>
                      </a:r>
                      <a:r>
                        <a:rPr lang="fr-FR" sz="2400" b="1" kern="1200" dirty="0" err="1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fr-FR" sz="2400" b="1" kern="1200" dirty="0">
                          <a:solidFill>
                            <a:srgbClr val="000086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-construire</a:t>
                      </a:r>
                    </a:p>
                  </a:txBody>
                  <a:tcPr marL="68580" marR="68580" marT="28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009549"/>
                  </a:ext>
                </a:extLst>
              </a:tr>
            </a:tbl>
          </a:graphicData>
        </a:graphic>
      </p:graphicFrame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6BF7C53-739B-F442-B410-09794F445961}"/>
              </a:ext>
            </a:extLst>
          </p:cNvPr>
          <p:cNvSpPr txBox="1"/>
          <p:nvPr/>
        </p:nvSpPr>
        <p:spPr>
          <a:xfrm>
            <a:off x="225735" y="932368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Définir un nouveau contrat social territorial autour d’un modèle économique équilibré et équitable</a:t>
            </a:r>
          </a:p>
        </p:txBody>
      </p:sp>
    </p:spTree>
    <p:extLst>
      <p:ext uri="{BB962C8B-B14F-4D97-AF65-F5344CB8AC3E}">
        <p14:creationId xmlns:p14="http://schemas.microsoft.com/office/powerpoint/2010/main" xmlns="" val="349949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908971"/>
            <a:ext cx="5082928" cy="2859782"/>
          </a:xfrm>
          <a:prstGeom prst="rect">
            <a:avLst/>
          </a:prstGeom>
        </p:spPr>
      </p:pic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xmlns="" id="{A9C7D3F3-8443-1E43-B3A5-696F79AAD220}"/>
              </a:ext>
            </a:extLst>
          </p:cNvPr>
          <p:cNvSpPr txBox="1">
            <a:spLocks/>
          </p:cNvSpPr>
          <p:nvPr/>
        </p:nvSpPr>
        <p:spPr>
          <a:xfrm>
            <a:off x="-478874" y="1931680"/>
            <a:ext cx="5256498" cy="6298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fr-FR" sz="4000" dirty="0">
              <a:solidFill>
                <a:srgbClr val="2A3B84"/>
              </a:solidFill>
              <a:latin typeface="Corbel" panose="020B05030202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CF1707D-5929-469D-B9D2-AA0492DC140C}"/>
              </a:ext>
            </a:extLst>
          </p:cNvPr>
          <p:cNvSpPr txBox="1"/>
          <p:nvPr/>
        </p:nvSpPr>
        <p:spPr>
          <a:xfrm>
            <a:off x="359024" y="114772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Acceptabilité des nouvelles infrastructures de transition énergétique : </a:t>
            </a:r>
          </a:p>
          <a:p>
            <a:pPr algn="r"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choisie, transition subie ?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15EFFCD8-3CD2-40ED-9E9D-F9DB20AABB4C}"/>
              </a:ext>
            </a:extLst>
          </p:cNvPr>
          <p:cNvCxnSpPr>
            <a:cxnSpLocks/>
          </p:cNvCxnSpPr>
          <p:nvPr/>
        </p:nvCxnSpPr>
        <p:spPr>
          <a:xfrm>
            <a:off x="7380312" y="771550"/>
            <a:ext cx="1584176" cy="0"/>
          </a:xfrm>
          <a:prstGeom prst="line">
            <a:avLst/>
          </a:prstGeom>
          <a:ln w="1905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02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860032" y="267494"/>
            <a:ext cx="428396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1525588" algn="l"/>
              </a:tabLst>
              <a:defRPr sz="1800"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42773" y="2499742"/>
            <a:ext cx="4283968" cy="21526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1525588" algn="l"/>
              </a:tabLst>
              <a:defRPr sz="1400"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2" r="1" b="8126"/>
          <a:stretch/>
        </p:blipFill>
        <p:spPr>
          <a:xfrm>
            <a:off x="1763688" y="324393"/>
            <a:ext cx="4824536" cy="4350697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 bwMode="auto">
          <a:xfrm>
            <a:off x="1169529" y="98459"/>
            <a:ext cx="4284663" cy="100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 Cond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 Cond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 Cond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 Cond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 Cond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 Cond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 Cond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 Cond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 Cond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0086"/>
                </a:solidFill>
              </a:rPr>
              <a:t> </a:t>
            </a: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0086"/>
                </a:solidFill>
              </a:rPr>
              <a:t>…merci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707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23963" y="1131888"/>
            <a:ext cx="7920037" cy="36718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3C6787B1-A654-4FA9-AB08-4A5203060575}"/>
              </a:ext>
            </a:extLst>
          </p:cNvPr>
          <p:cNvSpPr txBox="1">
            <a:spLocks/>
          </p:cNvSpPr>
          <p:nvPr/>
        </p:nvSpPr>
        <p:spPr>
          <a:xfrm>
            <a:off x="3707904" y="182867"/>
            <a:ext cx="4896544" cy="624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Acceptabilité des nouvelles infrastructures de transition énergétique : </a:t>
            </a:r>
          </a:p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23A5F5DA-118C-43B5-84B5-D28E9E4264A1}"/>
              </a:ext>
            </a:extLst>
          </p:cNvPr>
          <p:cNvCxnSpPr>
            <a:cxnSpLocks/>
          </p:cNvCxnSpPr>
          <p:nvPr/>
        </p:nvCxnSpPr>
        <p:spPr>
          <a:xfrm>
            <a:off x="6701864" y="771550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721812" y="4731990"/>
            <a:ext cx="119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 </a:t>
            </a:r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11 mai 2023</a:t>
            </a:r>
            <a:endParaRPr lang="fr-FR" sz="1400" i="1" dirty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84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11"/>
          <a:stretch/>
        </p:blipFill>
        <p:spPr>
          <a:xfrm>
            <a:off x="57415" y="2069258"/>
            <a:ext cx="2554668" cy="21156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88"/>
          <a:stretch/>
        </p:blipFill>
        <p:spPr>
          <a:xfrm>
            <a:off x="2518279" y="2789338"/>
            <a:ext cx="2554668" cy="2082975"/>
          </a:xfrm>
          <a:prstGeom prst="rect">
            <a:avLst/>
          </a:prstGeom>
          <a:ln w="571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806"/>
          <a:stretch/>
        </p:blipFill>
        <p:spPr>
          <a:xfrm>
            <a:off x="4164028" y="1365248"/>
            <a:ext cx="2247949" cy="18363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759"/>
          <a:stretch/>
        </p:blipFill>
        <p:spPr>
          <a:xfrm>
            <a:off x="6300192" y="1923678"/>
            <a:ext cx="2247949" cy="21633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xmlns="" id="{A9C7D3F3-8443-1E43-B3A5-696F79AAD220}"/>
              </a:ext>
            </a:extLst>
          </p:cNvPr>
          <p:cNvSpPr txBox="1">
            <a:spLocks/>
          </p:cNvSpPr>
          <p:nvPr/>
        </p:nvSpPr>
        <p:spPr>
          <a:xfrm>
            <a:off x="-2196752" y="880900"/>
            <a:ext cx="7632674" cy="6298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b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Ses missions</a:t>
            </a:r>
            <a:endParaRPr lang="fr-FR" sz="3600" b="1" dirty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sz="3600" dirty="0">
              <a:solidFill>
                <a:srgbClr val="2A3B8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4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157" y="1347614"/>
            <a:ext cx="7487816" cy="34746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459" y="22049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61091"/>
                </a:solidFill>
                <a:latin typeface="+mn-lt"/>
              </a:rPr>
              <a:t>Comment s’organise le travail au CESE ?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674050" y="843188"/>
            <a:ext cx="1618837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75454" y="900341"/>
            <a:ext cx="7672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La </a:t>
            </a:r>
            <a:r>
              <a:rPr lang="fr-FR" sz="2100" b="1" dirty="0">
                <a:solidFill>
                  <a:srgbClr val="B90004"/>
                </a:solidFill>
                <a:latin typeface="Calibri" panose="020F0502020204030204"/>
              </a:rPr>
              <a:t>saisine</a:t>
            </a:r>
            <a:r>
              <a:rPr lang="fr-FR" sz="2100" dirty="0">
                <a:solidFill>
                  <a:srgbClr val="B90004"/>
                </a:solidFill>
                <a:latin typeface="Calibri" panose="020F0502020204030204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est le point de départ du travail des membres du CESE, qui aboutit à un avis, un rapport, une étude ou une résolution.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578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xmlns="" id="{A9C7D3F3-8443-1E43-B3A5-696F79AAD220}"/>
              </a:ext>
            </a:extLst>
          </p:cNvPr>
          <p:cNvSpPr txBox="1">
            <a:spLocks/>
          </p:cNvSpPr>
          <p:nvPr/>
        </p:nvSpPr>
        <p:spPr>
          <a:xfrm>
            <a:off x="827584" y="1086257"/>
            <a:ext cx="7632674" cy="6298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Contexte du projet d’avis</a:t>
            </a:r>
          </a:p>
          <a:p>
            <a:endParaRPr lang="fr-FR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61970C8-524D-F54C-A7ED-F71FAD713AF9}"/>
              </a:ext>
            </a:extLst>
          </p:cNvPr>
          <p:cNvSpPr txBox="1"/>
          <p:nvPr/>
        </p:nvSpPr>
        <p:spPr>
          <a:xfrm>
            <a:off x="1285073" y="2140136"/>
            <a:ext cx="680859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Saisine du Premier ministre 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Rapporteurs</a:t>
            </a:r>
          </a:p>
          <a:p>
            <a:r>
              <a:rPr lang="fr-FR" sz="2000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Claire BORDENAVE (CGT)</a:t>
            </a:r>
          </a:p>
          <a:p>
            <a:r>
              <a:rPr lang="fr-FR" sz="2000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Nicolas RICHARD (Groupe Environnement et Nature)</a:t>
            </a:r>
            <a:endParaRPr lang="fr-FR" dirty="0">
              <a:solidFill>
                <a:srgbClr val="2A3B84"/>
              </a:solidFill>
              <a:latin typeface="Corbel" panose="020B0503020204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7FDA679-5027-459B-9E69-23D6B0EBF419}"/>
              </a:ext>
            </a:extLst>
          </p:cNvPr>
          <p:cNvSpPr txBox="1"/>
          <p:nvPr/>
        </p:nvSpPr>
        <p:spPr>
          <a:xfrm>
            <a:off x="-756592" y="14635"/>
            <a:ext cx="979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Acceptabilité des nouvelles infrastructures de transition énergétique : </a:t>
            </a:r>
          </a:p>
          <a:p>
            <a:pPr algn="r"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choisie, transition subie ?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511AD19D-099F-4421-BB39-909EE16EC299}"/>
              </a:ext>
            </a:extLst>
          </p:cNvPr>
          <p:cNvCxnSpPr>
            <a:cxnSpLocks/>
          </p:cNvCxnSpPr>
          <p:nvPr/>
        </p:nvCxnSpPr>
        <p:spPr>
          <a:xfrm>
            <a:off x="7380312" y="771550"/>
            <a:ext cx="1584176" cy="0"/>
          </a:xfrm>
          <a:prstGeom prst="line">
            <a:avLst/>
          </a:prstGeom>
          <a:ln w="1905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83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800EDF9-412D-6E40-9397-492E18D619AC}"/>
              </a:ext>
            </a:extLst>
          </p:cNvPr>
          <p:cNvSpPr txBox="1">
            <a:spLocks/>
          </p:cNvSpPr>
          <p:nvPr/>
        </p:nvSpPr>
        <p:spPr>
          <a:xfrm>
            <a:off x="2267744" y="-103330"/>
            <a:ext cx="5984178" cy="62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9pPr>
          </a:lstStyle>
          <a:p>
            <a:r>
              <a:rPr lang="fr-FR" sz="2400" b="1" cap="small" dirty="0">
                <a:solidFill>
                  <a:schemeClr val="bg1"/>
                </a:solidFill>
                <a:latin typeface="Myriad Pro Cond" pitchFamily="34" charset="0"/>
              </a:rPr>
              <a:t>Un travail de fond réalisé par le CESE</a:t>
            </a:r>
          </a:p>
        </p:txBody>
      </p:sp>
      <p:pic>
        <p:nvPicPr>
          <p:cNvPr id="27652" name="Picture 4" descr="Travail et santé-environnement : quels défis à relever face aux dérèglements climatiques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722" y="411510"/>
            <a:ext cx="1676400" cy="2514600"/>
          </a:xfrm>
          <a:prstGeom prst="rect">
            <a:avLst/>
          </a:prstGeom>
          <a:noFill/>
        </p:spPr>
      </p:pic>
      <p:pic>
        <p:nvPicPr>
          <p:cNvPr id="27654" name="Picture 6" descr="Inégalités de genre, crise climatique et transition écolog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1510"/>
            <a:ext cx="1676400" cy="2514600"/>
          </a:xfrm>
          <a:prstGeom prst="rect">
            <a:avLst/>
          </a:prstGeom>
          <a:noFill/>
        </p:spPr>
      </p:pic>
      <p:pic>
        <p:nvPicPr>
          <p:cNvPr id="27658" name="Picture 10" descr="SFEC : quelle gouvernance pour la transition écologique ?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26498"/>
            <a:ext cx="1676400" cy="2514600"/>
          </a:xfrm>
          <a:prstGeom prst="rect">
            <a:avLst/>
          </a:prstGeom>
          <a:noFill/>
        </p:spPr>
      </p:pic>
      <p:pic>
        <p:nvPicPr>
          <p:cNvPr id="27650" name="Picture 2" descr="Quelles politiques pour favoriser l’évolution de la société vers la sobriété 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8360" y="2499742"/>
            <a:ext cx="1676400" cy="2514600"/>
          </a:xfrm>
          <a:prstGeom prst="rect">
            <a:avLst/>
          </a:prstGeom>
          <a:noFill/>
        </p:spPr>
      </p:pic>
      <p:pic>
        <p:nvPicPr>
          <p:cNvPr id="27656" name="Picture 8" descr="Financer notre Stratégie Energie-Climat : donnons-nous les moyens de nos engageme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0088" y="2499742"/>
            <a:ext cx="1676400" cy="2514600"/>
          </a:xfrm>
          <a:prstGeom prst="rect">
            <a:avLst/>
          </a:prstGeom>
          <a:noFill/>
        </p:spPr>
      </p:pic>
      <p:pic>
        <p:nvPicPr>
          <p:cNvPr id="27660" name="Picture 12" descr="Quelle place pour le nucléaire dans le mix énergétique français 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568575"/>
            <a:ext cx="1676400" cy="2514600"/>
          </a:xfrm>
          <a:prstGeom prst="rect">
            <a:avLst/>
          </a:prstGeom>
          <a:noFill/>
        </p:spPr>
      </p:pic>
      <p:pic>
        <p:nvPicPr>
          <p:cNvPr id="27662" name="Picture 14" descr="nsition choisie ?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123478"/>
            <a:ext cx="16764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26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328566" y="1096483"/>
            <a:ext cx="2258266" cy="489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lang="fr-FR" sz="2800" b="1" kern="0" spc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00"/>
              </a:lnSpc>
            </a:pPr>
            <a:r>
              <a:rPr lang="fr-FR" sz="2400" b="0" dirty="0" smtClean="0">
                <a:solidFill>
                  <a:srgbClr val="BE1F2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Avis </a:t>
            </a:r>
            <a:endParaRPr lang="fr-FR" sz="2400" b="0" dirty="0">
              <a:solidFill>
                <a:srgbClr val="BE1F2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58BBEF1F-1349-084A-8738-C380EE7B27A8}"/>
              </a:ext>
            </a:extLst>
          </p:cNvPr>
          <p:cNvSpPr txBox="1">
            <a:spLocks/>
          </p:cNvSpPr>
          <p:nvPr/>
        </p:nvSpPr>
        <p:spPr>
          <a:xfrm>
            <a:off x="269579" y="1619911"/>
            <a:ext cx="4522594" cy="1385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800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Acceptabilité des nouvelles infrastructures de transition énergétique : transition choisie, transition subie ?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6C82B9A3-6C3F-2546-9043-1C4D5E6D19E6}"/>
              </a:ext>
            </a:extLst>
          </p:cNvPr>
          <p:cNvSpPr txBox="1">
            <a:spLocks/>
          </p:cNvSpPr>
          <p:nvPr/>
        </p:nvSpPr>
        <p:spPr>
          <a:xfrm>
            <a:off x="274311" y="3551951"/>
            <a:ext cx="4824536" cy="51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1525588" algn="l"/>
              </a:tabLst>
              <a:defRPr sz="1400"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700"/>
              </a:lnSpc>
            </a:pPr>
            <a:r>
              <a:rPr lang="fr-FR" dirty="0" smtClean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Avis présenté</a:t>
            </a:r>
            <a:r>
              <a:rPr lang="fr-FR" baseline="0" dirty="0" smtClean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baseline="0" dirty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par</a:t>
            </a:r>
            <a:r>
              <a:rPr lang="fr-FR" dirty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ts val="1700"/>
              </a:lnSpc>
            </a:pPr>
            <a:r>
              <a:rPr lang="fr-FR" b="1" dirty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Claire BORDENAVE </a:t>
            </a:r>
            <a:r>
              <a:rPr lang="fr-FR" dirty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et </a:t>
            </a:r>
            <a:r>
              <a:rPr lang="fr-FR" b="1" dirty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Nicolas RICHARD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E53FCB59-3F3A-DE4C-BFD8-C5E70E3CF110}"/>
              </a:ext>
            </a:extLst>
          </p:cNvPr>
          <p:cNvCxnSpPr>
            <a:cxnSpLocks/>
          </p:cNvCxnSpPr>
          <p:nvPr/>
        </p:nvCxnSpPr>
        <p:spPr>
          <a:xfrm>
            <a:off x="416672" y="1619911"/>
            <a:ext cx="1584176" cy="0"/>
          </a:xfrm>
          <a:prstGeom prst="line">
            <a:avLst/>
          </a:prstGeom>
          <a:ln w="1905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4008" y="1032141"/>
            <a:ext cx="2664296" cy="531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3" b="8126"/>
          <a:stretch/>
        </p:blipFill>
        <p:spPr>
          <a:xfrm>
            <a:off x="4932040" y="1183660"/>
            <a:ext cx="4135868" cy="3729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5048" y="1192838"/>
            <a:ext cx="3675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(adopté </a:t>
            </a:r>
            <a:r>
              <a:rPr lang="fr-FR" sz="1400" i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par l’assemblée plénière le 23 mars </a:t>
            </a:r>
            <a:r>
              <a:rPr lang="fr-FR" sz="1400" i="1" dirty="0" smtClean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2022)</a:t>
            </a:r>
            <a:endParaRPr lang="fr-FR" sz="1400" i="1" dirty="0"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6C82B9A3-6C3F-2546-9043-1C4D5E6D19E6}"/>
              </a:ext>
            </a:extLst>
          </p:cNvPr>
          <p:cNvSpPr txBox="1">
            <a:spLocks/>
          </p:cNvSpPr>
          <p:nvPr/>
        </p:nvSpPr>
        <p:spPr>
          <a:xfrm>
            <a:off x="252472" y="4284207"/>
            <a:ext cx="4824536" cy="51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1525588" algn="l"/>
              </a:tabLst>
              <a:defRPr sz="1400" kern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700"/>
              </a:lnSpc>
            </a:pPr>
            <a:r>
              <a:rPr lang="fr-FR" dirty="0" smtClean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Sur proposition de la commission de l’environnement</a:t>
            </a:r>
          </a:p>
          <a:p>
            <a:pPr algn="l">
              <a:lnSpc>
                <a:spcPts val="1700"/>
              </a:lnSpc>
            </a:pPr>
            <a:r>
              <a:rPr lang="fr-FR" dirty="0" smtClean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présidée par </a:t>
            </a:r>
            <a:r>
              <a:rPr lang="fr-FR" b="1" dirty="0" smtClean="0">
                <a:ln>
                  <a:noFill/>
                </a:ln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Sylvain BOUCHERAND</a:t>
            </a:r>
            <a:endParaRPr lang="fr-FR" b="1" dirty="0">
              <a:ln>
                <a:noFill/>
              </a:ln>
              <a:solidFill>
                <a:srgbClr val="2A3B84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72" b="17280"/>
          <a:stretch/>
        </p:blipFill>
        <p:spPr>
          <a:xfrm>
            <a:off x="273933" y="192277"/>
            <a:ext cx="3410729" cy="19044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8" b="9124"/>
          <a:stretch/>
        </p:blipFill>
        <p:spPr>
          <a:xfrm>
            <a:off x="3764053" y="199981"/>
            <a:ext cx="2108064" cy="19044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670" y="195890"/>
            <a:ext cx="2814802" cy="18765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4"/>
          <a:stretch/>
        </p:blipFill>
        <p:spPr>
          <a:xfrm>
            <a:off x="240041" y="2531493"/>
            <a:ext cx="2581013" cy="19124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76"/>
          <a:stretch/>
        </p:blipFill>
        <p:spPr>
          <a:xfrm>
            <a:off x="5068282" y="2517977"/>
            <a:ext cx="3752190" cy="19124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3" t="-327" r="9668" b="327"/>
          <a:stretch/>
        </p:blipFill>
        <p:spPr>
          <a:xfrm>
            <a:off x="2941978" y="2531493"/>
            <a:ext cx="2005380" cy="1928036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F800EDF9-412D-6E40-9397-492E18D619AC}"/>
              </a:ext>
            </a:extLst>
          </p:cNvPr>
          <p:cNvSpPr txBox="1">
            <a:spLocks/>
          </p:cNvSpPr>
          <p:nvPr/>
        </p:nvSpPr>
        <p:spPr>
          <a:xfrm>
            <a:off x="1530547" y="1990241"/>
            <a:ext cx="6715531" cy="62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Déplacement de la commission à Trans-sur-Erdre (44)</a:t>
            </a:r>
            <a:endParaRPr lang="fr-FR" sz="18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1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051" y="1019535"/>
            <a:ext cx="1460829" cy="1008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734" y="1563638"/>
            <a:ext cx="696088" cy="734759"/>
          </a:xfrm>
          <a:prstGeom prst="rect">
            <a:avLst/>
          </a:prstGeom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AC052D8-4CF9-0E4A-83E1-50535827BCAC}"/>
              </a:ext>
            </a:extLst>
          </p:cNvPr>
          <p:cNvSpPr txBox="1">
            <a:spLocks/>
          </p:cNvSpPr>
          <p:nvPr/>
        </p:nvSpPr>
        <p:spPr>
          <a:xfrm>
            <a:off x="3406509" y="113724"/>
            <a:ext cx="6992798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fr-FR" b="1" dirty="0" smtClean="0">
                <a:solidFill>
                  <a:srgbClr val="BE1F2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CONSTATS</a:t>
            </a:r>
            <a:endParaRPr lang="fr-FR" b="1" dirty="0">
              <a:solidFill>
                <a:srgbClr val="BE1F2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85" y="590210"/>
            <a:ext cx="4014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 smtClean="0">
                <a:solidFill>
                  <a:srgbClr val="5067DE"/>
                </a:solidFill>
                <a:latin typeface="Raleway-ExtraBold"/>
              </a:rPr>
              <a:t>12,3 </a:t>
            </a:r>
            <a:r>
              <a:rPr lang="fr-FR" sz="4800" b="1" dirty="0" err="1" smtClean="0">
                <a:solidFill>
                  <a:srgbClr val="5067DE"/>
                </a:solidFill>
                <a:latin typeface="Raleway-ExtraBold"/>
              </a:rPr>
              <a:t>GW</a:t>
            </a:r>
            <a:endParaRPr lang="fr-FR" sz="4800" b="1" dirty="0" smtClean="0">
              <a:solidFill>
                <a:srgbClr val="5067DE"/>
              </a:solidFill>
              <a:latin typeface="Raleway-ExtraBold"/>
            </a:endParaRPr>
          </a:p>
          <a:p>
            <a:r>
              <a:rPr lang="fr-FR" sz="2000" b="1" dirty="0" smtClean="0">
                <a:solidFill>
                  <a:srgbClr val="5067DE"/>
                </a:solidFill>
                <a:latin typeface="Raleway-Bold"/>
              </a:rPr>
              <a:t>DE SOLAIRE</a:t>
            </a:r>
          </a:p>
          <a:p>
            <a:r>
              <a:rPr lang="fr-FR" sz="2000" b="1" dirty="0" smtClean="0">
                <a:solidFill>
                  <a:srgbClr val="5067DE"/>
                </a:solidFill>
                <a:latin typeface="Raleway-Bold"/>
              </a:rPr>
              <a:t>PHOTOVOLTAÏQUE</a:t>
            </a:r>
          </a:p>
          <a:p>
            <a:r>
              <a:rPr lang="fr-FR" dirty="0" smtClean="0">
                <a:solidFill>
                  <a:srgbClr val="5067DE"/>
                </a:solidFill>
                <a:latin typeface="Raleway-Medium"/>
              </a:rPr>
              <a:t>installés en France fin</a:t>
            </a:r>
          </a:p>
          <a:p>
            <a:r>
              <a:rPr lang="fr-FR" dirty="0" smtClean="0">
                <a:solidFill>
                  <a:srgbClr val="5067DE"/>
                </a:solidFill>
                <a:latin typeface="Raleway-Medium"/>
              </a:rPr>
              <a:t>2021 (60,6 % de l’objectif</a:t>
            </a:r>
          </a:p>
          <a:p>
            <a:r>
              <a:rPr lang="fr-FR" dirty="0" smtClean="0">
                <a:solidFill>
                  <a:srgbClr val="5067DE"/>
                </a:solidFill>
                <a:latin typeface="Raleway-Medium"/>
              </a:rPr>
              <a:t>2023 de la </a:t>
            </a:r>
            <a:r>
              <a:rPr lang="fr-FR" dirty="0" err="1" smtClean="0">
                <a:solidFill>
                  <a:srgbClr val="5067DE"/>
                </a:solidFill>
                <a:latin typeface="Raleway-Medium"/>
              </a:rPr>
              <a:t>PPE</a:t>
            </a:r>
            <a:r>
              <a:rPr lang="fr-FR" dirty="0" smtClean="0">
                <a:solidFill>
                  <a:srgbClr val="5067DE"/>
                </a:solidFill>
                <a:latin typeface="Raleway-Medium"/>
              </a:rPr>
              <a:t>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67944" y="20832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6600" b="1" dirty="0">
                <a:solidFill>
                  <a:srgbClr val="5067DE"/>
                </a:solidFill>
                <a:latin typeface="Raleway-ExtraBold"/>
              </a:rPr>
              <a:t>18,5 </a:t>
            </a:r>
            <a:r>
              <a:rPr lang="fr-FR" sz="4800" b="1" dirty="0" err="1">
                <a:solidFill>
                  <a:srgbClr val="5067DE"/>
                </a:solidFill>
                <a:latin typeface="Raleway-ExtraBold"/>
              </a:rPr>
              <a:t>GW</a:t>
            </a:r>
            <a:endParaRPr lang="fr-FR" sz="4800" b="1" dirty="0">
              <a:solidFill>
                <a:srgbClr val="5067DE"/>
              </a:solidFill>
              <a:latin typeface="Raleway-ExtraBold"/>
            </a:endParaRPr>
          </a:p>
          <a:p>
            <a:pPr algn="r"/>
            <a:r>
              <a:rPr lang="fr-FR" sz="2000" b="1" dirty="0">
                <a:solidFill>
                  <a:srgbClr val="5067DE"/>
                </a:solidFill>
                <a:latin typeface="Raleway-Bold"/>
              </a:rPr>
              <a:t>D’ÉOLIEN TERRESTRE</a:t>
            </a:r>
          </a:p>
          <a:p>
            <a:pPr algn="r"/>
            <a:r>
              <a:rPr lang="fr-FR" dirty="0">
                <a:solidFill>
                  <a:srgbClr val="5067DE"/>
                </a:solidFill>
                <a:latin typeface="Raleway-Medium"/>
              </a:rPr>
              <a:t>installés en France fin</a:t>
            </a:r>
          </a:p>
          <a:p>
            <a:pPr algn="r"/>
            <a:r>
              <a:rPr lang="fr-FR" dirty="0">
                <a:solidFill>
                  <a:srgbClr val="5067DE"/>
                </a:solidFill>
                <a:latin typeface="Raleway-Medium"/>
              </a:rPr>
              <a:t>2021 (76,6% de l'objectif</a:t>
            </a:r>
          </a:p>
          <a:p>
            <a:pPr algn="r"/>
            <a:r>
              <a:rPr lang="fr-FR" dirty="0">
                <a:solidFill>
                  <a:srgbClr val="5067DE"/>
                </a:solidFill>
                <a:latin typeface="Raleway-Medium"/>
              </a:rPr>
              <a:t>2023 de la </a:t>
            </a:r>
            <a:r>
              <a:rPr lang="fr-FR" dirty="0" err="1">
                <a:solidFill>
                  <a:srgbClr val="5067DE"/>
                </a:solidFill>
                <a:latin typeface="Raleway-Medium"/>
              </a:rPr>
              <a:t>PPE</a:t>
            </a:r>
            <a:r>
              <a:rPr lang="fr-FR" dirty="0">
                <a:solidFill>
                  <a:srgbClr val="5067DE"/>
                </a:solidFill>
                <a:latin typeface="Raleway-Medium"/>
              </a:rPr>
              <a:t>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187660"/>
            <a:ext cx="2330980" cy="10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53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95686"/>
            <a:ext cx="1460829" cy="1008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734" y="1563638"/>
            <a:ext cx="696088" cy="734759"/>
          </a:xfrm>
          <a:prstGeom prst="rect">
            <a:avLst/>
          </a:prstGeom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xmlns="" id="{DB5A3877-04B6-C741-9195-F971DA15A62C}"/>
              </a:ext>
            </a:extLst>
          </p:cNvPr>
          <p:cNvSpPr txBox="1">
            <a:spLocks/>
          </p:cNvSpPr>
          <p:nvPr/>
        </p:nvSpPr>
        <p:spPr>
          <a:xfrm>
            <a:off x="4732100" y="197214"/>
            <a:ext cx="4056205" cy="38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2500" b="1" kern="0" spc="0" baseline="0">
                <a:solidFill>
                  <a:srgbClr val="DC9A00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2A3B8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Transition subie, transition choisie ?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8663B5EA-B356-EF4C-BDAA-1A8E7605DFC5}"/>
              </a:ext>
            </a:extLst>
          </p:cNvPr>
          <p:cNvCxnSpPr>
            <a:cxnSpLocks/>
          </p:cNvCxnSpPr>
          <p:nvPr/>
        </p:nvCxnSpPr>
        <p:spPr>
          <a:xfrm>
            <a:off x="6592956" y="578527"/>
            <a:ext cx="1798409" cy="0"/>
          </a:xfrm>
          <a:prstGeom prst="line">
            <a:avLst/>
          </a:prstGeom>
          <a:ln w="38100" cmpd="sng">
            <a:solidFill>
              <a:srgbClr val="B9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AC052D8-4CF9-0E4A-83E1-50535827BCAC}"/>
              </a:ext>
            </a:extLst>
          </p:cNvPr>
          <p:cNvSpPr txBox="1">
            <a:spLocks/>
          </p:cNvSpPr>
          <p:nvPr/>
        </p:nvSpPr>
        <p:spPr>
          <a:xfrm>
            <a:off x="963578" y="843558"/>
            <a:ext cx="6992798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fr-FR" b="1" dirty="0">
                <a:solidFill>
                  <a:srgbClr val="BE1F2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CONSTATS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une réalité en décalage avec la vision d'une écologie de proximité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une dynamique très ralentie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2A3B8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une impression de flou qui nourrit légitimement des inquiétudes</a:t>
            </a:r>
          </a:p>
        </p:txBody>
      </p:sp>
    </p:spTree>
    <p:extLst>
      <p:ext uri="{BB962C8B-B14F-4D97-AF65-F5344CB8AC3E}">
        <p14:creationId xmlns:p14="http://schemas.microsoft.com/office/powerpoint/2010/main" xmlns="" val="24724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F6144-55FD-4F16-AF1D-A279E80DB125}"/>
</file>

<file path=customXml/itemProps2.xml><?xml version="1.0" encoding="utf-8"?>
<ds:datastoreItem xmlns:ds="http://schemas.openxmlformats.org/officeDocument/2006/customXml" ds:itemID="{CD87A0F4-9C44-4116-91F8-AFB4266A61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18614</TotalTime>
  <Words>639</Words>
  <Application>Microsoft Office PowerPoint</Application>
  <PresentationFormat>On-screen Show (16:9)</PresentationFormat>
  <Paragraphs>130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Thème Office</vt:lpstr>
      <vt:lpstr>Slide 1</vt:lpstr>
      <vt:lpstr>Slide 2</vt:lpstr>
      <vt:lpstr>Comment s’organise le travail au CESE 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rc</dc:creator>
  <cp:lastModifiedBy>Nicolas RICHARD</cp:lastModifiedBy>
  <cp:revision>933</cp:revision>
  <cp:lastPrinted>2022-03-21T13:30:13Z</cp:lastPrinted>
  <dcterms:created xsi:type="dcterms:W3CDTF">2015-02-06T09:45:04Z</dcterms:created>
  <dcterms:modified xsi:type="dcterms:W3CDTF">2023-05-08T15:20:33Z</dcterms:modified>
</cp:coreProperties>
</file>