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comments/modernComment_24C_7350FE87.xml" ContentType="application/vnd.ms-powerpoint.comments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authors.xml" ContentType="application/vnd.ms-powerpoint.auth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605" r:id="rId2"/>
    <p:sldId id="630" r:id="rId3"/>
    <p:sldId id="381" r:id="rId4"/>
    <p:sldId id="389" r:id="rId5"/>
    <p:sldId id="276" r:id="rId6"/>
    <p:sldId id="384" r:id="rId7"/>
    <p:sldId id="351" r:id="rId8"/>
    <p:sldId id="387" r:id="rId9"/>
    <p:sldId id="631" r:id="rId10"/>
    <p:sldId id="632" r:id="rId11"/>
    <p:sldId id="633" r:id="rId12"/>
    <p:sldId id="341" r:id="rId13"/>
    <p:sldId id="338" r:id="rId14"/>
    <p:sldId id="508" r:id="rId15"/>
    <p:sldId id="513" r:id="rId16"/>
    <p:sldId id="539" r:id="rId17"/>
    <p:sldId id="622" r:id="rId18"/>
    <p:sldId id="635" r:id="rId19"/>
    <p:sldId id="588" r:id="rId20"/>
    <p:sldId id="510" r:id="rId21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CB4974-AA18-30B2-504E-D8A5EB831537}" name="Aurelie CATALLO" initials="AC" userId="S::aurelie.catallo@sciencespo.fr::80217979-ac8b-4e01-ab59-649179491b8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AD"/>
    <a:srgbClr val="E0E89B"/>
    <a:srgbClr val="FFCC66"/>
    <a:srgbClr val="5688B2"/>
    <a:srgbClr val="457BC3"/>
    <a:srgbClr val="0F5664"/>
    <a:srgbClr val="F2726E"/>
    <a:srgbClr val="D1DC66"/>
    <a:srgbClr val="FFBD59"/>
    <a:srgbClr val="5AC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6" autoAdjust="0"/>
    <p:restoredTop sz="81155" autoAdjust="0"/>
  </p:normalViewPr>
  <p:slideViewPr>
    <p:cSldViewPr snapToGrid="0">
      <p:cViewPr varScale="1">
        <p:scale>
          <a:sx n="101" d="100"/>
          <a:sy n="101" d="100"/>
        </p:scale>
        <p:origin x="11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comments/modernComment_24C_7350FE8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C06D8C4-A1E6-42A4-9BC4-1EF5743340E4}" authorId="{BDCB4974-AA18-30B2-504E-D8A5EB831537}" created="2025-04-14T07:14:14.580">
    <pc:sldMkLst xmlns:pc="http://schemas.microsoft.com/office/powerpoint/2013/main/command">
      <pc:docMk/>
      <pc:sldMk cId="1934687879" sldId="588"/>
    </pc:sldMkLst>
    <p188:txBody>
      <a:bodyPr/>
      <a:lstStyle/>
      <a:p>
        <a:r>
          <a:rPr lang="fr-FR"/>
          <a:t>Là aussi, je préfère ta conclusion à celle de Hervé &amp; al. pour la SFER.</a:t>
        </a:r>
      </a:p>
    </p188:txBody>
  </p188:cm>
  <p188:cm id="{1FCC93F5-5829-4A15-9D82-7B9F40DE5E22}" authorId="{BDCB4974-AA18-30B2-504E-D8A5EB831537}" created="2025-04-14T07:15:34.09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34687879" sldId="588"/>
      <ac:spMk id="27" creationId="{EB035E20-F8EE-4C06-9427-B4691927F99F}"/>
      <ac:txMk cp="253">
        <ac:context len="957" hash="779365080"/>
      </ac:txMk>
    </ac:txMkLst>
    <p188:pos x="9232810" y="1671961"/>
    <p188:txBody>
      <a:bodyPr/>
      <a:lstStyle/>
      <a:p>
        <a:r>
          <a:rPr lang="fr-FR"/>
          <a:t>Je dirais : «… sans ressources additionnelles et en limitant la casse sociale». Parce que sinon, tu peux très bien, avec un budget constant, assumer de générer de gros perdants pour distribuer autrement.</a:t>
        </a:r>
      </a:p>
    </p188:txBody>
  </p188:cm>
  <p188:cm id="{E39196BD-7634-472A-ABC2-93140FC66820}" authorId="{BDCB4974-AA18-30B2-504E-D8A5EB831537}" created="2025-04-14T07:16:35.79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34687879" sldId="588"/>
      <ac:spMk id="27" creationId="{EB035E20-F8EE-4C06-9427-B4691927F99F}"/>
      <ac:txMk cp="347">
        <ac:context len="957" hash="779365080"/>
      </ac:txMk>
    </ac:txMkLst>
    <p188:pos x="7226590" y="2067746"/>
    <p188:txBody>
      <a:bodyPr/>
      <a:lstStyle/>
      <a:p>
        <a:r>
          <a:rPr lang="fr-FR"/>
          <a:t>Je dirais peut-être plutôt investissements (productifs et non productifs) = CAPEX + OPEX qui augmentent aussi, du moins en phase de transition.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C9510-20FA-4B0E-B0A4-F6EC24AB15F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CDAE3-87CF-4A13-A0FA-01D10221C99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217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FD640-8668-44A3-BCE0-F7218BF91058}" type="datetimeFigureOut">
              <a:rPr lang="fr-FR" smtClean="0"/>
              <a:t>14/05/2025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62021-3C16-49D1-8040-CE14E12E76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58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62021-3C16-49D1-8040-CE14E12E76D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176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62021-3C16-49D1-8040-CE14E12E76D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508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>
            <a:extLst>
              <a:ext uri="{FF2B5EF4-FFF2-40B4-BE49-F238E27FC236}">
                <a16:creationId xmlns:a16="http://schemas.microsoft.com/office/drawing/2014/main" id="{6696F1AC-8974-42DB-B74E-8873AE2649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BBEB0DD-6E6D-4D80-9925-E1F30CA27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 reprendre</a:t>
            </a:r>
          </a:p>
        </p:txBody>
      </p:sp>
      <p:sp>
        <p:nvSpPr>
          <p:cNvPr id="21508" name="Espace réservé du numéro de diapositive 3">
            <a:extLst>
              <a:ext uri="{FF2B5EF4-FFF2-40B4-BE49-F238E27FC236}">
                <a16:creationId xmlns:a16="http://schemas.microsoft.com/office/drawing/2014/main" id="{05702599-CD87-4D15-BC48-96B88E3A45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0275" indent="-284721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8885" indent="-227777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4439" indent="-227777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9993" indent="-227777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5547" indent="-22777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1102" indent="-22777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6656" indent="-22777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2210" indent="-22777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6235EA7-900D-4DC7-A793-DD9CF847FC79}" type="slidenum">
              <a:rPr lang="en-GB" altLang="en-US" sz="1200"/>
              <a:pPr/>
              <a:t>19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66615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>
            <a:extLst>
              <a:ext uri="{FF2B5EF4-FFF2-40B4-BE49-F238E27FC236}">
                <a16:creationId xmlns:a16="http://schemas.microsoft.com/office/drawing/2014/main" id="{6696F1AC-8974-42DB-B74E-8873AE2649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BBEB0DD-6E6D-4D80-9925-E1F30CA27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21508" name="Espace réservé du numéro de diapositive 3">
            <a:extLst>
              <a:ext uri="{FF2B5EF4-FFF2-40B4-BE49-F238E27FC236}">
                <a16:creationId xmlns:a16="http://schemas.microsoft.com/office/drawing/2014/main" id="{05702599-CD87-4D15-BC48-96B88E3A45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0275" indent="-284721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8885" indent="-227777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4439" indent="-227777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9993" indent="-227777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5547" indent="-22777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1102" indent="-22777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6656" indent="-22777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2210" indent="-22777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6235EA7-900D-4DC7-A793-DD9CF847FC79}" type="slidenum">
              <a:rPr lang="en-GB" altLang="en-US" sz="1200"/>
              <a:pPr/>
              <a:t>20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30623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94ACDC-D65C-4D68-9F81-89621F8F7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45EDAD5-924A-43FD-AF04-A14E8D3A7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727948-57AC-45F4-AB65-2CF856FB4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77B3-544A-4426-814D-7625F05DF125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89843B-D610-4B96-AD6B-EC5200F9C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A13F5A-4019-4012-B959-38639DE0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01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54396-E1C3-406B-A27C-FDA2DBE5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6511B99-950B-4CDE-A224-F02DF5EEC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F9751D-42A3-4292-9CCF-61645AFC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39F3-0AE7-43DA-87F3-4BA6786E4E4B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0E89BD-73C8-439D-BC20-78C9F0F72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8AB613-1AE9-4A14-967D-880E0FD4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82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1EE140A-FF44-441B-8CC8-64A718B06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63F4A4-CAF1-46F6-B22D-927C3268F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CCBAD2-F0E7-4F2E-9365-6A1D01638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495A-255A-4106-B91F-505ED697E652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F686B2-73E1-40E3-8AFE-A7DF33B9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9C8DFA-9552-40ED-A341-94F01AF4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853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45" y="1537856"/>
            <a:ext cx="9680172" cy="40067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680171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55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336" y="1747095"/>
            <a:ext cx="9724504" cy="4009911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460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692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E86553-9332-3E45-B2BD-AFDB02059A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43" y="1272216"/>
            <a:ext cx="1546860" cy="3133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9EC99ED-C6EC-1B43-B9F8-E5C73E41A5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37629"/>
            <a:ext cx="5435599" cy="27908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8CA1FF7-8751-584A-9EBC-A2FB8011DC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06" y="2862262"/>
            <a:ext cx="314324" cy="3214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2DB9E1-645F-ED4E-A365-1844764866E3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ln>
                <a:noFill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4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827C50-68FC-45C8-9FBA-C7D42F8A6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2FED24-00E0-45F3-B245-5C66A36F5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948ABE-5C5A-4E17-B283-A12EDFD4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2011-7C35-4342-8973-DB5ED4AF3BB0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CC354B-394A-48FD-A9E0-CDC874A18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EBC8E3-8847-4BBC-847B-F5C68E64F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290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5EE1B8-08AF-4457-92F0-963FEEEBD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2CED8C-353D-457E-856B-5876891D0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C358B-6F4E-4AE8-AA3A-297756FA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B9C2-C704-4562-BF68-2AAD81F1FA66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4BA6C3-28AF-48A5-A546-33D06C7F2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FCD28A-5FBB-4600-8078-6B1B4B76E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786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4CBCF0-CDBE-4F6A-AD0C-173AFB5A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299371-A101-4ADA-B453-41D0688E1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5BAB890-C824-4381-A2C5-9D0AD40BE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2AEC29-5ADE-445A-B05B-E3E12A4CE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2432-1986-4BDE-B416-824D79CF79B3}" type="datetime1">
              <a:rPr lang="fr-FR" smtClean="0"/>
              <a:t>14/05/2025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44A8C2-6E93-471A-9189-131769D18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33599B4-8123-4657-9F6C-1409CA7E5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25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5DFC53-C8DD-4857-B1BD-5CB362F7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C0BC9B-63E0-46C3-99A9-644338E45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8D5AFF-B24B-4388-BFDE-A6CD3A8F4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AAA75B-562B-4158-8447-FDE08F3C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06D00F8-F02D-493D-A2D7-BC46B2869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1E5311F-7758-41FB-98BD-FBABC58B2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748D-4D21-494F-9A14-887F885F4CB8}" type="datetime1">
              <a:rPr lang="fr-FR" smtClean="0"/>
              <a:t>14/05/2025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90B8186-1997-4B3B-9AEC-523F9FFD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FF1389B-8463-45A6-9F41-03295859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07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F252E-09A4-4A8B-B532-7A53F982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A727ED-5DB7-43AC-A699-66B21823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A2A21-109F-471C-BE60-2262ED066467}" type="datetime1">
              <a:rPr lang="fr-FR" smtClean="0"/>
              <a:t>14/05/2025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28B026-FEEA-4B71-9B0E-A052BAC71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355BC7-FFC3-4D21-8678-9FD544FBA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34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C028953-5D80-4951-99C2-839CE565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EC6F-402C-4E21-8401-88CBEB001C20}" type="datetime1">
              <a:rPr lang="fr-FR" smtClean="0"/>
              <a:t>14/05/2025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70C62E0-5145-40BD-A34B-B52331976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E5D7AD-E897-485B-96C2-C2C91212C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67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1D39CA-46D5-4A59-A9E5-0F937BC2C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001FF-F4AE-432D-BCF0-5A65BE19D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A08E78-812E-4728-870D-5CC81833F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7E8EAB-55F0-4EBF-AFFD-DE568FE9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4763-E96B-4396-9B87-BACB529AFDC1}" type="datetime1">
              <a:rPr lang="fr-FR" smtClean="0"/>
              <a:t>14/05/2025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84BBE6-824C-4B02-9E88-BDE7A5921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473D1C-1CBB-44E7-A344-F58EC058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503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45B704-5D3D-45BC-983E-690F39ABF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319985-A8AB-41F0-8692-C374BD009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DDB5479-6D5C-4949-9C56-67383EB50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670C2B-DD55-44CB-A51C-0CBBBB47B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03133-57A7-4276-B4F1-73958BF424D2}" type="datetime1">
              <a:rPr lang="fr-FR" smtClean="0"/>
              <a:t>14/05/2025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156776-C59B-4864-95E3-7DCF568C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FC20D3-B9D2-45DE-9A81-1179C8F5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11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BFDF26-B58F-4E3B-8960-321FDCB4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6E75F5-9E3A-4B9B-A7E1-A46BFD96F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11D070-6535-4842-BDA8-FBF52EB66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6F281-A8C4-499C-9FB8-3D888ECC2626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A7DDB1-0A7C-4DC8-8AA1-1C5507968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2CE612-9F69-4533-B5F5-3AD16B9E6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B7BF9-A46E-400D-ACCD-0C740F7C29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55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4C_7350FE8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2.png"/><Relationship Id="rId7" Type="http://schemas.openxmlformats.org/officeDocument/2006/relationships/image" Target="../media/image18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2075" y="1672818"/>
            <a:ext cx="8375650" cy="953669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/>
              <a:t>La PAC et </a:t>
            </a:r>
            <a:r>
              <a:rPr lang="en-GB" sz="4800" b="1" dirty="0" err="1"/>
              <a:t>l’environnement</a:t>
            </a:r>
            <a:endParaRPr lang="en-GB" sz="4800" b="1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028825" y="2670863"/>
            <a:ext cx="7321550" cy="761126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Cécile </a:t>
            </a:r>
            <a:r>
              <a:rPr lang="en-GB" dirty="0" err="1">
                <a:solidFill>
                  <a:schemeClr val="tx1"/>
                </a:solidFill>
              </a:rPr>
              <a:t>Détang-Dessendre</a:t>
            </a:r>
            <a:r>
              <a:rPr lang="en-GB" dirty="0">
                <a:solidFill>
                  <a:schemeClr val="tx1"/>
                </a:solidFill>
              </a:rPr>
              <a:t> (</a:t>
            </a:r>
            <a:r>
              <a:rPr lang="en-GB" dirty="0" err="1">
                <a:solidFill>
                  <a:schemeClr val="tx1"/>
                </a:solidFill>
              </a:rPr>
              <a:t>inrae</a:t>
            </a:r>
            <a:r>
              <a:rPr lang="en-GB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1</a:t>
            </a:fld>
            <a:endParaRPr lang="fr-FR"/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09CCA806-9A57-402B-8355-DA9FE1830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293" y="3429000"/>
            <a:ext cx="2205633" cy="114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889FEF7-0B5E-05B8-BACE-9720C500CF7B}"/>
              </a:ext>
            </a:extLst>
          </p:cNvPr>
          <p:cNvSpPr txBox="1"/>
          <p:nvPr/>
        </p:nvSpPr>
        <p:spPr>
          <a:xfrm>
            <a:off x="2946400" y="6356350"/>
            <a:ext cx="520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Présentation IHEDATE, le 15 mai 2025</a:t>
            </a:r>
          </a:p>
        </p:txBody>
      </p:sp>
      <p:pic>
        <p:nvPicPr>
          <p:cNvPr id="3076" name="Picture 4" descr="La PAC | Brief.eco">
            <a:extLst>
              <a:ext uri="{FF2B5EF4-FFF2-40B4-BE49-F238E27FC236}">
                <a16:creationId xmlns:a16="http://schemas.microsoft.com/office/drawing/2014/main" id="{09F6B38F-755B-1798-BC84-5D1ADBAC8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735" y="267574"/>
            <a:ext cx="3308265" cy="396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73DEC75-DF3B-41F5-AEA7-4D8484FE0B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2"/>
            <a:ext cx="2096647" cy="30352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659D699-8FDC-A62C-BC12-D5E1F72BF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" y="4030543"/>
            <a:ext cx="1936379" cy="28274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99916E-7E1A-479D-226B-528CC676CE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209" y="4030543"/>
            <a:ext cx="1997015" cy="282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E6644AA-C054-2D8F-7DE1-E031D565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10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FA4479-F0E9-41D4-2F62-6CBD25F94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69" y="828102"/>
            <a:ext cx="7772400" cy="520179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1953A2-88CF-1B6C-3831-C664B5478AE4}"/>
              </a:ext>
            </a:extLst>
          </p:cNvPr>
          <p:cNvSpPr txBox="1"/>
          <p:nvPr/>
        </p:nvSpPr>
        <p:spPr>
          <a:xfrm>
            <a:off x="7645400" y="6356350"/>
            <a:ext cx="233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Chatellier</a:t>
            </a:r>
            <a:r>
              <a:rPr lang="fr-FR" sz="1400" dirty="0"/>
              <a:t> (2024)</a:t>
            </a:r>
          </a:p>
        </p:txBody>
      </p:sp>
    </p:spTree>
    <p:extLst>
      <p:ext uri="{BB962C8B-B14F-4D97-AF65-F5344CB8AC3E}">
        <p14:creationId xmlns:p14="http://schemas.microsoft.com/office/powerpoint/2010/main" val="929210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8467BE8-7056-AA83-F229-8060E7990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11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406065-39E7-2C8E-B07A-43420BA2A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12800"/>
            <a:ext cx="7162800" cy="523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9DECF4-FE3C-CFCA-DDA2-CB9CCDD40BBE}"/>
              </a:ext>
            </a:extLst>
          </p:cNvPr>
          <p:cNvSpPr/>
          <p:nvPr/>
        </p:nvSpPr>
        <p:spPr>
          <a:xfrm>
            <a:off x="743192" y="6319058"/>
            <a:ext cx="5149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200" i="1" dirty="0">
                <a:solidFill>
                  <a:srgbClr val="000000"/>
                </a:solidFill>
                <a:latin typeface="Arial" charset="0"/>
              </a:rPr>
              <a:t>Source: Observatoire de la formation des prix et des marges</a:t>
            </a:r>
          </a:p>
          <a:p>
            <a:r>
              <a:rPr lang="fr-FR" altLang="fr-FR" sz="1200" i="1" dirty="0">
                <a:solidFill>
                  <a:srgbClr val="000000"/>
                </a:solidFill>
                <a:latin typeface="Arial" charset="0"/>
              </a:rPr>
              <a:t> des produits alimentaires, 2024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042112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3192" y="149638"/>
            <a:ext cx="11280195" cy="888251"/>
          </a:xfrm>
        </p:spPr>
        <p:txBody>
          <a:bodyPr>
            <a:normAutofit/>
          </a:bodyPr>
          <a:lstStyle/>
          <a:p>
            <a:r>
              <a:rPr lang="fr-FR" dirty="0"/>
              <a:t>Rééquilibrer la répartition de la valeur entre les acteurs de la chaine</a:t>
            </a:r>
          </a:p>
        </p:txBody>
      </p:sp>
      <p:sp>
        <p:nvSpPr>
          <p:cNvPr id="3" name="Rectangle 2"/>
          <p:cNvSpPr/>
          <p:nvPr/>
        </p:nvSpPr>
        <p:spPr>
          <a:xfrm>
            <a:off x="743192" y="6319058"/>
            <a:ext cx="5149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200" i="1" dirty="0">
                <a:solidFill>
                  <a:srgbClr val="000000"/>
                </a:solidFill>
                <a:latin typeface="Arial" charset="0"/>
              </a:rPr>
              <a:t>Source: Observatoire de la formation des prix et des marges</a:t>
            </a:r>
          </a:p>
          <a:p>
            <a:r>
              <a:rPr lang="fr-FR" altLang="fr-FR" sz="1200" i="1" dirty="0">
                <a:solidFill>
                  <a:srgbClr val="000000"/>
                </a:solidFill>
                <a:latin typeface="Arial" charset="0"/>
              </a:rPr>
              <a:t> des produits alimentaires, 2022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558196" y="1035103"/>
            <a:ext cx="476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Décomposition de l’Euro alimentaire 2018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BA36809-591C-1A40-868E-1896814DC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32" y="1579119"/>
            <a:ext cx="5148268" cy="459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5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3192" y="149638"/>
            <a:ext cx="10658233" cy="888251"/>
          </a:xfrm>
        </p:spPr>
        <p:txBody>
          <a:bodyPr>
            <a:normAutofit/>
          </a:bodyPr>
          <a:lstStyle/>
          <a:p>
            <a:r>
              <a:rPr lang="fr-FR" b="1" dirty="0">
                <a:latin typeface="+mn-lt"/>
              </a:rPr>
              <a:t>Les principes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5103" y="903892"/>
            <a:ext cx="12002814" cy="308988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PAC 2023-2027 : objectif affiché d’une plus grande ambition climatique et environnementale</a:t>
            </a: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Nouvelle architecture verte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14" y="1564960"/>
            <a:ext cx="5391806" cy="28483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502B81C-ED51-934C-8831-67B844622B18}"/>
              </a:ext>
            </a:extLst>
          </p:cNvPr>
          <p:cNvSpPr txBox="1"/>
          <p:nvPr/>
        </p:nvSpPr>
        <p:spPr>
          <a:xfrm>
            <a:off x="105103" y="4101353"/>
            <a:ext cx="10256502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Subsidiarité augmentée </a:t>
            </a:r>
          </a:p>
          <a:p>
            <a:pPr marL="914389" lvl="1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Nouveau modèle de gouvernance à travers les Plans Stratégiques Nationaux (PSN)</a:t>
            </a:r>
          </a:p>
          <a:p>
            <a:pPr marL="914389" lvl="1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Diagnostic, priorités, choix et design des instruments</a:t>
            </a:r>
          </a:p>
          <a:p>
            <a:pPr marL="914389" lvl="1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Grande diversité des PSN, notamment des éco-régimes (ambition, cibles, instruments)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451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28" y="-29032"/>
            <a:ext cx="10216343" cy="888251"/>
          </a:xfrm>
        </p:spPr>
        <p:txBody>
          <a:bodyPr>
            <a:normAutofit/>
          </a:bodyPr>
          <a:lstStyle/>
          <a:p>
            <a:r>
              <a:rPr lang="fr-FR" dirty="0"/>
              <a:t>L’instrumentation de la PAC 2023-2027  </a:t>
            </a:r>
          </a:p>
        </p:txBody>
      </p:sp>
      <p:sp>
        <p:nvSpPr>
          <p:cNvPr id="7" name="Rectangle 6"/>
          <p:cNvSpPr/>
          <p:nvPr/>
        </p:nvSpPr>
        <p:spPr>
          <a:xfrm>
            <a:off x="924910" y="806667"/>
            <a:ext cx="10100442" cy="524346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1534510" y="4487920"/>
            <a:ext cx="4251927" cy="64112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lvl="1" algn="ctr">
              <a:lnSpc>
                <a:spcPct val="12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002060"/>
                </a:solidFill>
                <a:sym typeface="Wingdings"/>
              </a:rPr>
              <a:t>Paiement de base de soutien du revenu (par ha)</a:t>
            </a:r>
          </a:p>
          <a:p>
            <a:pPr marL="0" lvl="1" algn="ctr">
              <a:lnSpc>
                <a:spcPct val="12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00A3A6"/>
                </a:solidFill>
                <a:sym typeface="Wingdings"/>
              </a:rPr>
              <a:t>Convergence interne à 85%</a:t>
            </a:r>
          </a:p>
        </p:txBody>
      </p:sp>
      <p:sp>
        <p:nvSpPr>
          <p:cNvPr id="10" name="Espace réservé du texte 2"/>
          <p:cNvSpPr txBox="1">
            <a:spLocks/>
          </p:cNvSpPr>
          <p:nvPr/>
        </p:nvSpPr>
        <p:spPr>
          <a:xfrm>
            <a:off x="1518741" y="3683878"/>
            <a:ext cx="4267696" cy="641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ct val="12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002060"/>
                </a:solidFill>
                <a:sym typeface="Wingdings"/>
              </a:rPr>
              <a:t>Paiement </a:t>
            </a:r>
            <a:r>
              <a:rPr lang="fr-FR" sz="1600" b="1" dirty="0" err="1">
                <a:solidFill>
                  <a:srgbClr val="002060"/>
                </a:solidFill>
                <a:sym typeface="Wingdings"/>
              </a:rPr>
              <a:t>redistributif</a:t>
            </a:r>
            <a:r>
              <a:rPr lang="fr-FR" sz="1600" b="1" dirty="0">
                <a:solidFill>
                  <a:srgbClr val="002060"/>
                </a:solidFill>
                <a:sym typeface="Wingdings"/>
              </a:rPr>
              <a:t> (seuils par EM)</a:t>
            </a:r>
          </a:p>
          <a:p>
            <a:pPr marL="0" lvl="1" algn="ctr">
              <a:lnSpc>
                <a:spcPct val="12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00A3A6"/>
                </a:solidFill>
                <a:sym typeface="Wingdings"/>
              </a:rPr>
              <a:t>10% du P1 </a:t>
            </a:r>
          </a:p>
        </p:txBody>
      </p:sp>
      <p:sp>
        <p:nvSpPr>
          <p:cNvPr id="11" name="Espace réservé du texte 2"/>
          <p:cNvSpPr txBox="1">
            <a:spLocks/>
          </p:cNvSpPr>
          <p:nvPr/>
        </p:nvSpPr>
        <p:spPr>
          <a:xfrm>
            <a:off x="1497718" y="2925385"/>
            <a:ext cx="4288719" cy="6411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ct val="120000"/>
              </a:lnSpc>
              <a:spcBef>
                <a:spcPts val="0"/>
              </a:spcBef>
            </a:pP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Eco-régime</a:t>
            </a:r>
          </a:p>
          <a:p>
            <a:pPr marL="0" lvl="1" algn="ctr">
              <a:lnSpc>
                <a:spcPct val="12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00A3A6"/>
                </a:solidFill>
                <a:sym typeface="Wingdings"/>
              </a:rPr>
              <a:t>25% P1;  (CC, </a:t>
            </a:r>
            <a:r>
              <a:rPr lang="fr-FR" sz="1600" b="1" dirty="0" err="1">
                <a:solidFill>
                  <a:srgbClr val="00A3A6"/>
                </a:solidFill>
                <a:sym typeface="Wingdings"/>
              </a:rPr>
              <a:t>biodiv</a:t>
            </a:r>
            <a:r>
              <a:rPr lang="fr-FR" sz="1600" b="1" dirty="0">
                <a:solidFill>
                  <a:srgbClr val="00A3A6"/>
                </a:solidFill>
                <a:sym typeface="Wingdings"/>
              </a:rPr>
              <a:t>, pesticide, eau…)</a:t>
            </a:r>
          </a:p>
        </p:txBody>
      </p:sp>
      <p:sp>
        <p:nvSpPr>
          <p:cNvPr id="12" name="Espace réservé du texte 2"/>
          <p:cNvSpPr txBox="1">
            <a:spLocks/>
          </p:cNvSpPr>
          <p:nvPr/>
        </p:nvSpPr>
        <p:spPr>
          <a:xfrm>
            <a:off x="1487209" y="2207179"/>
            <a:ext cx="4299228" cy="5973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ct val="12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002060"/>
                </a:solidFill>
                <a:sym typeface="Wingdings"/>
              </a:rPr>
              <a:t>Paiement JA</a:t>
            </a:r>
          </a:p>
          <a:p>
            <a:pPr marL="0" lvl="1" algn="ctr">
              <a:lnSpc>
                <a:spcPct val="12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00A3A6"/>
                </a:solidFill>
                <a:sym typeface="Wingdings"/>
              </a:rPr>
              <a:t>4% du P1 (jeune ou nouveau) </a:t>
            </a:r>
          </a:p>
        </p:txBody>
      </p:sp>
      <p:sp>
        <p:nvSpPr>
          <p:cNvPr id="13" name="Espace réservé du texte 2"/>
          <p:cNvSpPr txBox="1">
            <a:spLocks/>
          </p:cNvSpPr>
          <p:nvPr/>
        </p:nvSpPr>
        <p:spPr>
          <a:xfrm>
            <a:off x="1487206" y="1517866"/>
            <a:ext cx="4299231" cy="5789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ct val="12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002060"/>
                </a:solidFill>
                <a:sym typeface="Wingdings"/>
              </a:rPr>
              <a:t>Aides couplées </a:t>
            </a:r>
          </a:p>
          <a:p>
            <a:pPr marL="0" lvl="1" algn="ctr">
              <a:lnSpc>
                <a:spcPct val="12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00A3A6"/>
                </a:solidFill>
                <a:sym typeface="Wingdings"/>
              </a:rPr>
              <a:t>13% du P1 +2% si protéagineux</a:t>
            </a:r>
          </a:p>
        </p:txBody>
      </p:sp>
      <p:sp>
        <p:nvSpPr>
          <p:cNvPr id="15" name="Espace réservé du texte 2"/>
          <p:cNvSpPr txBox="1">
            <a:spLocks/>
          </p:cNvSpPr>
          <p:nvPr/>
        </p:nvSpPr>
        <p:spPr>
          <a:xfrm>
            <a:off x="6106512" y="1496843"/>
            <a:ext cx="4204137" cy="37793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Climat  et environnement (MAEC)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sym typeface="Wingdings"/>
              </a:rPr>
              <a:t>Contraintes naturelles spécifiques (ICHN)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sym typeface="Wingdings"/>
              </a:rPr>
              <a:t>Investissements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2060"/>
                </a:solidFill>
                <a:sym typeface="Wingdings"/>
              </a:rPr>
              <a:t>JA et startups dans zones rurales (installation)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2060"/>
                </a:solidFill>
                <a:sym typeface="Wingdings"/>
              </a:rPr>
              <a:t>Gestion des risques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2060"/>
                </a:solidFill>
                <a:sym typeface="Wingdings"/>
              </a:rPr>
              <a:t>Coopération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sym typeface="Wingdings"/>
              </a:rPr>
              <a:t>Echanges de connaissances et d’information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487267" y="896005"/>
            <a:ext cx="3273425" cy="5827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ts val="4000"/>
              </a:spcAft>
              <a:buFont typeface="Arial" panose="020B0604020202020204" pitchFamily="34" charset="0"/>
              <a:buNone/>
            </a:pPr>
            <a:r>
              <a:rPr lang="fr-FR" altLang="fr-FR" sz="1600" b="1" dirty="0">
                <a:ea typeface="MS PGothic" panose="020B0600070205080204" pitchFamily="34" charset="-128"/>
              </a:rPr>
              <a:t>PILIER I</a:t>
            </a:r>
            <a:br>
              <a:rPr lang="fr-FR" altLang="fr-FR" sz="1600" b="1" dirty="0">
                <a:ea typeface="MS PGothic" panose="020B0600070205080204" pitchFamily="34" charset="-128"/>
              </a:rPr>
            </a:br>
            <a:r>
              <a:rPr lang="fr-FR" altLang="fr-FR" sz="1600" b="1" dirty="0">
                <a:ea typeface="MS PGothic" panose="020B0600070205080204" pitchFamily="34" charset="-128"/>
              </a:rPr>
              <a:t>(aides directes et régulation)</a:t>
            </a:r>
            <a:endParaRPr lang="fr-FR" altLang="fr-FR" sz="1200" b="1" dirty="0">
              <a:ea typeface="MS PGothic" panose="020B0600070205080204" pitchFamily="34" charset="-128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474353" y="885493"/>
            <a:ext cx="3405352" cy="5722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ts val="4000"/>
              </a:spcAft>
              <a:buFont typeface="Arial" panose="020B0604020202020204" pitchFamily="34" charset="0"/>
              <a:buNone/>
            </a:pPr>
            <a:r>
              <a:rPr lang="fr-FR" altLang="fr-FR" sz="1600" b="1" dirty="0">
                <a:ea typeface="MS PGothic" panose="020B0600070205080204" pitchFamily="34" charset="-128"/>
              </a:rPr>
              <a:t>PILIER II</a:t>
            </a:r>
            <a:br>
              <a:rPr lang="fr-FR" altLang="fr-FR" sz="1600" b="1" dirty="0">
                <a:ea typeface="MS PGothic" panose="020B0600070205080204" pitchFamily="34" charset="-128"/>
              </a:rPr>
            </a:br>
            <a:r>
              <a:rPr lang="fr-FR" altLang="fr-FR" sz="1600" b="1" dirty="0">
                <a:ea typeface="MS PGothic" panose="020B0600070205080204" pitchFamily="34" charset="-128"/>
              </a:rPr>
              <a:t>(développement rural)</a:t>
            </a:r>
            <a:endParaRPr lang="fr-FR" altLang="fr-FR" sz="1200" b="1" dirty="0">
              <a:ea typeface="MS PGothic" panose="020B0600070205080204" pitchFamily="34" charset="-128"/>
            </a:endParaRPr>
          </a:p>
        </p:txBody>
      </p:sp>
      <p:sp>
        <p:nvSpPr>
          <p:cNvPr id="19" name="Espace réservé du texte 2"/>
          <p:cNvSpPr txBox="1">
            <a:spLocks/>
          </p:cNvSpPr>
          <p:nvPr/>
        </p:nvSpPr>
        <p:spPr>
          <a:xfrm>
            <a:off x="9228083" y="5833241"/>
            <a:ext cx="1849804" cy="315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spcAft>
                <a:spcPts val="600"/>
              </a:spcAft>
            </a:pPr>
            <a:r>
              <a:rPr lang="fr-FR" sz="1200" i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Source : D’après CE (2018)</a:t>
            </a:r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1534511" y="5254291"/>
            <a:ext cx="4251926" cy="578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ct val="12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C00000"/>
                </a:solidFill>
                <a:sym typeface="Wingdings"/>
              </a:rPr>
              <a:t>Conditionnalité</a:t>
            </a:r>
          </a:p>
          <a:p>
            <a:pPr marL="0" lvl="1" algn="ctr">
              <a:lnSpc>
                <a:spcPct val="12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C00000"/>
                </a:solidFill>
                <a:sym typeface="Wingdings"/>
              </a:rPr>
              <a:t>Mesures de verdissement 2014-2020</a:t>
            </a: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 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1B7809B5-B899-FE4C-B69B-7A0636B05C89}"/>
              </a:ext>
            </a:extLst>
          </p:cNvPr>
          <p:cNvSpPr txBox="1">
            <a:spLocks/>
          </p:cNvSpPr>
          <p:nvPr/>
        </p:nvSpPr>
        <p:spPr>
          <a:xfrm>
            <a:off x="5786437" y="5958483"/>
            <a:ext cx="5386523" cy="7903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ct val="100000"/>
              </a:lnSpc>
              <a:spcBef>
                <a:spcPts val="0"/>
              </a:spcBef>
            </a:pPr>
            <a:endParaRPr lang="fr-FR" sz="800" b="1" dirty="0">
              <a:solidFill>
                <a:srgbClr val="002060"/>
              </a:solidFill>
              <a:sym typeface="Wingdings"/>
            </a:endParaRPr>
          </a:p>
          <a:p>
            <a:pPr marL="0" lvl="1" algn="ctr">
              <a:lnSpc>
                <a:spcPct val="100000"/>
              </a:lnSpc>
              <a:spcBef>
                <a:spcPts val="0"/>
              </a:spcBef>
            </a:pPr>
            <a:r>
              <a:rPr lang="fr-FR" sz="1600" b="1" dirty="0">
                <a:solidFill>
                  <a:srgbClr val="002060"/>
                </a:solidFill>
                <a:sym typeface="Wingdings"/>
              </a:rPr>
              <a:t>+ possibilités de transferts budgétaires entre piliers </a:t>
            </a:r>
          </a:p>
        </p:txBody>
      </p:sp>
    </p:spTree>
    <p:extLst>
      <p:ext uri="{BB962C8B-B14F-4D97-AF65-F5344CB8AC3E}">
        <p14:creationId xmlns:p14="http://schemas.microsoft.com/office/powerpoint/2010/main" val="37415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27" y="118108"/>
            <a:ext cx="11774628" cy="888251"/>
          </a:xfrm>
        </p:spPr>
        <p:txBody>
          <a:bodyPr>
            <a:normAutofit/>
          </a:bodyPr>
          <a:lstStyle/>
          <a:p>
            <a:r>
              <a:rPr lang="fr-FR" sz="2800" dirty="0"/>
              <a:t>Plans Stratégiques Nationaux (PSN) </a:t>
            </a:r>
          </a:p>
        </p:txBody>
      </p:sp>
      <p:sp>
        <p:nvSpPr>
          <p:cNvPr id="4" name="Espace réservé du texte 2"/>
          <p:cNvSpPr>
            <a:spLocks noGrp="1"/>
          </p:cNvSpPr>
          <p:nvPr>
            <p:ph type="body" idx="1"/>
          </p:nvPr>
        </p:nvSpPr>
        <p:spPr>
          <a:xfrm>
            <a:off x="189186" y="878510"/>
            <a:ext cx="11729545" cy="5644741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France : V1 du PSN de septembre 2021 (fortement) critiquée</a:t>
            </a:r>
          </a:p>
          <a:p>
            <a:pPr marL="800089" lvl="1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sym typeface="Wingdings"/>
              </a:rPr>
              <a:t>Cour des Comptes (octobre 2021)</a:t>
            </a:r>
          </a:p>
          <a:p>
            <a:pPr marL="800089" lvl="1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sym typeface="Wingdings"/>
              </a:rPr>
              <a:t>Autorité environnementale (octobre 2021)</a:t>
            </a:r>
          </a:p>
          <a:p>
            <a:pPr marL="800089" lvl="1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sym typeface="Wingdings"/>
              </a:rPr>
              <a:t>Commission européenne (mars 2022)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Critiques principales : ambition climatique et environnementale insuffisante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Absence d’analyse quantitative liant mesures politiques - changements de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 pratiques - impacts climatiques et environnementaux ; incomplétude et insuffisance des indicateurs ; voie B de l’éco-régime dite de la certification HVE non encore définie ; insuffisante prise en compte du Pacte Vert</a:t>
            </a:r>
            <a:endParaRPr lang="fr-FR" sz="2400" b="1" dirty="0">
              <a:solidFill>
                <a:schemeClr val="accent6">
                  <a:lumMod val="50000"/>
                </a:schemeClr>
              </a:solidFill>
              <a:sym typeface="Wingding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885" y="4959397"/>
            <a:ext cx="3057978" cy="143992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40" y="5159553"/>
            <a:ext cx="3057978" cy="13514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429" y="5173000"/>
            <a:ext cx="3121571" cy="13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3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3192" y="149638"/>
            <a:ext cx="10658233" cy="888251"/>
          </a:xfrm>
        </p:spPr>
        <p:txBody>
          <a:bodyPr>
            <a:normAutofit/>
          </a:bodyPr>
          <a:lstStyle/>
          <a:p>
            <a:r>
              <a:rPr lang="fr-FR" sz="3200" dirty="0"/>
              <a:t>Décision de la France – Validation de la CE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5103" y="903892"/>
            <a:ext cx="12002814" cy="893378"/>
          </a:xfrm>
        </p:spPr>
        <p:txBody>
          <a:bodyPr>
            <a:normAutofit fontScale="25000" lnSpcReduction="20000"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9200" b="1" dirty="0">
                <a:solidFill>
                  <a:schemeClr val="accent6">
                    <a:lumMod val="50000"/>
                  </a:schemeClr>
                </a:solidFill>
              </a:rPr>
              <a:t>France : trois voies d’accès à l’éco-régime (25% du P1)</a:t>
            </a:r>
          </a:p>
          <a:p>
            <a:pPr marL="914389" lvl="1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8000" b="1" dirty="0">
                <a:solidFill>
                  <a:schemeClr val="accent6">
                    <a:lumMod val="50000"/>
                  </a:schemeClr>
                </a:solidFill>
              </a:rPr>
              <a:t>V1 : certifications AB et HVE</a:t>
            </a:r>
          </a:p>
          <a:p>
            <a:pPr marL="914389" lvl="1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8000" b="1" dirty="0">
                <a:solidFill>
                  <a:schemeClr val="accent6">
                    <a:lumMod val="50000"/>
                  </a:schemeClr>
                </a:solidFill>
              </a:rPr>
              <a:t>V2 : infrastructures agro-écologiques</a:t>
            </a:r>
          </a:p>
          <a:p>
            <a:pPr marL="914389" lvl="1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8000" b="1" dirty="0">
                <a:solidFill>
                  <a:schemeClr val="accent6">
                    <a:lumMod val="50000"/>
                  </a:schemeClr>
                </a:solidFill>
              </a:rPr>
              <a:t>V3 : pratiques agroécologiques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7F4C91-4644-3E40-9822-703719779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4097"/>
            <a:ext cx="8417859" cy="37232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1E6173E-49C5-9A44-A668-3AC811E258DF}"/>
              </a:ext>
            </a:extLst>
          </p:cNvPr>
          <p:cNvSpPr txBox="1"/>
          <p:nvPr/>
        </p:nvSpPr>
        <p:spPr>
          <a:xfrm>
            <a:off x="8534622" y="816527"/>
            <a:ext cx="3479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Toutes les EA peuvent accéder à CE2+ sans effort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24CC205-DBAA-8649-B0F5-CED0607AC0F2}"/>
              </a:ext>
            </a:extLst>
          </p:cNvPr>
          <p:cNvSpPr txBox="1"/>
          <p:nvPr/>
        </p:nvSpPr>
        <p:spPr>
          <a:xfrm>
            <a:off x="8534622" y="1617960"/>
            <a:ext cx="3926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86% au niveau supérieur - Marche plus difficile pour les céréaliers que pour les PA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310F41-E4C5-2F40-9451-B6915992CF52}"/>
              </a:ext>
            </a:extLst>
          </p:cNvPr>
          <p:cNvSpPr txBox="1"/>
          <p:nvPr/>
        </p:nvSpPr>
        <p:spPr>
          <a:xfrm>
            <a:off x="105102" y="6360459"/>
            <a:ext cx="929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Bonus haies : 6% de la SAU et 6% des terres arables si applicable. Nécessité de certification 7€/ha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AA17D24-744B-684C-19A6-08A0C2F16CD1}"/>
              </a:ext>
            </a:extLst>
          </p:cNvPr>
          <p:cNvSpPr txBox="1"/>
          <p:nvPr/>
        </p:nvSpPr>
        <p:spPr>
          <a:xfrm>
            <a:off x="8981177" y="4584700"/>
            <a:ext cx="1470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46 €/ha</a:t>
            </a:r>
          </a:p>
          <a:p>
            <a:endParaRPr lang="fr-FR" dirty="0"/>
          </a:p>
          <a:p>
            <a:r>
              <a:rPr lang="fr-FR" dirty="0"/>
              <a:t>63 €/ha</a:t>
            </a:r>
          </a:p>
          <a:p>
            <a:endParaRPr lang="fr-FR" dirty="0"/>
          </a:p>
          <a:p>
            <a:r>
              <a:rPr lang="fr-FR" dirty="0"/>
              <a:t>92 €/ha</a:t>
            </a:r>
          </a:p>
        </p:txBody>
      </p:sp>
    </p:spTree>
    <p:extLst>
      <p:ext uri="{BB962C8B-B14F-4D97-AF65-F5344CB8AC3E}">
        <p14:creationId xmlns:p14="http://schemas.microsoft.com/office/powerpoint/2010/main" val="3899151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3581" y="-141839"/>
            <a:ext cx="11828419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9391"/>
                </a:solidFill>
                <a:latin typeface="Raleway" panose="020B0503030101060003" pitchFamily="34" charset="0"/>
              </a:rPr>
              <a:t>Les raisons des </a:t>
            </a:r>
            <a:r>
              <a:rPr lang="en-GB" sz="3200" b="1" dirty="0" err="1">
                <a:solidFill>
                  <a:srgbClr val="009391"/>
                </a:solidFill>
                <a:latin typeface="Raleway" panose="020B0503030101060003" pitchFamily="34" charset="0"/>
              </a:rPr>
              <a:t>colères</a:t>
            </a:r>
            <a:r>
              <a:rPr lang="en-GB" sz="3200" b="1" dirty="0">
                <a:solidFill>
                  <a:srgbClr val="009391"/>
                </a:solidFill>
                <a:latin typeface="Raleway" panose="020B0503030101060003" pitchFamily="34" charset="0"/>
              </a:rPr>
              <a:t> </a:t>
            </a:r>
            <a:r>
              <a:rPr lang="en-GB" sz="3200" b="1" dirty="0" err="1">
                <a:solidFill>
                  <a:srgbClr val="009391"/>
                </a:solidFill>
                <a:latin typeface="Raleway" panose="020B0503030101060003" pitchFamily="34" charset="0"/>
              </a:rPr>
              <a:t>agricoles</a:t>
            </a:r>
            <a:r>
              <a:rPr lang="en-GB" sz="3200" b="1" dirty="0">
                <a:solidFill>
                  <a:srgbClr val="009391"/>
                </a:solidFill>
                <a:latin typeface="Raleway" panose="020B0503030101060003" pitchFamily="34" charset="0"/>
              </a:rPr>
              <a:t> </a:t>
            </a:r>
            <a:r>
              <a:rPr lang="en-GB" sz="3200" b="1" dirty="0" err="1">
                <a:solidFill>
                  <a:srgbClr val="009391"/>
                </a:solidFill>
                <a:latin typeface="Raleway" panose="020B0503030101060003" pitchFamily="34" charset="0"/>
              </a:rPr>
              <a:t>en</a:t>
            </a:r>
            <a:r>
              <a:rPr lang="en-GB" sz="3200" b="1" dirty="0">
                <a:solidFill>
                  <a:srgbClr val="009391"/>
                </a:solidFill>
                <a:latin typeface="Raleway" panose="020B0503030101060003" pitchFamily="34" charset="0"/>
              </a:rPr>
              <a:t> Europe, </a:t>
            </a:r>
            <a:r>
              <a:rPr lang="en-GB" sz="3200" b="1" dirty="0" err="1">
                <a:solidFill>
                  <a:srgbClr val="009391"/>
                </a:solidFill>
                <a:latin typeface="Raleway" panose="020B0503030101060003" pitchFamily="34" charset="0"/>
              </a:rPr>
              <a:t>exprimées</a:t>
            </a:r>
            <a:r>
              <a:rPr lang="en-GB" sz="3200" b="1" dirty="0">
                <a:solidFill>
                  <a:srgbClr val="009391"/>
                </a:solidFill>
                <a:latin typeface="Raleway" panose="020B0503030101060003" pitchFamily="34" charset="0"/>
              </a:rPr>
              <a:t> par les </a:t>
            </a:r>
            <a:r>
              <a:rPr lang="en-GB" sz="3200" b="1" dirty="0" err="1">
                <a:solidFill>
                  <a:srgbClr val="009391"/>
                </a:solidFill>
                <a:latin typeface="Raleway" panose="020B0503030101060003" pitchFamily="34" charset="0"/>
              </a:rPr>
              <a:t>agriculteurs</a:t>
            </a:r>
            <a:endParaRPr lang="en-GB" sz="3200" b="1" dirty="0"/>
          </a:p>
        </p:txBody>
      </p:sp>
      <p:pic>
        <p:nvPicPr>
          <p:cNvPr id="3" name="image3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562497"/>
            <a:ext cx="8592983" cy="5082381"/>
          </a:xfrm>
          <a:prstGeom prst="rect">
            <a:avLst/>
          </a:prstGeom>
          <a:ln/>
        </p:spPr>
      </p:pic>
      <p:sp>
        <p:nvSpPr>
          <p:cNvPr id="4" name="Rectangle 3"/>
          <p:cNvSpPr/>
          <p:nvPr/>
        </p:nvSpPr>
        <p:spPr>
          <a:xfrm>
            <a:off x="9455683" y="2795855"/>
            <a:ext cx="978694" cy="264319"/>
          </a:xfrm>
          <a:prstGeom prst="rect">
            <a:avLst/>
          </a:prstGeom>
          <a:solidFill>
            <a:srgbClr val="3E7E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9455683" y="3224848"/>
            <a:ext cx="978694" cy="264319"/>
          </a:xfrm>
          <a:prstGeom prst="rect">
            <a:avLst/>
          </a:prstGeom>
          <a:solidFill>
            <a:srgbClr val="C202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455683" y="3593942"/>
            <a:ext cx="978694" cy="264319"/>
          </a:xfrm>
          <a:prstGeom prst="rect">
            <a:avLst/>
          </a:prstGeom>
          <a:solidFill>
            <a:srgbClr val="00B050"/>
          </a:solidFill>
          <a:ln>
            <a:solidFill>
              <a:srgbClr val="FBFD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441141" y="4033262"/>
            <a:ext cx="978694" cy="264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10447840" y="2754383"/>
            <a:ext cx="1135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Germany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19835" y="3181979"/>
            <a:ext cx="741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France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434377" y="357292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Belgium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419835" y="4000516"/>
            <a:ext cx="2073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The Netherlands</a:t>
            </a:r>
          </a:p>
        </p:txBody>
      </p:sp>
      <p:sp>
        <p:nvSpPr>
          <p:cNvPr id="5" name="Ellipse 4"/>
          <p:cNvSpPr/>
          <p:nvPr/>
        </p:nvSpPr>
        <p:spPr>
          <a:xfrm>
            <a:off x="6047956" y="3192757"/>
            <a:ext cx="2903838" cy="161551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ZoneTexte 12"/>
          <p:cNvSpPr txBox="1"/>
          <p:nvPr/>
        </p:nvSpPr>
        <p:spPr>
          <a:xfrm>
            <a:off x="86497" y="6382933"/>
            <a:ext cx="114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Source: Läpple et al, 2024, work in progress – Survey with 2300 respondents (1000 from France) –April –September 2024)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592983" y="4752334"/>
            <a:ext cx="3326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7% des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répondants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français se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plaignent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des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normes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environnementales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contre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43% des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répondants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belges</a:t>
            </a:r>
            <a:endParaRPr lang="en-GB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39B0-793E-4CDB-8407-3E5BACB4287D}" type="slidenum">
              <a:rPr lang="fr-FR" smtClean="0"/>
              <a:t>17</a:t>
            </a:fld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622223" y="1137839"/>
            <a:ext cx="622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reasons for farmers’ protests (multiples answers possible)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605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5E03E-AA50-FDCF-4EEA-D704D2CEC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030641-DF69-D7EF-A3FA-22D8F28D4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1" y="-141839"/>
            <a:ext cx="11828419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9391"/>
                </a:solidFill>
                <a:latin typeface="Raleway" panose="020B0503030101060003" pitchFamily="34" charset="0"/>
              </a:rPr>
              <a:t>Simplifications de la PAC </a:t>
            </a:r>
            <a:r>
              <a:rPr lang="en-GB" sz="3200" b="1" dirty="0" err="1">
                <a:solidFill>
                  <a:srgbClr val="009391"/>
                </a:solidFill>
                <a:latin typeface="Raleway" panose="020B0503030101060003" pitchFamily="34" charset="0"/>
              </a:rPr>
              <a:t>en</a:t>
            </a:r>
            <a:r>
              <a:rPr lang="en-GB" sz="3200" b="1" dirty="0">
                <a:solidFill>
                  <a:srgbClr val="009391"/>
                </a:solidFill>
                <a:latin typeface="Raleway" panose="020B0503030101060003" pitchFamily="34" charset="0"/>
              </a:rPr>
              <a:t> 2024… </a:t>
            </a:r>
            <a:r>
              <a:rPr lang="en-GB" sz="3200" b="1" dirty="0" err="1">
                <a:solidFill>
                  <a:srgbClr val="009391"/>
                </a:solidFill>
                <a:latin typeface="Raleway" panose="020B0503030101060003" pitchFamily="34" charset="0"/>
              </a:rPr>
              <a:t>puis</a:t>
            </a:r>
            <a:r>
              <a:rPr lang="en-GB" sz="3200" b="1" dirty="0">
                <a:solidFill>
                  <a:srgbClr val="009391"/>
                </a:solidFill>
                <a:latin typeface="Raleway" panose="020B0503030101060003" pitchFamily="34" charset="0"/>
              </a:rPr>
              <a:t> </a:t>
            </a:r>
            <a:r>
              <a:rPr lang="en-GB" sz="3200" b="1" dirty="0" err="1">
                <a:solidFill>
                  <a:srgbClr val="009391"/>
                </a:solidFill>
                <a:latin typeface="Raleway" panose="020B0503030101060003" pitchFamily="34" charset="0"/>
              </a:rPr>
              <a:t>en</a:t>
            </a:r>
            <a:r>
              <a:rPr lang="en-GB" sz="3200" b="1" dirty="0">
                <a:solidFill>
                  <a:srgbClr val="009391"/>
                </a:solidFill>
                <a:latin typeface="Raleway" panose="020B0503030101060003" pitchFamily="34" charset="0"/>
              </a:rPr>
              <a:t> 2025</a:t>
            </a:r>
            <a:endParaRPr lang="en-GB" sz="3200" b="1" dirty="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A9627C5C-AC20-AE75-1030-F46FDDDD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39B0-793E-4CDB-8407-3E5BACB4287D}" type="slidenum">
              <a:rPr lang="fr-FR" smtClean="0"/>
              <a:t>18</a:t>
            </a:fld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D0AD3A0-B14D-2EB4-6E30-024B16EA9300}"/>
              </a:ext>
            </a:extLst>
          </p:cNvPr>
          <p:cNvSpPr txBox="1"/>
          <p:nvPr/>
        </p:nvSpPr>
        <p:spPr>
          <a:xfrm>
            <a:off x="363581" y="1084639"/>
            <a:ext cx="6096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FR" b="0" i="0" u="none" strike="noStrike" dirty="0">
                <a:solidFill>
                  <a:srgbClr val="3A3A3A"/>
                </a:solidFill>
                <a:effectLst/>
                <a:latin typeface="Marianne"/>
              </a:rPr>
              <a:t>BCAE 1 Obligation du maintien des prairies permanentes.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b="0" i="0" u="none" strike="noStrike" dirty="0">
              <a:solidFill>
                <a:srgbClr val="3A3A3A"/>
              </a:solidFill>
              <a:effectLst/>
              <a:latin typeface="Marian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u="none" strike="noStrike" dirty="0">
                <a:solidFill>
                  <a:srgbClr val="3A3A3A"/>
                </a:solidFill>
                <a:effectLst/>
                <a:latin typeface="Marianne"/>
              </a:rPr>
              <a:t>BCAE 2 Protection des zones humides et des tourbières.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b="0" i="0" u="none" strike="noStrike" dirty="0">
              <a:solidFill>
                <a:srgbClr val="3A3A3A"/>
              </a:solidFill>
              <a:effectLst/>
              <a:latin typeface="Marian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u="none" strike="noStrike" dirty="0">
                <a:solidFill>
                  <a:srgbClr val="3A3A3A"/>
                </a:solidFill>
                <a:effectLst/>
                <a:latin typeface="Marianne"/>
              </a:rPr>
              <a:t>BCAE 3 Interdiction de brûlage.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b="0" i="0" u="none" strike="noStrike" dirty="0">
              <a:solidFill>
                <a:srgbClr val="3A3A3A"/>
              </a:solidFill>
              <a:effectLst/>
              <a:latin typeface="Marian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u="none" strike="noStrike" dirty="0">
                <a:solidFill>
                  <a:srgbClr val="3A3A3A"/>
                </a:solidFill>
                <a:effectLst/>
                <a:latin typeface="Marianne"/>
              </a:rPr>
              <a:t>BCAE 4 Bandes tampons le long des cours d’eau.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b="0" i="0" u="none" strike="noStrike" dirty="0">
              <a:solidFill>
                <a:srgbClr val="3A3A3A"/>
              </a:solidFill>
              <a:effectLst/>
              <a:latin typeface="Marian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u="none" strike="noStrike" dirty="0">
                <a:solidFill>
                  <a:srgbClr val="3A3A3A"/>
                </a:solidFill>
                <a:effectLst/>
                <a:latin typeface="Marianne"/>
              </a:rPr>
              <a:t>BCAE 5 Gestion du labour réduisant les risques de dégradation des sols.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b="0" i="0" u="none" strike="noStrike" dirty="0">
              <a:solidFill>
                <a:srgbClr val="3A3A3A"/>
              </a:solidFill>
              <a:effectLst/>
              <a:latin typeface="Marian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u="none" strike="noStrike" dirty="0">
                <a:solidFill>
                  <a:srgbClr val="3A3A3A"/>
                </a:solidFill>
                <a:effectLst/>
                <a:latin typeface="Marianne"/>
              </a:rPr>
              <a:t>BCAE 6 Interdiction de sols nus durant les périodes sensibles.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b="0" i="0" u="none" strike="noStrike" dirty="0">
              <a:solidFill>
                <a:srgbClr val="3A3A3A"/>
              </a:solidFill>
              <a:effectLst/>
              <a:latin typeface="Marian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u="none" strike="noStrike" dirty="0">
                <a:solidFill>
                  <a:srgbClr val="3A3A3A"/>
                </a:solidFill>
                <a:effectLst/>
                <a:latin typeface="Marianne"/>
              </a:rPr>
              <a:t>BCAE 7 Rotation des cultures.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b="0" i="0" u="none" strike="noStrike" dirty="0">
              <a:solidFill>
                <a:srgbClr val="3A3A3A"/>
              </a:solidFill>
              <a:effectLst/>
              <a:latin typeface="Marian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u="none" strike="noStrike" dirty="0">
                <a:solidFill>
                  <a:srgbClr val="3A3A3A"/>
                </a:solidFill>
                <a:effectLst/>
                <a:latin typeface="Marianne"/>
              </a:rPr>
              <a:t>BCAE 8 Maintien des éléments du paysage.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b="0" i="0" u="none" strike="noStrike" dirty="0">
              <a:solidFill>
                <a:srgbClr val="3A3A3A"/>
              </a:solidFill>
              <a:effectLst/>
              <a:latin typeface="Marian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u="none" strike="noStrike" dirty="0">
                <a:solidFill>
                  <a:srgbClr val="3A3A3A"/>
                </a:solidFill>
                <a:effectLst/>
                <a:latin typeface="Marianne"/>
              </a:rPr>
              <a:t>BCAE 9 Interdiction de convertir ou de labourer les prairies permanentes dans les sites Natura 2000.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3930AF2-6E54-6308-BDDB-E543487CB6BD}"/>
              </a:ext>
            </a:extLst>
          </p:cNvPr>
          <p:cNvSpPr txBox="1"/>
          <p:nvPr/>
        </p:nvSpPr>
        <p:spPr>
          <a:xfrm>
            <a:off x="7467600" y="927100"/>
            <a:ext cx="47244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2024 : Assouplissement des ratios de référence; 2025 : ajustements multiples</a:t>
            </a:r>
          </a:p>
          <a:p>
            <a:endParaRPr lang="fr-FR" dirty="0"/>
          </a:p>
          <a:p>
            <a:r>
              <a:rPr lang="fr-FR" dirty="0"/>
              <a:t>2025: alignement avec la directive eau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2024 : Assouplissement rotation/diversification</a:t>
            </a:r>
          </a:p>
          <a:p>
            <a:endParaRPr lang="fr-FR" dirty="0"/>
          </a:p>
          <a:p>
            <a:r>
              <a:rPr lang="fr-FR" dirty="0"/>
              <a:t>2024 : Abrogation d’un taux minimal d’élément favorables à la </a:t>
            </a:r>
            <a:r>
              <a:rPr lang="fr-FR" dirty="0" err="1"/>
              <a:t>biodiv</a:t>
            </a:r>
            <a:endParaRPr lang="fr-FR" dirty="0"/>
          </a:p>
          <a:p>
            <a:endParaRPr lang="fr-FR" sz="1000" dirty="0"/>
          </a:p>
          <a:p>
            <a:r>
              <a:rPr lang="fr-FR" dirty="0"/>
              <a:t>2024 : Abrogation dans certains cas (rats </a:t>
            </a:r>
            <a:r>
              <a:rPr lang="fr-FR" dirty="0" err="1"/>
              <a:t>paupiers</a:t>
            </a:r>
            <a:r>
              <a:rPr lang="fr-FR" dirty="0"/>
              <a:t>, sécheresse</a:t>
            </a:r>
          </a:p>
          <a:p>
            <a:endParaRPr lang="fr-FR" dirty="0"/>
          </a:p>
          <a:p>
            <a:endParaRPr lang="fr-FR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4AF655E-2088-E04D-44EE-3B34B60F1FEC}"/>
              </a:ext>
            </a:extLst>
          </p:cNvPr>
          <p:cNvCxnSpPr/>
          <p:nvPr/>
        </p:nvCxnSpPr>
        <p:spPr>
          <a:xfrm>
            <a:off x="6096000" y="1295400"/>
            <a:ext cx="1257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B9582A0-0D55-6D2C-90A3-6BA46373EB7C}"/>
              </a:ext>
            </a:extLst>
          </p:cNvPr>
          <p:cNvCxnSpPr/>
          <p:nvPr/>
        </p:nvCxnSpPr>
        <p:spPr>
          <a:xfrm>
            <a:off x="5964281" y="1892300"/>
            <a:ext cx="1257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FD087AA-9CAA-4398-0B77-FFFE0D0F2A51}"/>
              </a:ext>
            </a:extLst>
          </p:cNvPr>
          <p:cNvCxnSpPr/>
          <p:nvPr/>
        </p:nvCxnSpPr>
        <p:spPr>
          <a:xfrm>
            <a:off x="5335631" y="4914900"/>
            <a:ext cx="1257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A9AFFC8-9846-8799-D72C-EED55F6EB968}"/>
              </a:ext>
            </a:extLst>
          </p:cNvPr>
          <p:cNvCxnSpPr/>
          <p:nvPr/>
        </p:nvCxnSpPr>
        <p:spPr>
          <a:xfrm>
            <a:off x="5335631" y="5562600"/>
            <a:ext cx="1257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0E45536-6A04-D574-4AF7-BACB3F85E0E3}"/>
              </a:ext>
            </a:extLst>
          </p:cNvPr>
          <p:cNvCxnSpPr/>
          <p:nvPr/>
        </p:nvCxnSpPr>
        <p:spPr>
          <a:xfrm>
            <a:off x="5765800" y="6248400"/>
            <a:ext cx="1257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17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5576FCA-8D1F-49CD-B33B-5BF7DE5C2FB5}"/>
              </a:ext>
            </a:extLst>
          </p:cNvPr>
          <p:cNvSpPr/>
          <p:nvPr/>
        </p:nvSpPr>
        <p:spPr>
          <a:xfrm rot="3471840">
            <a:off x="9263768" y="3728750"/>
            <a:ext cx="2599321" cy="5545889"/>
          </a:xfrm>
          <a:prstGeom prst="rect">
            <a:avLst/>
          </a:prstGeom>
          <a:gradFill flip="none" rotWithShape="1">
            <a:gsLst>
              <a:gs pos="0">
                <a:srgbClr val="5AC4BD">
                  <a:tint val="66000"/>
                  <a:satMod val="160000"/>
                </a:srgbClr>
              </a:gs>
              <a:gs pos="31000">
                <a:srgbClr val="DAF5F3"/>
              </a:gs>
              <a:gs pos="15000">
                <a:srgbClr val="5AC4BD">
                  <a:tint val="44500"/>
                  <a:satMod val="160000"/>
                </a:srgbClr>
              </a:gs>
              <a:gs pos="100000">
                <a:srgbClr val="5AC4BD">
                  <a:tint val="23500"/>
                  <a:satMod val="160000"/>
                  <a:alpha val="1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B035E20-F8EE-4C06-9427-B4691927F99F}"/>
              </a:ext>
            </a:extLst>
          </p:cNvPr>
          <p:cNvSpPr txBox="1"/>
          <p:nvPr/>
        </p:nvSpPr>
        <p:spPr>
          <a:xfrm>
            <a:off x="-71120" y="825579"/>
            <a:ext cx="1226311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altLang="fr-FR" sz="2600" b="1" dirty="0">
                <a:solidFill>
                  <a:srgbClr val="0F5664"/>
                </a:solidFill>
              </a:rPr>
              <a:t>Difficile voire impossible de concilier tous les objectifs sur un pied d’égalité: </a:t>
            </a:r>
            <a:r>
              <a:rPr lang="fr-FR" altLang="fr-FR" sz="2600" dirty="0">
                <a:solidFill>
                  <a:srgbClr val="0F5664"/>
                </a:solidFill>
              </a:rPr>
              <a:t>il faut prioriser, expliciter les arbitrages et leurs conséquences de court et long terme</a:t>
            </a:r>
          </a:p>
          <a:p>
            <a:r>
              <a:rPr lang="fr-FR" altLang="fr-FR" sz="2600" dirty="0">
                <a:solidFill>
                  <a:srgbClr val="0F5664"/>
                </a:solidFill>
              </a:rPr>
              <a:t>	Equation difficile: revenu agricole – nombre d’agriculteurs- prix alimentaires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altLang="fr-FR" sz="800" b="1" dirty="0">
              <a:solidFill>
                <a:srgbClr val="0F5664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altLang="fr-FR" sz="2600" b="1" dirty="0">
                <a:solidFill>
                  <a:srgbClr val="0F5664"/>
                </a:solidFill>
              </a:rPr>
              <a:t>Sortie du </a:t>
            </a:r>
            <a:r>
              <a:rPr lang="fr-FR" altLang="fr-FR" sz="2600" b="1" dirty="0" err="1">
                <a:solidFill>
                  <a:srgbClr val="0F5664"/>
                </a:solidFill>
              </a:rPr>
              <a:t>statu-quo</a:t>
            </a:r>
            <a:r>
              <a:rPr lang="fr-FR" altLang="fr-FR" sz="2600" b="1" dirty="0">
                <a:solidFill>
                  <a:srgbClr val="0F5664"/>
                </a:solidFill>
              </a:rPr>
              <a:t> très difficile sans ressources additionnelles sauf casse sociale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altLang="fr-FR" sz="2200" dirty="0">
                <a:solidFill>
                  <a:srgbClr val="0F5664"/>
                </a:solidFill>
              </a:rPr>
              <a:t>Besoins en investissements (compétitivité et durabilité) /Besoins pour la gestion des risques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altLang="fr-FR" sz="2200" dirty="0">
                <a:solidFill>
                  <a:srgbClr val="0F5664"/>
                </a:solidFill>
              </a:rPr>
              <a:t>Si pas d’augmentation du budget PAC, comment mobiliser les autres ressources?</a:t>
            </a:r>
          </a:p>
          <a:p>
            <a:pPr lvl="1"/>
            <a:endParaRPr lang="fr-FR" altLang="fr-FR" sz="2200" dirty="0">
              <a:solidFill>
                <a:srgbClr val="0F5664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altLang="fr-FR" sz="2600" b="1" dirty="0">
                <a:solidFill>
                  <a:srgbClr val="0F5664"/>
                </a:solidFill>
              </a:rPr>
              <a:t>Les choix de la PAC doivent être renforcés par les autres politiques sectorielles </a:t>
            </a:r>
            <a:r>
              <a:rPr lang="fr-FR" altLang="fr-FR" sz="2600" dirty="0">
                <a:solidFill>
                  <a:srgbClr val="0F5664"/>
                </a:solidFill>
              </a:rPr>
              <a:t>– les négociations commerciales – Quid des politiques nationales?</a:t>
            </a:r>
            <a:endParaRPr lang="fr-FR" altLang="fr-FR" sz="800" dirty="0">
              <a:solidFill>
                <a:srgbClr val="0F5664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altLang="fr-FR" sz="800" b="1" dirty="0">
              <a:solidFill>
                <a:srgbClr val="0F5664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altLang="fr-FR" sz="800" b="1" dirty="0">
              <a:solidFill>
                <a:srgbClr val="0F5664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altLang="fr-FR" sz="2600" b="1" dirty="0">
                <a:solidFill>
                  <a:srgbClr val="0F5664"/>
                </a:solidFill>
              </a:rPr>
              <a:t>Placer la PAC de l’après-2027 sur de bons rails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altLang="fr-FR" sz="2200" dirty="0">
                <a:solidFill>
                  <a:srgbClr val="0F5664"/>
                </a:solidFill>
              </a:rPr>
              <a:t>Etre attentif aux choix positifs à CT mais pouvant obérer le LT – </a:t>
            </a:r>
            <a:r>
              <a:rPr lang="fr-FR" altLang="fr-FR" sz="2200" dirty="0" err="1">
                <a:solidFill>
                  <a:srgbClr val="0F5664"/>
                </a:solidFill>
              </a:rPr>
              <a:t>Asynchronie</a:t>
            </a:r>
            <a:r>
              <a:rPr lang="fr-FR" altLang="fr-FR" sz="2200" dirty="0">
                <a:solidFill>
                  <a:srgbClr val="0F5664"/>
                </a:solidFill>
              </a:rPr>
              <a:t> des objectifs poursuivis par certaines trajectoires qui rendent les choix politiques difficiles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altLang="fr-FR" sz="2200" dirty="0">
                <a:solidFill>
                  <a:srgbClr val="0F5664"/>
                </a:solidFill>
              </a:rPr>
              <a:t>Voies d’amélioration sur l’efficacité budgétaire et nouveaux instruments</a:t>
            </a:r>
            <a:endParaRPr lang="fr-FR" sz="2200" dirty="0">
              <a:solidFill>
                <a:srgbClr val="0F5664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CFEF82-7EA4-4A41-87FA-32254349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19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D744D7-77AF-4CDE-8F6E-E0B65A3A2DB2}"/>
              </a:ext>
            </a:extLst>
          </p:cNvPr>
          <p:cNvSpPr txBox="1"/>
          <p:nvPr/>
        </p:nvSpPr>
        <p:spPr>
          <a:xfrm>
            <a:off x="115907" y="101521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9391"/>
                </a:solidFill>
                <a:latin typeface="Raleway" panose="020B0503030101060003" pitchFamily="34" charset="0"/>
              </a:rPr>
              <a:t>Conclusion</a:t>
            </a:r>
            <a:endParaRPr lang="fr-FR" sz="3600" b="1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6878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30F4AB7-BEBD-6022-97F4-BBA4CEDE6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2</a:t>
            </a:fld>
            <a:endParaRPr lang="fr-FR"/>
          </a:p>
        </p:txBody>
      </p:sp>
      <p:pic>
        <p:nvPicPr>
          <p:cNvPr id="2052" name="Picture 4" descr="PAC-2_cle05a1ff">
            <a:extLst>
              <a:ext uri="{FF2B5EF4-FFF2-40B4-BE49-F238E27FC236}">
                <a16:creationId xmlns:a16="http://schemas.microsoft.com/office/drawing/2014/main" id="{33717AC7-3046-85BE-B309-C624F820F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88" y="36304"/>
            <a:ext cx="9714601" cy="682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785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5576FCA-8D1F-49CD-B33B-5BF7DE5C2FB5}"/>
              </a:ext>
            </a:extLst>
          </p:cNvPr>
          <p:cNvSpPr/>
          <p:nvPr/>
        </p:nvSpPr>
        <p:spPr>
          <a:xfrm rot="3471840">
            <a:off x="9263768" y="3728750"/>
            <a:ext cx="2599321" cy="5545889"/>
          </a:xfrm>
          <a:prstGeom prst="rect">
            <a:avLst/>
          </a:prstGeom>
          <a:gradFill flip="none" rotWithShape="1">
            <a:gsLst>
              <a:gs pos="0">
                <a:srgbClr val="5AC4BD">
                  <a:tint val="66000"/>
                  <a:satMod val="160000"/>
                </a:srgbClr>
              </a:gs>
              <a:gs pos="31000">
                <a:srgbClr val="DAF5F3"/>
              </a:gs>
              <a:gs pos="15000">
                <a:srgbClr val="5AC4BD">
                  <a:tint val="44500"/>
                  <a:satMod val="160000"/>
                </a:srgbClr>
              </a:gs>
              <a:gs pos="100000">
                <a:srgbClr val="5AC4BD">
                  <a:tint val="23500"/>
                  <a:satMod val="160000"/>
                  <a:alpha val="1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B035E20-F8EE-4C06-9427-B4691927F99F}"/>
              </a:ext>
            </a:extLst>
          </p:cNvPr>
          <p:cNvSpPr txBox="1"/>
          <p:nvPr/>
        </p:nvSpPr>
        <p:spPr>
          <a:xfrm>
            <a:off x="0" y="3105834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5400" b="1" dirty="0">
                <a:solidFill>
                  <a:srgbClr val="009391"/>
                </a:solidFill>
                <a:latin typeface="Raleway" panose="020B0503030101060003" pitchFamily="34" charset="0"/>
              </a:rPr>
              <a:t>Merci de votre attention</a:t>
            </a:r>
            <a:endParaRPr lang="fr-FR" sz="5400" b="1" dirty="0">
              <a:latin typeface="Raleway" panose="020B0503030101060003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CFEF82-7EA4-4A41-87FA-32254349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393130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7649"/>
            <a:ext cx="10216343" cy="888251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00A3A6"/>
                </a:solidFill>
                <a:latin typeface="+mn-lt"/>
              </a:rPr>
              <a:t>La PAC 2014-2020 en quelques éléments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r="2586"/>
          <a:stretch/>
        </p:blipFill>
        <p:spPr>
          <a:xfrm>
            <a:off x="5720591" y="0"/>
            <a:ext cx="6471409" cy="466915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6255" y="1180439"/>
            <a:ext cx="53880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b="1" dirty="0"/>
              <a:t>Organisation des aides directes </a:t>
            </a:r>
            <a:r>
              <a:rPr lang="fr-FR" dirty="0"/>
              <a:t>: (75% budget PAC)</a:t>
            </a:r>
          </a:p>
          <a:p>
            <a:r>
              <a:rPr lang="fr-FR" dirty="0"/>
              <a:t>	- Paiement de base à l’hectare</a:t>
            </a:r>
          </a:p>
          <a:p>
            <a:r>
              <a:rPr lang="fr-FR" dirty="0"/>
              <a:t>	- Paiement vert (30% des aides directes), 	soumis au respect des 3 mesures de 	verdissement)</a:t>
            </a:r>
          </a:p>
          <a:p>
            <a:r>
              <a:rPr lang="fr-FR" dirty="0"/>
              <a:t>	- Top up jeune agri (max 2% du P1)</a:t>
            </a:r>
          </a:p>
          <a:p>
            <a:r>
              <a:rPr lang="fr-FR" dirty="0"/>
              <a:t>	- Aides couplées (max 15% de P1) </a:t>
            </a:r>
            <a:r>
              <a:rPr lang="fr-FR" sz="1200" dirty="0"/>
              <a:t>850M Elevage</a:t>
            </a:r>
          </a:p>
          <a:p>
            <a:r>
              <a:rPr lang="fr-FR" dirty="0"/>
              <a:t>	- Possibilité paiement </a:t>
            </a:r>
            <a:r>
              <a:rPr lang="fr-FR" dirty="0" err="1"/>
              <a:t>redistributif</a:t>
            </a:r>
            <a:r>
              <a:rPr lang="fr-FR" dirty="0"/>
              <a:t> (52 1</a:t>
            </a:r>
            <a:r>
              <a:rPr lang="fr-FR" baseline="30000" dirty="0"/>
              <a:t>er</a:t>
            </a:r>
            <a:r>
              <a:rPr lang="fr-FR" dirty="0"/>
              <a:t> ha)</a:t>
            </a:r>
          </a:p>
          <a:p>
            <a:endParaRPr lang="fr-FR" dirty="0"/>
          </a:p>
          <a:p>
            <a:r>
              <a:rPr lang="fr-FR" b="1" dirty="0"/>
              <a:t>Mesures du développement rural</a:t>
            </a:r>
            <a:r>
              <a:rPr lang="fr-FR" dirty="0"/>
              <a:t> (25%)</a:t>
            </a:r>
          </a:p>
          <a:p>
            <a:r>
              <a:rPr lang="fr-FR" dirty="0"/>
              <a:t>	- MAEC (</a:t>
            </a:r>
            <a:r>
              <a:rPr lang="fr-FR" sz="1200" dirty="0"/>
              <a:t>500M</a:t>
            </a:r>
            <a:r>
              <a:rPr lang="fr-FR" dirty="0"/>
              <a:t>) et ICHN (</a:t>
            </a:r>
            <a:r>
              <a:rPr lang="fr-FR" sz="1200" dirty="0"/>
              <a:t>1Mrd</a:t>
            </a:r>
            <a:r>
              <a:rPr lang="fr-FR" dirty="0"/>
              <a:t>) (53% du P2 en Fr)</a:t>
            </a:r>
          </a:p>
          <a:p>
            <a:r>
              <a:rPr lang="fr-FR" dirty="0"/>
              <a:t>	- 20% compétitivité des exploitations</a:t>
            </a:r>
          </a:p>
          <a:p>
            <a:r>
              <a:rPr lang="fr-FR" dirty="0"/>
              <a:t>	- 10% chaines alimentaires et gestion des risques</a:t>
            </a:r>
          </a:p>
          <a:p>
            <a:r>
              <a:rPr lang="fr-FR" dirty="0"/>
              <a:t>	- Moins de 15% pour le DR</a:t>
            </a:r>
          </a:p>
        </p:txBody>
      </p:sp>
      <p:pic>
        <p:nvPicPr>
          <p:cNvPr id="1026" name="Picture 2" descr="Evolution du budget de la Pac, en milliards d’euros et en proportion du budget total de l’UE (Source : Commission européenne)">
            <a:extLst>
              <a:ext uri="{FF2B5EF4-FFF2-40B4-BE49-F238E27FC236}">
                <a16:creationId xmlns:a16="http://schemas.microsoft.com/office/drawing/2014/main" id="{97C60818-B3A2-46F4-5E8F-9C4BFE36A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91" y="4669157"/>
            <a:ext cx="3106791" cy="207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244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A560371-E9C9-9646-925A-0F35C2A4F06E}"/>
              </a:ext>
            </a:extLst>
          </p:cNvPr>
          <p:cNvSpPr txBox="1">
            <a:spLocks/>
          </p:cNvSpPr>
          <p:nvPr/>
        </p:nvSpPr>
        <p:spPr>
          <a:xfrm>
            <a:off x="3215136" y="2767205"/>
            <a:ext cx="8609001" cy="10849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j-ea"/>
                <a:cs typeface="+mj-cs"/>
              </a:rPr>
            </a:br>
            <a:r>
              <a:rPr lang="fr-FR" sz="2400" b="1" dirty="0">
                <a:solidFill>
                  <a:prstClr val="white"/>
                </a:solidFill>
                <a:latin typeface="Raleway" panose="020B0503030101060003" pitchFamily="34" charset="77"/>
              </a:rPr>
              <a:t>quelques éléments sur la PAC 2023-2027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DA74E55-9112-1343-A584-1D412B7638C5}"/>
              </a:ext>
            </a:extLst>
          </p:cNvPr>
          <p:cNvSpPr txBox="1">
            <a:spLocks/>
          </p:cNvSpPr>
          <p:nvPr/>
        </p:nvSpPr>
        <p:spPr>
          <a:xfrm>
            <a:off x="3215137" y="3828996"/>
            <a:ext cx="7122123" cy="6549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27566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10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28" y="139128"/>
            <a:ext cx="10216343" cy="888251"/>
          </a:xfrm>
        </p:spPr>
        <p:txBody>
          <a:bodyPr>
            <a:normAutofit/>
          </a:bodyPr>
          <a:lstStyle/>
          <a:p>
            <a:r>
              <a:rPr lang="fr-FR" dirty="0"/>
              <a:t>Les objectifs de la PAC 2023-2027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21" y="1191688"/>
            <a:ext cx="5510462" cy="4921476"/>
          </a:xfrm>
          <a:prstGeom prst="rect">
            <a:avLst/>
          </a:prstGeom>
        </p:spPr>
      </p:pic>
      <p:sp>
        <p:nvSpPr>
          <p:cNvPr id="6" name="Espace réservé du texte 2"/>
          <p:cNvSpPr txBox="1">
            <a:spLocks/>
          </p:cNvSpPr>
          <p:nvPr/>
        </p:nvSpPr>
        <p:spPr>
          <a:xfrm>
            <a:off x="4800297" y="5948855"/>
            <a:ext cx="1334812" cy="315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spcAft>
                <a:spcPts val="600"/>
              </a:spcAft>
            </a:pPr>
            <a:r>
              <a:rPr lang="fr-FR" sz="1200" i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Source : CE (2018)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41216E-75E1-F14A-A167-4EC4C390DE29}"/>
              </a:ext>
            </a:extLst>
          </p:cNvPr>
          <p:cNvSpPr txBox="1"/>
          <p:nvPr/>
        </p:nvSpPr>
        <p:spPr>
          <a:xfrm>
            <a:off x="1867109" y="5496168"/>
            <a:ext cx="2413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Objectifs sociaux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B5FAC8-48BF-2944-8C6E-7DBD21AD8F02}"/>
              </a:ext>
            </a:extLst>
          </p:cNvPr>
          <p:cNvSpPr txBox="1"/>
          <p:nvPr/>
        </p:nvSpPr>
        <p:spPr>
          <a:xfrm>
            <a:off x="9591966" y="3236927"/>
            <a:ext cx="278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</a:rPr>
              <a:t>Objectifs environnementaux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6C159D7-77A2-6F44-A2C9-9E23A1EECF39}"/>
              </a:ext>
            </a:extLst>
          </p:cNvPr>
          <p:cNvSpPr txBox="1"/>
          <p:nvPr/>
        </p:nvSpPr>
        <p:spPr>
          <a:xfrm>
            <a:off x="1648099" y="1040685"/>
            <a:ext cx="3079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2F92"/>
                </a:solidFill>
              </a:rPr>
              <a:t>Objectifs économiques</a:t>
            </a:r>
          </a:p>
        </p:txBody>
      </p:sp>
      <p:pic>
        <p:nvPicPr>
          <p:cNvPr id="1026" name="Picture 2" descr="1 000+ Se Gratter La Tête Stock Illustrations, graphiques vectoriels libre  de droits et Clip Art - iStock | Question, Étonnement, Se poser des  questions">
            <a:extLst>
              <a:ext uri="{FF2B5EF4-FFF2-40B4-BE49-F238E27FC236}">
                <a16:creationId xmlns:a16="http://schemas.microsoft.com/office/drawing/2014/main" id="{5DF6D771-3DA0-DC43-CF28-487447EA3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76" y="2224945"/>
            <a:ext cx="1249045" cy="142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A75A0B3-12C4-EE60-DFDE-A41A9BC20AE2}"/>
              </a:ext>
            </a:extLst>
          </p:cNvPr>
          <p:cNvSpPr txBox="1"/>
          <p:nvPr/>
        </p:nvSpPr>
        <p:spPr>
          <a:xfrm>
            <a:off x="365760" y="3652425"/>
            <a:ext cx="287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Un objectif – un instrument?</a:t>
            </a:r>
          </a:p>
        </p:txBody>
      </p:sp>
    </p:spTree>
    <p:extLst>
      <p:ext uri="{BB962C8B-B14F-4D97-AF65-F5344CB8AC3E}">
        <p14:creationId xmlns:p14="http://schemas.microsoft.com/office/powerpoint/2010/main" val="3653096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11C323A-29A4-DF4A-8D0F-A838FB31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A3A6"/>
                </a:solidFill>
                <a:latin typeface="+mn-lt"/>
              </a:rPr>
              <a:t>Quelques repaires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373009-7BBC-354C-AC74-4295EC89C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84" y="2945193"/>
            <a:ext cx="1570246" cy="7645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F916BE6-B761-2648-836A-F955A3C82CF9}"/>
              </a:ext>
            </a:extLst>
          </p:cNvPr>
          <p:cNvSpPr txBox="1"/>
          <p:nvPr/>
        </p:nvSpPr>
        <p:spPr>
          <a:xfrm>
            <a:off x="2311441" y="2215995"/>
            <a:ext cx="15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Dec</a:t>
            </a:r>
            <a:r>
              <a:rPr lang="fr-FR" dirty="0"/>
              <a:t>. 2019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2E24F5-BEBB-8740-953F-3762DD3DC4BB}"/>
              </a:ext>
            </a:extLst>
          </p:cNvPr>
          <p:cNvSpPr txBox="1"/>
          <p:nvPr/>
        </p:nvSpPr>
        <p:spPr>
          <a:xfrm>
            <a:off x="447994" y="2240146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Juin 2018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17A650-E8AC-654F-8E1D-D1DD5AB61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9" y="2796066"/>
            <a:ext cx="1365270" cy="12193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DDEF65-54C0-5946-9DBB-AB1ABAB5BBC9}"/>
              </a:ext>
            </a:extLst>
          </p:cNvPr>
          <p:cNvSpPr/>
          <p:nvPr/>
        </p:nvSpPr>
        <p:spPr>
          <a:xfrm>
            <a:off x="109330" y="2232364"/>
            <a:ext cx="11867322" cy="27253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034E2C4-3F77-1F48-A87E-7EE25AF7F5F7}"/>
              </a:ext>
            </a:extLst>
          </p:cNvPr>
          <p:cNvSpPr txBox="1"/>
          <p:nvPr/>
        </p:nvSpPr>
        <p:spPr>
          <a:xfrm>
            <a:off x="126752" y="4591756"/>
            <a:ext cx="4952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Commission Européenne : orientation politique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FDFFEB8-7838-6B49-BB33-DA82F3CCFE56}"/>
              </a:ext>
            </a:extLst>
          </p:cNvPr>
          <p:cNvSpPr txBox="1"/>
          <p:nvPr/>
        </p:nvSpPr>
        <p:spPr>
          <a:xfrm>
            <a:off x="4368477" y="2221661"/>
            <a:ext cx="194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Mai-oct</a:t>
            </a:r>
            <a:r>
              <a:rPr lang="fr-FR" dirty="0"/>
              <a:t>. 2021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A111B75-7A10-9543-B2E6-F179122D2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634" y="3070125"/>
            <a:ext cx="1363573" cy="53307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D37CAE-66CF-484C-BFD6-D330FB671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233" y="3013895"/>
            <a:ext cx="1354815" cy="75574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9DA0200-68A9-A343-AE3F-D44C1D65FF36}"/>
              </a:ext>
            </a:extLst>
          </p:cNvPr>
          <p:cNvSpPr txBox="1"/>
          <p:nvPr/>
        </p:nvSpPr>
        <p:spPr>
          <a:xfrm>
            <a:off x="4309839" y="4395108"/>
            <a:ext cx="275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Adoption architecture PAC 2023-2027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3EFE0E1-845D-AE42-9E8A-C7AC3968B652}"/>
              </a:ext>
            </a:extLst>
          </p:cNvPr>
          <p:cNvSpPr txBox="1"/>
          <p:nvPr/>
        </p:nvSpPr>
        <p:spPr>
          <a:xfrm>
            <a:off x="5993296" y="1368993"/>
            <a:ext cx="587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Mars 2020 – </a:t>
            </a:r>
            <a:r>
              <a:rPr lang="fr-FR" dirty="0">
                <a:solidFill>
                  <a:srgbClr val="FF0000"/>
                </a:solidFill>
              </a:rPr>
              <a:t>COVID</a:t>
            </a:r>
          </a:p>
          <a:p>
            <a:endParaRPr lang="fr-FR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AE7F335-8D37-544B-B353-CA2632E74E32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6041440" y="2000900"/>
            <a:ext cx="2887176" cy="14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AAD7DC20-681A-5141-8EC5-93FF5E8FB697}"/>
              </a:ext>
            </a:extLst>
          </p:cNvPr>
          <p:cNvSpPr txBox="1"/>
          <p:nvPr/>
        </p:nvSpPr>
        <p:spPr>
          <a:xfrm>
            <a:off x="8222447" y="5690492"/>
            <a:ext cx="2889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Fev</a:t>
            </a:r>
            <a:r>
              <a:rPr lang="fr-FR" dirty="0"/>
              <a:t> 2022</a:t>
            </a:r>
          </a:p>
          <a:p>
            <a:r>
              <a:rPr lang="fr-FR" dirty="0"/>
              <a:t>Invasion russe de </a:t>
            </a:r>
            <a:r>
              <a:rPr lang="fr-FR" dirty="0">
                <a:solidFill>
                  <a:srgbClr val="FF0000"/>
                </a:solidFill>
              </a:rPr>
              <a:t>l’Ukraine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3684C85-4361-E447-90F6-4EAC785B64D4}"/>
              </a:ext>
            </a:extLst>
          </p:cNvPr>
          <p:cNvCxnSpPr>
            <a:cxnSpLocks/>
          </p:cNvCxnSpPr>
          <p:nvPr/>
        </p:nvCxnSpPr>
        <p:spPr>
          <a:xfrm>
            <a:off x="8479560" y="5334644"/>
            <a:ext cx="34970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1A555C5-25DE-1B48-78B9-18FE7AD1E131}"/>
              </a:ext>
            </a:extLst>
          </p:cNvPr>
          <p:cNvSpPr txBox="1"/>
          <p:nvPr/>
        </p:nvSpPr>
        <p:spPr>
          <a:xfrm>
            <a:off x="8606088" y="2270010"/>
            <a:ext cx="107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Jan. 2023</a:t>
            </a:r>
          </a:p>
        </p:txBody>
      </p:sp>
      <p:sp>
        <p:nvSpPr>
          <p:cNvPr id="18" name="AutoShape 2" descr="Ministère de l'Agriculture et de la Souveraineté Alimentaire | Plateforme  ESV">
            <a:extLst>
              <a:ext uri="{FF2B5EF4-FFF2-40B4-BE49-F238E27FC236}">
                <a16:creationId xmlns:a16="http://schemas.microsoft.com/office/drawing/2014/main" id="{9DD394E1-E807-5982-F6FD-0198D87DBE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1350" y="2197100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AutoShape 4" descr="Ministère de l'Agriculture et de la Souveraineté Alimentaire | Plateforme  ESV">
            <a:extLst>
              <a:ext uri="{FF2B5EF4-FFF2-40B4-BE49-F238E27FC236}">
                <a16:creationId xmlns:a16="http://schemas.microsoft.com/office/drawing/2014/main" id="{FC71B5B0-08B3-6791-21F8-68421D3045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0" y="2349500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AutoShape 6" descr="Ministère de l'Agriculture et de la Souveraineté Alimentaire | Plateforme  ESV">
            <a:extLst>
              <a:ext uri="{FF2B5EF4-FFF2-40B4-BE49-F238E27FC236}">
                <a16:creationId xmlns:a16="http://schemas.microsoft.com/office/drawing/2014/main" id="{D0B4C40B-D48A-7A59-A535-7C544E7E09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56150" y="2501900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2" name="Picture 8" descr="Logos utiles / Ministère Agriculture | Photothèque La Germinière">
            <a:extLst>
              <a:ext uri="{FF2B5EF4-FFF2-40B4-BE49-F238E27FC236}">
                <a16:creationId xmlns:a16="http://schemas.microsoft.com/office/drawing/2014/main" id="{ED2F9B25-46C4-AE45-B0FB-4CC720CF8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700" y="2965069"/>
            <a:ext cx="951923" cy="53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F8E8170-C719-56A5-3433-F487421DB508}"/>
              </a:ext>
            </a:extLst>
          </p:cNvPr>
          <p:cNvSpPr txBox="1"/>
          <p:nvPr/>
        </p:nvSpPr>
        <p:spPr>
          <a:xfrm>
            <a:off x="6703412" y="2253281"/>
            <a:ext cx="194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Juil. 2022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6DB5756-6757-93B3-D1AC-7281DC3482EF}"/>
              </a:ext>
            </a:extLst>
          </p:cNvPr>
          <p:cNvSpPr txBox="1"/>
          <p:nvPr/>
        </p:nvSpPr>
        <p:spPr>
          <a:xfrm>
            <a:off x="10036072" y="2253281"/>
            <a:ext cx="170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Jan.-Sept 2024</a:t>
            </a:r>
          </a:p>
        </p:txBody>
      </p:sp>
      <p:pic>
        <p:nvPicPr>
          <p:cNvPr id="1036" name="Picture 12" descr="CAP policy objectives icons and agricultural fields">
            <a:extLst>
              <a:ext uri="{FF2B5EF4-FFF2-40B4-BE49-F238E27FC236}">
                <a16:creationId xmlns:a16="http://schemas.microsoft.com/office/drawing/2014/main" id="{12F63204-D760-EF79-64AC-21232CE79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91" y="2908856"/>
            <a:ext cx="1076260" cy="71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530BE2B-C56A-D840-42E6-5441EC3D6588}"/>
              </a:ext>
            </a:extLst>
          </p:cNvPr>
          <p:cNvSpPr txBox="1"/>
          <p:nvPr/>
        </p:nvSpPr>
        <p:spPr>
          <a:xfrm>
            <a:off x="8566140" y="4349928"/>
            <a:ext cx="1540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Entrée en vigueur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40E9D16-19BB-2921-5034-E7225B8E6582}"/>
              </a:ext>
            </a:extLst>
          </p:cNvPr>
          <p:cNvSpPr txBox="1"/>
          <p:nvPr/>
        </p:nvSpPr>
        <p:spPr>
          <a:xfrm>
            <a:off x="10224287" y="4299368"/>
            <a:ext cx="122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Dialogue stratégique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F8593D1-DE10-8F60-07F6-3FBC8607A5E1}"/>
              </a:ext>
            </a:extLst>
          </p:cNvPr>
          <p:cNvSpPr txBox="1"/>
          <p:nvPr/>
        </p:nvSpPr>
        <p:spPr>
          <a:xfrm>
            <a:off x="6934987" y="4282125"/>
            <a:ext cx="1591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Acceptation PSN Français</a:t>
            </a:r>
          </a:p>
        </p:txBody>
      </p:sp>
      <p:pic>
        <p:nvPicPr>
          <p:cNvPr id="1038" name="Picture 14" descr="L'agriculture priorité de von der Leyen à confirmer lors d'un dialogue  stratégique – FarmEurope">
            <a:extLst>
              <a:ext uri="{FF2B5EF4-FFF2-40B4-BE49-F238E27FC236}">
                <a16:creationId xmlns:a16="http://schemas.microsoft.com/office/drawing/2014/main" id="{C55B8412-062F-6E1A-4241-9733945C5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287" y="2978460"/>
            <a:ext cx="1169996" cy="65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197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28" y="118108"/>
            <a:ext cx="11058172" cy="888251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A3A6"/>
                </a:solidFill>
                <a:latin typeface="+mn-lt"/>
              </a:rPr>
              <a:t>Aspects agricoles et agro-alimentaires du Green Deal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2" y="1343453"/>
            <a:ext cx="5366764" cy="3771710"/>
          </a:xfrm>
          <a:prstGeom prst="rect">
            <a:avLst/>
          </a:prstGeom>
        </p:spPr>
      </p:pic>
      <p:sp>
        <p:nvSpPr>
          <p:cNvPr id="7" name="Espace réservé du texte 2"/>
          <p:cNvSpPr txBox="1">
            <a:spLocks/>
          </p:cNvSpPr>
          <p:nvPr/>
        </p:nvSpPr>
        <p:spPr>
          <a:xfrm>
            <a:off x="6484883" y="2704724"/>
            <a:ext cx="5065986" cy="37793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Gaz à effet de serre non CO2 : -35% par rapport à une référence 2015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Pesticides et pesticides les plus risqués : -50%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Nitrate en excès : -50% (-&gt; usages : -20%)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Antimicrobiens : -50%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Surfaces en AB : 25%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Zones protégées : 10%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Eléments fixes du paysage : 10% de la SAU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i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Pertes et gaspillages : -50%</a:t>
            </a: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798788" y="964778"/>
            <a:ext cx="4393324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1800" b="1" dirty="0">
                <a:solidFill>
                  <a:srgbClr val="C00000"/>
                </a:solidFill>
              </a:rPr>
              <a:t>Neutralité carbone en 2050</a:t>
            </a:r>
          </a:p>
          <a:p>
            <a:pPr algn="ctr"/>
            <a:endParaRPr lang="fr-FR" altLang="fr-FR" sz="800" b="1" dirty="0">
              <a:solidFill>
                <a:srgbClr val="C00000"/>
              </a:solidFill>
            </a:endParaRPr>
          </a:p>
          <a:p>
            <a:pPr algn="ctr"/>
            <a:r>
              <a:rPr lang="fr-FR" altLang="fr-FR" sz="1800" b="1" dirty="0">
                <a:solidFill>
                  <a:srgbClr val="C00000"/>
                </a:solidFill>
              </a:rPr>
              <a:t>Croissance décarbonée et durable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157655" y="5100586"/>
            <a:ext cx="6064469" cy="17235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1800" b="1" dirty="0">
                <a:solidFill>
                  <a:srgbClr val="C00000"/>
                </a:solidFill>
              </a:rPr>
              <a:t>Déclinaison dans le cadre de nombreuses stratégies dont </a:t>
            </a:r>
            <a:endParaRPr lang="fr-FR" altLang="fr-FR" sz="800" b="1" dirty="0">
              <a:solidFill>
                <a:srgbClr val="C00000"/>
              </a:solidFill>
            </a:endParaRPr>
          </a:p>
          <a:p>
            <a:pPr algn="ctr"/>
            <a:endParaRPr lang="fr-FR" altLang="fr-FR" sz="800" b="1" dirty="0">
              <a:solidFill>
                <a:srgbClr val="C00000"/>
              </a:solidFill>
            </a:endParaRPr>
          </a:p>
          <a:p>
            <a:pPr algn="ctr"/>
            <a:r>
              <a:rPr lang="fr-FR" altLang="fr-FR" sz="1800" b="1" dirty="0">
                <a:solidFill>
                  <a:schemeClr val="accent6">
                    <a:lumMod val="50000"/>
                  </a:schemeClr>
                </a:solidFill>
              </a:rPr>
              <a:t>Stratégie de la Ferme à la Table</a:t>
            </a:r>
          </a:p>
          <a:p>
            <a:pPr algn="ctr"/>
            <a:endParaRPr lang="fr-FR" altLang="fr-FR" sz="800" b="1" dirty="0">
              <a:solidFill>
                <a:srgbClr val="C00000"/>
              </a:solidFill>
            </a:endParaRPr>
          </a:p>
          <a:p>
            <a:pPr algn="ctr"/>
            <a:r>
              <a:rPr lang="fr-FR" altLang="fr-FR" sz="1800" b="1" dirty="0">
                <a:solidFill>
                  <a:schemeClr val="accent6">
                    <a:lumMod val="50000"/>
                  </a:schemeClr>
                </a:solidFill>
              </a:rPr>
              <a:t>Stratégie de l’UE en faveur de la biodiversité à l’horizon 2030</a:t>
            </a:r>
          </a:p>
        </p:txBody>
      </p:sp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5985620" y="1700502"/>
            <a:ext cx="5933108" cy="7232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fr-FR" altLang="fr-FR" sz="1800" b="1" dirty="0">
                <a:solidFill>
                  <a:srgbClr val="C00000"/>
                </a:solidFill>
              </a:rPr>
              <a:t>Fixation d’objectifs quantitatifs ambitieux pour </a:t>
            </a:r>
          </a:p>
          <a:p>
            <a:pPr algn="ctr">
              <a:spcAft>
                <a:spcPts val="600"/>
              </a:spcAft>
            </a:pPr>
            <a:r>
              <a:rPr lang="fr-FR" altLang="fr-FR" sz="1800" b="1" dirty="0">
                <a:solidFill>
                  <a:srgbClr val="C00000"/>
                </a:solidFill>
              </a:rPr>
              <a:t>l’agriculture en 2030</a:t>
            </a:r>
            <a:endParaRPr lang="fr-FR" altLang="fr-FR" sz="7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760" y="199697"/>
            <a:ext cx="2543500" cy="12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5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27A2B9A-31B0-4848-AC05-3F975C130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22" y="823484"/>
            <a:ext cx="5443870" cy="65543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A3A6"/>
                </a:solidFill>
              </a:rPr>
              <a:t>Déstabilisation des marchés (ex du blé)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9E9DC5A-647B-DA4C-99B4-28BF90E34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>
                <a:solidFill>
                  <a:srgbClr val="00A3A6"/>
                </a:solidFill>
                <a:latin typeface="+mn-lt"/>
              </a:rPr>
              <a:t>Invasion Ukrainienne : perturbation des marchés internationaux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57B9348-1F80-0E44-885E-AADC56D92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96" y="1478916"/>
            <a:ext cx="5461000" cy="34417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FAA208E-3C71-6A40-A176-BEC601DFC4C4}"/>
              </a:ext>
            </a:extLst>
          </p:cNvPr>
          <p:cNvSpPr txBox="1"/>
          <p:nvPr/>
        </p:nvSpPr>
        <p:spPr>
          <a:xfrm>
            <a:off x="6493452" y="823484"/>
            <a:ext cx="3912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A3A6"/>
                </a:solidFill>
              </a:rPr>
              <a:t>Dépendance alimentaire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B5DD5D4-91F6-0C47-BB9F-1D2B0515D651}"/>
              </a:ext>
            </a:extLst>
          </p:cNvPr>
          <p:cNvSpPr txBox="1"/>
          <p:nvPr/>
        </p:nvSpPr>
        <p:spPr>
          <a:xfrm>
            <a:off x="6794707" y="5130810"/>
            <a:ext cx="501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A3A6"/>
                </a:solidFill>
              </a:rPr>
              <a:t>Dépendances énergétique et engrais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AA5420-A47E-8F4D-B541-72590ABC1FAB}"/>
              </a:ext>
            </a:extLst>
          </p:cNvPr>
          <p:cNvSpPr txBox="1"/>
          <p:nvPr/>
        </p:nvSpPr>
        <p:spPr>
          <a:xfrm>
            <a:off x="6493453" y="5701553"/>
            <a:ext cx="5698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Urée : deb sep : 930€/</a:t>
            </a:r>
            <a:r>
              <a:rPr lang="fr-FR" dirty="0" err="1"/>
              <a:t>T</a:t>
            </a:r>
            <a:r>
              <a:rPr lang="fr-FR" dirty="0"/>
              <a:t> ; jan23 : 330€/</a:t>
            </a:r>
            <a:r>
              <a:rPr lang="fr-FR" dirty="0" err="1"/>
              <a:t>T</a:t>
            </a:r>
            <a:r>
              <a:rPr lang="fr-FR" dirty="0"/>
              <a:t>; avril 25 :390€/</a:t>
            </a:r>
            <a:r>
              <a:rPr lang="fr-FR" dirty="0" err="1"/>
              <a:t>T</a:t>
            </a:r>
            <a:endParaRPr lang="fr-FR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23E5A63-470A-1C2B-0345-91AC8B3AF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" y="1732869"/>
            <a:ext cx="6072485" cy="293379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7EDFF6E-9D37-C76D-7573-5D4B3E2B6920}"/>
              </a:ext>
            </a:extLst>
          </p:cNvPr>
          <p:cNvSpPr txBox="1"/>
          <p:nvPr/>
        </p:nvSpPr>
        <p:spPr>
          <a:xfrm>
            <a:off x="68133" y="3061266"/>
            <a:ext cx="92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Mai 2022</a:t>
            </a:r>
          </a:p>
        </p:txBody>
      </p:sp>
    </p:spTree>
    <p:extLst>
      <p:ext uri="{BB962C8B-B14F-4D97-AF65-F5344CB8AC3E}">
        <p14:creationId xmlns:p14="http://schemas.microsoft.com/office/powerpoint/2010/main" val="898593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BAF7315-8478-0BD6-7D15-F5A69D9F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7BF9-A46E-400D-ACCD-0C740F7C2977}" type="slidenum">
              <a:rPr lang="fr-FR" smtClean="0"/>
              <a:t>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86A8B4-B8C2-6111-BC33-F62BBE0B2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8" y="901074"/>
            <a:ext cx="5855782" cy="45980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26CF5D-B90A-222F-341C-FCF247E4E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123" y="901074"/>
            <a:ext cx="6423877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514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40C658E8-ADA7-45CF-9FFA-FCD3CDC50659}"/>
</file>

<file path=customXml/itemProps2.xml><?xml version="1.0" encoding="utf-8"?>
<ds:datastoreItem xmlns:ds="http://schemas.openxmlformats.org/officeDocument/2006/customXml" ds:itemID="{F98A9B9A-20FB-4EBD-98FE-853254E9A09A}"/>
</file>

<file path=customXml/itemProps3.xml><?xml version="1.0" encoding="utf-8"?>
<ds:datastoreItem xmlns:ds="http://schemas.openxmlformats.org/officeDocument/2006/customXml" ds:itemID="{BC21ED28-062C-45B2-A731-36A003A5ABEE}"/>
</file>

<file path=docProps/app.xml><?xml version="1.0" encoding="utf-8"?>
<Properties xmlns="http://schemas.openxmlformats.org/officeDocument/2006/extended-properties" xmlns:vt="http://schemas.openxmlformats.org/officeDocument/2006/docPropsVTypes">
  <TotalTime>23732</TotalTime>
  <Words>1211</Words>
  <Application>Microsoft Macintosh PowerPoint</Application>
  <PresentationFormat>Grand écran</PresentationFormat>
  <Paragraphs>198</Paragraphs>
  <Slides>20</Slides>
  <Notes>4</Notes>
  <HiddenSlides>2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MS PGothic</vt:lpstr>
      <vt:lpstr>Arial</vt:lpstr>
      <vt:lpstr>Calibri</vt:lpstr>
      <vt:lpstr>Calibri Light</vt:lpstr>
      <vt:lpstr>Marianne</vt:lpstr>
      <vt:lpstr>Raleway</vt:lpstr>
      <vt:lpstr>Wingdings</vt:lpstr>
      <vt:lpstr>Thème Office</vt:lpstr>
      <vt:lpstr>La PAC et l’environnement</vt:lpstr>
      <vt:lpstr>Présentation PowerPoint</vt:lpstr>
      <vt:lpstr>La PAC 2014-2020 en quelques éléments</vt:lpstr>
      <vt:lpstr>Présentation PowerPoint</vt:lpstr>
      <vt:lpstr>Les objectifs de la PAC 2023-2027</vt:lpstr>
      <vt:lpstr>Quelques repaires</vt:lpstr>
      <vt:lpstr>Aspects agricoles et agro-alimentaires du Green Deal </vt:lpstr>
      <vt:lpstr>Invasion Ukrainienne : perturbation des marchés internationaux</vt:lpstr>
      <vt:lpstr>Présentation PowerPoint</vt:lpstr>
      <vt:lpstr>Présentation PowerPoint</vt:lpstr>
      <vt:lpstr>Présentation PowerPoint</vt:lpstr>
      <vt:lpstr>Rééquilibrer la répartition de la valeur entre les acteurs de la chaine</vt:lpstr>
      <vt:lpstr>Les principes</vt:lpstr>
      <vt:lpstr>L’instrumentation de la PAC 2023-2027  </vt:lpstr>
      <vt:lpstr>Plans Stratégiques Nationaux (PSN) </vt:lpstr>
      <vt:lpstr>Décision de la France – Validation de la CE</vt:lpstr>
      <vt:lpstr>Les raisons des colères agricoles en Europe, exprimées par les agriculteurs</vt:lpstr>
      <vt:lpstr>Simplifications de la PAC en 2024… puis en 2025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prochaine réforme de la PAC : Les variables de l’équation</dc:title>
  <dc:creator>Marlene Stickel</dc:creator>
  <cp:lastModifiedBy>Detang-Dessendre</cp:lastModifiedBy>
  <cp:revision>383</cp:revision>
  <cp:lastPrinted>2025-03-06T14:06:01Z</cp:lastPrinted>
  <dcterms:created xsi:type="dcterms:W3CDTF">2025-02-03T12:31:08Z</dcterms:created>
  <dcterms:modified xsi:type="dcterms:W3CDTF">2025-05-15T07:12:29Z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