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60" r:id="rId2"/>
    <p:sldId id="300" r:id="rId3"/>
    <p:sldId id="1004" r:id="rId4"/>
    <p:sldId id="1083" r:id="rId5"/>
    <p:sldId id="1079" r:id="rId6"/>
    <p:sldId id="1080" r:id="rId7"/>
    <p:sldId id="1081" r:id="rId8"/>
    <p:sldId id="263" r:id="rId9"/>
    <p:sldId id="1063" r:id="rId10"/>
    <p:sldId id="265" r:id="rId11"/>
    <p:sldId id="1073" r:id="rId12"/>
    <p:sldId id="842" r:id="rId13"/>
    <p:sldId id="1082" r:id="rId14"/>
    <p:sldId id="484" r:id="rId15"/>
    <p:sldId id="578" r:id="rId16"/>
    <p:sldId id="477" r:id="rId17"/>
    <p:sldId id="575" r:id="rId18"/>
    <p:sldId id="1067" r:id="rId19"/>
    <p:sldId id="1071" r:id="rId20"/>
    <p:sldId id="544" r:id="rId21"/>
    <p:sldId id="545" r:id="rId22"/>
    <p:sldId id="548" r:id="rId23"/>
    <p:sldId id="317" r:id="rId24"/>
    <p:sldId id="555" r:id="rId25"/>
    <p:sldId id="280" r:id="rId26"/>
    <p:sldId id="1069" r:id="rId27"/>
    <p:sldId id="1070" r:id="rId28"/>
    <p:sldId id="1072" r:id="rId29"/>
    <p:sldId id="26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81"/>
    <p:restoredTop sz="94014"/>
  </p:normalViewPr>
  <p:slideViewPr>
    <p:cSldViewPr snapToGrid="0">
      <p:cViewPr varScale="1">
        <p:scale>
          <a:sx n="89" d="100"/>
          <a:sy n="89" d="100"/>
        </p:scale>
        <p:origin x="6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0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963A9-AF01-4887-B6DC-B7CDEF9AFCBD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54938-722F-448C-9A45-BA4EAE977F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91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282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92333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4 phases ABC 1234 ABC</a:t>
            </a:r>
          </a:p>
          <a:p>
            <a:r>
              <a:rPr lang="fr-FR" dirty="0">
                <a:solidFill>
                  <a:srgbClr val="FF0000"/>
                </a:solidFill>
              </a:rPr>
              <a:t>Démarche participatives </a:t>
            </a:r>
            <a:r>
              <a:rPr lang="fr-FR" dirty="0" err="1">
                <a:solidFill>
                  <a:srgbClr val="FF0000"/>
                </a:solidFill>
              </a:rPr>
              <a:t>Wanted</a:t>
            </a:r>
            <a:r>
              <a:rPr lang="fr-FR" dirty="0">
                <a:solidFill>
                  <a:srgbClr val="FF0000"/>
                </a:solidFill>
              </a:rPr>
              <a:t> : </a:t>
            </a:r>
            <a:r>
              <a:rPr lang="fr-FR" dirty="0">
                <a:solidFill>
                  <a:srgbClr val="11845D"/>
                </a:solidFill>
              </a:rPr>
              <a:t>807</a:t>
            </a:r>
            <a:r>
              <a:rPr lang="fr-FR" dirty="0"/>
              <a:t> observateurs, </a:t>
            </a:r>
            <a:r>
              <a:rPr lang="fr-FR" dirty="0">
                <a:solidFill>
                  <a:srgbClr val="11845D"/>
                </a:solidFill>
              </a:rPr>
              <a:t>12389</a:t>
            </a:r>
            <a:r>
              <a:rPr lang="fr-FR" dirty="0"/>
              <a:t> observations validées dont :</a:t>
            </a:r>
          </a:p>
          <a:p>
            <a:r>
              <a:rPr lang="fr-FR" dirty="0">
                <a:solidFill>
                  <a:srgbClr val="11845D"/>
                </a:solidFill>
              </a:rPr>
              <a:t>571</a:t>
            </a:r>
            <a:r>
              <a:rPr lang="fr-FR" dirty="0"/>
              <a:t> amphibiens/reptiles</a:t>
            </a:r>
          </a:p>
          <a:p>
            <a:r>
              <a:rPr lang="fr-FR" dirty="0">
                <a:solidFill>
                  <a:srgbClr val="11845D"/>
                </a:solidFill>
              </a:rPr>
              <a:t>1754</a:t>
            </a:r>
            <a:r>
              <a:rPr lang="fr-FR" dirty="0"/>
              <a:t> insectes</a:t>
            </a:r>
          </a:p>
          <a:p>
            <a:r>
              <a:rPr lang="fr-FR" dirty="0">
                <a:solidFill>
                  <a:srgbClr val="11845D"/>
                </a:solidFill>
              </a:rPr>
              <a:t>985</a:t>
            </a:r>
            <a:r>
              <a:rPr lang="fr-FR" dirty="0"/>
              <a:t> mammifères</a:t>
            </a:r>
          </a:p>
          <a:p>
            <a:r>
              <a:rPr lang="fr-FR" dirty="0">
                <a:solidFill>
                  <a:srgbClr val="11845D"/>
                </a:solidFill>
              </a:rPr>
              <a:t>7283</a:t>
            </a:r>
            <a:r>
              <a:rPr lang="fr-FR" dirty="0"/>
              <a:t> oiseaux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Nombreuses animations ABC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dirty="0">
              <a:latin typeface="Avenir Ligh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2710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92333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Avenir Book" panose="02000503020000020003" pitchFamily="2" charset="0"/>
              </a:rPr>
              <a:t>Plusieurs sessions de formations à destination des collectivités : vergers conservatoires, place de l’arbre en ville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400" b="0" i="0" u="none" strike="noStrike" baseline="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Avenir Book" panose="02000503020000020003" pitchFamily="2" charset="0"/>
              </a:rPr>
              <a:t>Six demi-journées consacrées à la réhabilitation des vieux vergers. Afin d’interpeller un large public sur les coupures des continuités écologiques, une signalétique routière sur le déplacement de la faune a été proposée aux communes du Parc.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400" b="0" i="0" u="none" strike="noStrike" baseline="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Avenir Book" panose="02000503020000020003" pitchFamily="2" charset="0"/>
              </a:rPr>
              <a:t>Inauguration du 1</a:t>
            </a:r>
            <a:r>
              <a:rPr lang="fr-FR" sz="1400" b="0" i="0" u="none" strike="noStrike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er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fr-FR" sz="1400" b="0" i="0" u="none" strike="noStrike" baseline="0" dirty="0" err="1">
                <a:solidFill>
                  <a:srgbClr val="000000"/>
                </a:solidFill>
                <a:latin typeface="Avenir Book" panose="02000503020000020003" pitchFamily="2" charset="0"/>
              </a:rPr>
              <a:t>marteloscope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Avenir Book" panose="02000503020000020003" pitchFamily="2" charset="0"/>
              </a:rPr>
              <a:t> (prend en compte la valeur économique mais aussi écologique de chaque arbre, c’est un outil pédagogique destiné aux forestiers, futurs élagueurs, scolaires, etc.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400" b="0" i="0" u="none" strike="noStrike" baseline="0" dirty="0">
              <a:solidFill>
                <a:schemeClr val="accent3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 err="1">
                <a:solidFill>
                  <a:schemeClr val="accent3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Arborescope</a:t>
            </a:r>
            <a:r>
              <a:rPr lang="fr-FR" sz="1400" b="0" i="0" u="none" strike="noStrike" baseline="0" dirty="0">
                <a:solidFill>
                  <a:schemeClr val="accent3"/>
                </a:solidFill>
                <a:highlight>
                  <a:srgbClr val="FFFF00"/>
                </a:highlight>
                <a:latin typeface="Avenir Book" panose="02000503020000020003" pitchFamily="2" charset="0"/>
              </a:rPr>
              <a:t> à Saint-Armel</a:t>
            </a:r>
            <a:endParaRPr lang="fr-FR" sz="1400" b="1" i="0" u="none" strike="noStrike" baseline="0" dirty="0">
              <a:solidFill>
                <a:schemeClr val="accent3"/>
              </a:solidFill>
              <a:highlight>
                <a:srgbClr val="FFFF00"/>
              </a:highlight>
              <a:latin typeface="Avenir Book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400" b="0" i="0" u="none" strike="noStrike" baseline="0" dirty="0">
              <a:solidFill>
                <a:srgbClr val="E6CC08"/>
              </a:solidFill>
              <a:latin typeface="Avenir Book" panose="02000503020000020003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E6CC08"/>
                </a:solidFill>
                <a:latin typeface="Avenir Book" panose="02000503020000020003" pitchFamily="2" charset="0"/>
              </a:rPr>
              <a:t>Identification de 700 mares</a:t>
            </a:r>
            <a:endParaRPr lang="fr-FR" sz="1400" b="0" i="0" u="none" strike="noStrike" baseline="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3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92333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latin typeface="Outfit-Light"/>
              </a:rPr>
              <a:t>« Appel à projet de France relance 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latin typeface="Outfit-Light"/>
              </a:rPr>
              <a:t>En 2022, 210 mouillages situés sur des habitats fragiles ont été convertis.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latin typeface="Outfit-Light"/>
              </a:rPr>
              <a:t>Ce programme se poursuivra en 2023 et permettra la conversion d’environ 400 mouillages.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912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92333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latin typeface="Outfit-Light"/>
              </a:rPr>
              <a:t>« Appel à projet de France relance 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latin typeface="Outfit-Light"/>
              </a:rPr>
              <a:t>En 2022, 210 mouillages situés sur des habitats fragiles ont été convertis.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latin typeface="Outfit-Light"/>
              </a:rPr>
              <a:t>Ce programme se poursuivra en 2023 et permettra la conversion d’environ 400 mouillages.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842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+mn-lt"/>
              </a:rPr>
              <a:t>Développer l’agroforesterie</a:t>
            </a:r>
          </a:p>
          <a:p>
            <a:pPr>
              <a:defRPr/>
            </a:pPr>
            <a:r>
              <a:rPr lang="fr-FR" sz="1200" dirty="0">
                <a:solidFill>
                  <a:prstClr val="black"/>
                </a:solidFill>
                <a:latin typeface="+mn-lt"/>
              </a:rPr>
              <a:t>3 nouveaux projets d’agroforesterie conçus en 2022</a:t>
            </a:r>
          </a:p>
          <a:p>
            <a:pPr>
              <a:defRPr/>
            </a:pPr>
            <a:endParaRPr lang="fr-FR" sz="1200" dirty="0">
              <a:solidFill>
                <a:prstClr val="black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1D1D1B"/>
                </a:solidFill>
                <a:latin typeface="+mn-lt"/>
              </a:rPr>
              <a:t>1100 arbres plantés  sur 32 ha chez des agriculteurs volontaires (plantations financées par la DRAAF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1D1D1B"/>
                </a:solidFill>
                <a:latin typeface="+mn-lt"/>
              </a:rPr>
              <a:t>52 000€ HT( programme Plantons des haies)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D1D1B"/>
                </a:solidFill>
                <a:latin typeface="+mn-lt"/>
              </a:rPr>
              <a:t>Accompagnement des </a:t>
            </a:r>
            <a:r>
              <a:rPr lang="fr-FR" sz="1200" b="0" i="0" u="none" strike="noStrike" baseline="0" dirty="0">
                <a:solidFill>
                  <a:srgbClr val="1D1D1B"/>
                </a:solidFill>
                <a:latin typeface="+mn-lt"/>
              </a:rPr>
              <a:t>échanges entre agriculteurs, entrepreneurs de travaux forestiers et Direction départementale des Territoires et de la Mer</a:t>
            </a:r>
            <a:endParaRPr lang="fr-FR" sz="1200" b="1" dirty="0">
              <a:solidFill>
                <a:prstClr val="black"/>
              </a:solidFill>
              <a:latin typeface="+mn-l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AC7F5-EEE4-C84D-A9BD-4686FE97172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44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4093428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r>
              <a:rPr lang="fr-FR" sz="1600" b="1" dirty="0">
                <a:latin typeface="Avenir Light" panose="020B0402020203020204"/>
              </a:rPr>
              <a:t>Luc Le </a:t>
            </a:r>
            <a:r>
              <a:rPr lang="fr-FR" sz="1600" b="1" dirty="0" err="1">
                <a:latin typeface="Avenir Light" panose="020B0402020203020204"/>
              </a:rPr>
              <a:t>Trionnaire</a:t>
            </a:r>
            <a:endParaRPr lang="fr-FR" sz="1600" b="1" dirty="0">
              <a:latin typeface="Avenir Light" panose="020B0402020203020204"/>
            </a:endParaRPr>
          </a:p>
          <a:p>
            <a:endParaRPr lang="fr-FR" sz="1600" b="1" dirty="0">
              <a:latin typeface="Avenir Light" panose="020B0402020203020204"/>
            </a:endParaRPr>
          </a:p>
          <a:p>
            <a:r>
              <a:rPr lang="fr-FR" sz="1600" b="1" dirty="0">
                <a:latin typeface="Avenir Light" panose="020B0402020203020204"/>
              </a:rPr>
              <a:t>Patrimoine maritime bâti :</a:t>
            </a:r>
          </a:p>
          <a:p>
            <a:endParaRPr lang="fr-FR" sz="1400" dirty="0">
              <a:latin typeface="Avenir Light" panose="020B04020202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Finalisation de </a:t>
            </a:r>
            <a:r>
              <a:rPr lang="fr-FR" sz="1400" b="1" dirty="0">
                <a:latin typeface="Avenir Light" panose="020B0402020203020204"/>
              </a:rPr>
              <a:t>l’inventaire</a:t>
            </a:r>
            <a:r>
              <a:rPr lang="fr-FR" sz="1400" dirty="0">
                <a:latin typeface="Avenir Light" panose="020B0402020203020204"/>
              </a:rPr>
              <a:t> débuté : 22 communes, 550 km de côtes, 1265 éléments identifiés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Patrimoine majoritairement non protégé et soumis à de nombreuses pressions, mais pourtant emblématique de notre territoire. La question se pose donc de décider collectivement de la façon dont nous souhaitons le préserver et le valoriser : que garde-t-on en priorité ? Il y a des valeurs patrimoniales mais ce patrimoine est situé à l’interface terre-mer et à la croisée de la nature et de la culture. Aussi, le patrimoine maritime bâti a des intérêts patrimoniaux et mémoriels mais est-ce tout ? A-t-il d’autres valeurs ? d’autres fonctionnalités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400" dirty="0">
                <a:latin typeface="Avenir Light" panose="020B0402020203020204"/>
              </a:rPr>
              <a:t>Forte mobilisation du </a:t>
            </a:r>
            <a:r>
              <a:rPr lang="fr-FR" sz="1400" b="1" dirty="0">
                <a:latin typeface="Avenir Light" panose="020B0402020203020204"/>
              </a:rPr>
              <a:t>Conseil scientifique </a:t>
            </a:r>
            <a:r>
              <a:rPr lang="fr-FR" sz="1400" dirty="0">
                <a:latin typeface="Avenir Light" panose="020B0402020203020204"/>
              </a:rPr>
              <a:t>dans l’écriture d’un projet de recherche-action aux côtés de l’équipe du Parc :</a:t>
            </a:r>
          </a:p>
          <a:p>
            <a:endParaRPr lang="fr-FR" sz="1400" dirty="0">
              <a:latin typeface="Avenir Light" panose="020B0402020203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projet triennal 2022-2025 pour aller vers une </a:t>
            </a:r>
            <a:r>
              <a:rPr lang="fr-FR" sz="1400" b="1" dirty="0">
                <a:latin typeface="Avenir Light" panose="020B0402020203020204"/>
              </a:rPr>
              <a:t>stratégie</a:t>
            </a:r>
            <a:r>
              <a:rPr lang="fr-FR" sz="1400" dirty="0">
                <a:latin typeface="Avenir Light" panose="020B0402020203020204"/>
              </a:rPr>
              <a:t> via différents axes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les intérêts patrimoniaux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les interactions avec la biodiversité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le lien aux paysages (hier, aujourd’hui, et demain ?)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l’observation des règles et des acteurs, et la mobilisation locale pour élaborer la stratégie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&amp; implication du Conseil des associations et des partenaires publics dans le comité d’acteurs constitué pour suivre et conseiller le projet.</a:t>
            </a:r>
          </a:p>
          <a:p>
            <a:pPr lvl="2"/>
            <a:endParaRPr lang="fr-FR" sz="1400" dirty="0">
              <a:latin typeface="Avenir Light" panose="020B0402020203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latin typeface="Avenir Light" panose="020B0402020203020204"/>
              </a:rPr>
              <a:t>Accompagnement</a:t>
            </a:r>
            <a:r>
              <a:rPr lang="fr-FR" sz="1400" dirty="0">
                <a:latin typeface="Avenir Light" panose="020B0402020203020204"/>
              </a:rPr>
              <a:t> et conseil pour différents projets sur le territoire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Conservatoire du littoral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des communes (le Bono, Séné)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655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2123658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/>
              </a:rPr>
              <a:t>Accompagnement des </a:t>
            </a:r>
            <a:r>
              <a:rPr lang="fr-FR" sz="1400" b="1" dirty="0">
                <a:latin typeface="Avenir Light"/>
              </a:rPr>
              <a:t>projets patrimoniaux structurants</a:t>
            </a:r>
            <a:r>
              <a:rPr lang="fr-FR" sz="1400" dirty="0">
                <a:latin typeface="Avenir Light"/>
              </a:rPr>
              <a:t> (traduction des enjeux de la Charte,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/>
              </a:rPr>
              <a:t>UNESCO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/>
              </a:rPr>
              <a:t>Pays d’art et d’histoire de </a:t>
            </a:r>
            <a:r>
              <a:rPr lang="fr-FR" sz="1400" dirty="0" err="1">
                <a:latin typeface="Avenir Light"/>
              </a:rPr>
              <a:t>GMVa</a:t>
            </a:r>
            <a:r>
              <a:rPr lang="fr-FR" sz="1400" dirty="0">
                <a:latin typeface="Avenir Light"/>
              </a:rPr>
              <a:t> (finalisation en 2023) et AQTA (démarrage en 2022)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 err="1">
                <a:latin typeface="Avenir Light"/>
              </a:rPr>
              <a:t>Ostréapolis</a:t>
            </a:r>
            <a:r>
              <a:rPr lang="fr-FR" sz="1400" dirty="0">
                <a:latin typeface="Avenir Light"/>
              </a:rPr>
              <a:t> &gt; médiation 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dirty="0">
              <a:latin typeface="Avenir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Avenir Light" panose="020B0402020203020204"/>
              </a:rPr>
              <a:t>Patrimoine immatériel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Le Parc a poursuivi son travail de connaissance et valorisation des savoir-faire professionnels du territoire. 2021-2022 : Enquête sur les savoir-faire </a:t>
            </a:r>
            <a:r>
              <a:rPr lang="fr-FR" sz="1400" dirty="0" err="1">
                <a:latin typeface="Avenir Light" panose="020B0402020203020204"/>
              </a:rPr>
              <a:t>muraillers</a:t>
            </a:r>
            <a:r>
              <a:rPr lang="fr-FR" sz="1400" dirty="0">
                <a:latin typeface="Avenir Light" panose="020B0402020203020204"/>
              </a:rPr>
              <a:t> de la pierre-sèche et organisation d’une causerie avec le grand public et les </a:t>
            </a:r>
            <a:r>
              <a:rPr lang="fr-FR" sz="1400" dirty="0" err="1">
                <a:latin typeface="Avenir Light" panose="020B0402020203020204"/>
              </a:rPr>
              <a:t>muraillers</a:t>
            </a:r>
            <a:r>
              <a:rPr lang="fr-FR" sz="1400" dirty="0">
                <a:latin typeface="Avenir Light" panose="020B0402020203020204"/>
              </a:rPr>
              <a:t> du territoire.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2023 : Enquête sur les savoir-faire salicoles et de l’entretien écologique des marais salants</a:t>
            </a: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pPr lvl="1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6319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6F932FE-3A54-41DC-B983-F6CEBB6A19E9}"/>
              </a:ext>
            </a:extLst>
          </p:cNvPr>
          <p:cNvSpPr txBox="1">
            <a:spLocks noGrp="1"/>
          </p:cNvSpPr>
          <p:nvPr/>
        </p:nvSpPr>
        <p:spPr>
          <a:xfrm>
            <a:off x="4241845" y="1"/>
            <a:ext cx="3246261" cy="582780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D2249-10D0-46BC-BDBD-E16AE49700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D32703AC-B978-4404-974D-829E8F83A073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8E5CEE-0336-4791-B32C-428577A994E2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88296F-EF2F-49E5-869E-EE508BF8010B}"/>
              </a:ext>
            </a:extLst>
          </p:cNvPr>
          <p:cNvSpPr txBox="1">
            <a:spLocks noGrp="1"/>
          </p:cNvSpPr>
          <p:nvPr/>
        </p:nvSpPr>
        <p:spPr>
          <a:xfrm>
            <a:off x="4239340" y="11032065"/>
            <a:ext cx="3250303" cy="5802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0E4C61-09C2-4D36-ADC8-E4AFC75D16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F7177-31BF-4172-B4D7-D30C9175579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841375" y="882650"/>
            <a:ext cx="5805488" cy="4354513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E6643-CF57-431A-AFF4-093D9C3956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49001" y="5515837"/>
            <a:ext cx="5991643" cy="2923877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pPr lvl="1"/>
            <a:endParaRPr lang="fr-FR" sz="1400" dirty="0">
              <a:latin typeface="Avenir Light" panose="020B040202020302020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venir Light" panose="020B0402020203020204"/>
              </a:rPr>
              <a:t>Urbanisme 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Conseils sur les révisions et modifications de PLU et SCoT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Avis et recommandations sur ces projets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Conseils sur les projets d’aménagement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dirty="0">
              <a:latin typeface="Avenir Light" panose="020B0402020203020204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latin typeface="Avenir Light" panose="020B0402020203020204"/>
              </a:rPr>
              <a:t>Accompagnement des projets de signalétiques 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Accompagnement des projets des communes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Délibération du Bureau syndical pour préciser les rôles dans la réalisation de panneaux 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Parc conseille et fournit les gabarits de panneaux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Commune réalise et finance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latin typeface="Avenir Light" panose="020B0402020203020204"/>
              </a:rPr>
              <a:t>Parc valide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8053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 Valeurs Fortes :</a:t>
            </a:r>
          </a:p>
          <a:p>
            <a:endParaRPr lang="fr-FR" dirty="0"/>
          </a:p>
          <a:p>
            <a:pPr algn="l">
              <a:spcBef>
                <a:spcPct val="50000"/>
              </a:spcBef>
            </a:pPr>
            <a:r>
              <a:rPr lang="fr-FR" dirty="0"/>
              <a:t>- </a:t>
            </a:r>
            <a:r>
              <a:rPr lang="fr-FR" b="1" dirty="0"/>
              <a:t>L’HUMAIN : </a:t>
            </a:r>
            <a:r>
              <a:rPr lang="fr-FR" sz="1200" i="1" dirty="0">
                <a:solidFill>
                  <a:schemeClr val="bg1"/>
                </a:solidFill>
                <a:latin typeface="Avenir LT Std 35 Light" pitchFamily="34" charset="0"/>
              </a:rPr>
              <a:t>La marque promeut un développement par l’</a:t>
            </a:r>
            <a:r>
              <a:rPr lang="fr-FR" altLang="ja-JP" sz="1200" i="1" dirty="0">
                <a:solidFill>
                  <a:schemeClr val="bg1"/>
                </a:solidFill>
                <a:latin typeface="Avenir LT Std 35 Light" pitchFamily="34" charset="0"/>
              </a:rPr>
              <a:t>homme et pour l’homme. </a:t>
            </a:r>
            <a:r>
              <a:rPr lang="fr-FR" sz="1200" i="1" dirty="0">
                <a:solidFill>
                  <a:schemeClr val="bg1"/>
                </a:solidFill>
                <a:latin typeface="Avenir LT Std 35 Light" pitchFamily="34" charset="0"/>
              </a:rPr>
              <a:t>Sa finalité : le bien-être d’</a:t>
            </a:r>
            <a:r>
              <a:rPr lang="fr-FR" altLang="ja-JP" sz="1200" i="1" dirty="0">
                <a:solidFill>
                  <a:schemeClr val="bg1"/>
                </a:solidFill>
                <a:latin typeface="Avenir LT Std 35 Light" pitchFamily="34" charset="0"/>
              </a:rPr>
              <a:t>un homme vivant en harmonie avec son territoire</a:t>
            </a:r>
          </a:p>
          <a:p>
            <a:pPr marL="171450" indent="-171450" algn="l">
              <a:spcBef>
                <a:spcPct val="50000"/>
              </a:spcBef>
              <a:buFontTx/>
              <a:buChar char="-"/>
            </a:pPr>
            <a:endParaRPr lang="fr-FR" b="1" dirty="0">
              <a:solidFill>
                <a:schemeClr val="bg1"/>
              </a:solidFill>
              <a:latin typeface="Arial" pitchFamily="34" charset="0"/>
            </a:endParaRPr>
          </a:p>
          <a:p>
            <a:pPr marL="171450" indent="-171450" algn="l">
              <a:spcBef>
                <a:spcPct val="50000"/>
              </a:spcBef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</a:rPr>
              <a:t>LA PRÉSERVATION DE L’</a:t>
            </a:r>
            <a:r>
              <a:rPr lang="fr-FR" altLang="ja-JP" b="1" dirty="0">
                <a:solidFill>
                  <a:schemeClr val="bg1"/>
                </a:solidFill>
                <a:latin typeface="Arial" pitchFamily="34" charset="0"/>
              </a:rPr>
              <a:t>ENVIRONNEMENT</a:t>
            </a:r>
            <a:r>
              <a:rPr lang="fr-FR" altLang="ja-JP" sz="1600" b="1" dirty="0">
                <a:solidFill>
                  <a:schemeClr val="bg1"/>
                </a:solidFill>
                <a:latin typeface="Arial" pitchFamily="34" charset="0"/>
              </a:rPr>
              <a:t> : </a:t>
            </a:r>
            <a:r>
              <a:rPr lang="fr-FR" sz="1200" dirty="0">
                <a:solidFill>
                  <a:schemeClr val="bg1"/>
                </a:solidFill>
                <a:latin typeface="Avenir LT Std 35 Light" pitchFamily="34" charset="0"/>
              </a:rPr>
              <a:t>La marque promeut des activités respectueuses des milieux naturels et des bénéficiaires actifs dans la protection de leur environnement</a:t>
            </a:r>
          </a:p>
          <a:p>
            <a:pPr marL="171450" indent="-171450" algn="l">
              <a:spcBef>
                <a:spcPct val="50000"/>
              </a:spcBef>
              <a:buFontTx/>
              <a:buChar char="-"/>
            </a:pPr>
            <a:endParaRPr lang="fr-FR" sz="1200" dirty="0">
              <a:solidFill>
                <a:schemeClr val="bg1"/>
              </a:solidFill>
              <a:latin typeface="Avenir LT Std 35 Light" pitchFamily="34" charset="0"/>
            </a:endParaRPr>
          </a:p>
          <a:p>
            <a:pPr marL="171450" indent="-171450" algn="l">
              <a:spcBef>
                <a:spcPct val="50000"/>
              </a:spcBef>
              <a:buFontTx/>
              <a:buChar char="-"/>
            </a:pPr>
            <a:r>
              <a:rPr lang="fr-FR" b="1" dirty="0">
                <a:solidFill>
                  <a:schemeClr val="bg1"/>
                </a:solidFill>
                <a:latin typeface="Arial" pitchFamily="34" charset="0"/>
              </a:rPr>
              <a:t>LE LIEN AU TERRITOIRE : </a:t>
            </a:r>
            <a:r>
              <a:rPr lang="fr-FR" sz="1200" dirty="0">
                <a:solidFill>
                  <a:schemeClr val="bg1"/>
                </a:solidFill>
                <a:latin typeface="Avenir LT Std 35 Light" pitchFamily="34" charset="0"/>
              </a:rPr>
              <a:t>La marque est accordée à des  produits/prestations élaborés dans les parcs. Elle valorise des éléments ou activités emblématiques du territoire </a:t>
            </a:r>
          </a:p>
          <a:p>
            <a:pPr marL="171450" indent="-171450" algn="just">
              <a:spcBef>
                <a:spcPct val="50000"/>
              </a:spcBef>
              <a:buFontTx/>
              <a:buChar char="-"/>
            </a:pPr>
            <a:endParaRPr lang="fr-FR" sz="1200" dirty="0">
              <a:solidFill>
                <a:schemeClr val="bg1"/>
              </a:solidFill>
              <a:latin typeface="Avenir LT Std 35 Light" pitchFamily="34" charset="0"/>
            </a:endParaRPr>
          </a:p>
          <a:p>
            <a:pPr marL="171450" indent="-171450" algn="just">
              <a:spcBef>
                <a:spcPct val="50000"/>
              </a:spcBef>
              <a:buFontTx/>
              <a:buChar char="-"/>
            </a:pPr>
            <a:endParaRPr lang="fr-FR" sz="1200" dirty="0">
              <a:solidFill>
                <a:schemeClr val="bg1"/>
              </a:solidFill>
              <a:latin typeface="Avenir LT Std 35 Light" pitchFamily="34" charset="0"/>
            </a:endParaRPr>
          </a:p>
          <a:p>
            <a:pPr algn="just">
              <a:spcBef>
                <a:spcPct val="50000"/>
              </a:spcBef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1DAFB-7750-F745-8543-0A52F0A2F48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971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+mn-lt"/>
              </a:rPr>
              <a:t>Développer l’agroforesterie</a:t>
            </a:r>
          </a:p>
          <a:p>
            <a:pPr>
              <a:defRPr/>
            </a:pPr>
            <a:r>
              <a:rPr lang="fr-FR" sz="1200" dirty="0">
                <a:solidFill>
                  <a:prstClr val="black"/>
                </a:solidFill>
                <a:latin typeface="+mn-lt"/>
              </a:rPr>
              <a:t>3 nouveaux projets d’agroforesterie conçus en 2022</a:t>
            </a:r>
          </a:p>
          <a:p>
            <a:pPr>
              <a:defRPr/>
            </a:pPr>
            <a:endParaRPr lang="fr-FR" sz="1200" dirty="0">
              <a:solidFill>
                <a:prstClr val="black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1D1D1B"/>
                </a:solidFill>
                <a:latin typeface="+mn-lt"/>
              </a:rPr>
              <a:t>1100 arbres plantés  sur 32 ha chez des agriculteurs volontaires (plantations financées par la DRAAF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b="0" i="0" u="none" strike="noStrike" baseline="0" dirty="0">
                <a:solidFill>
                  <a:srgbClr val="1D1D1B"/>
                </a:solidFill>
                <a:latin typeface="+mn-lt"/>
              </a:rPr>
              <a:t>52 000€ HT( programme Plantons des haies)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D1D1B"/>
                </a:solidFill>
                <a:latin typeface="+mn-lt"/>
              </a:rPr>
              <a:t>Accompagnement des </a:t>
            </a:r>
            <a:r>
              <a:rPr lang="fr-FR" sz="1200" b="0" i="0" u="none" strike="noStrike" baseline="0" dirty="0">
                <a:solidFill>
                  <a:srgbClr val="1D1D1B"/>
                </a:solidFill>
                <a:latin typeface="+mn-lt"/>
              </a:rPr>
              <a:t>échanges entre agriculteurs, entrepreneurs de travaux forestiers et Direction départementale des Territoires et de la Mer</a:t>
            </a:r>
            <a:endParaRPr lang="fr-FR" sz="1200" b="1" dirty="0">
              <a:solidFill>
                <a:prstClr val="black"/>
              </a:solidFill>
              <a:latin typeface="+mn-l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AC7F5-EEE4-C84D-A9BD-4686FE97172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1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ACA2B-357B-2AED-71CA-87F7F47B6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4DB169-6AA7-0A0C-4BCF-1678087CC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B69BAAC-D2C2-458E-77DF-FBF6EEDAF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858C41-F8D1-96D1-7092-A5081166F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707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67000" y="558800"/>
            <a:ext cx="3724275" cy="27924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Une convention avec l’éducation nationale</a:t>
            </a:r>
            <a:endParaRPr lang="fr-FR" sz="1200" b="0" i="0" u="none" strike="noStrike" baseline="0" dirty="0">
              <a:solidFill>
                <a:srgbClr val="1D1D1B"/>
              </a:solidFill>
              <a:latin typeface="Avenir Light" panose="020B0402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Un centre de ressources sur le site internet du Parc</a:t>
            </a:r>
            <a:endParaRPr lang="fr-FR" sz="1200" b="0" i="0" u="none" strike="noStrike" baseline="0" dirty="0">
              <a:solidFill>
                <a:srgbClr val="1D1D1B"/>
              </a:solidFill>
              <a:latin typeface="Avenir Light" panose="020B0402020203020204" pitchFamily="34" charset="0"/>
            </a:endParaRPr>
          </a:p>
          <a:p>
            <a:pPr algn="l"/>
            <a:endParaRPr lang="fr-FR" sz="1200" b="0" i="0" u="none" strike="noStrike" baseline="0" dirty="0">
              <a:solidFill>
                <a:srgbClr val="1D1D1B"/>
              </a:solidFill>
              <a:latin typeface="Avenir Light" panose="020B0402020203020204" pitchFamily="34" charset="0"/>
            </a:endParaRPr>
          </a:p>
          <a:p>
            <a:pPr algn="l"/>
            <a:r>
              <a:rPr lang="fr-FR" sz="1400" dirty="0">
                <a:solidFill>
                  <a:srgbClr val="1D1D1B"/>
                </a:solidFill>
                <a:latin typeface="Avenir Light" panose="020B0402020203020204" pitchFamily="34" charset="0"/>
              </a:rPr>
              <a:t>Aires éducatives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700 élèves impliqués en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12 écoles et un collège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Une valorisation lors d ’évènements et dans les médias (Fête du Parc, radio BOA)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>
              <a:latin typeface="Avenir Light" panose="020B0402020203020204"/>
            </a:endParaRPr>
          </a:p>
          <a:p>
            <a:r>
              <a:rPr lang="fr-FR" sz="14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Éducation artistique et culturelle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Paysages des Aires marines </a:t>
            </a:r>
            <a:r>
              <a:rPr lang="fr-FR" sz="1200" dirty="0" err="1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Arzmoricaines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 (documentaire avec classes île d’Arz et </a:t>
            </a:r>
            <a:r>
              <a:rPr lang="fr-FR" sz="1200" dirty="0" err="1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Ecole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 Armorique de Vannes)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2022/2023 - Construire ensemble</a:t>
            </a:r>
            <a:r>
              <a:rPr lang="fr-FR" sz="1200" dirty="0">
                <a:latin typeface="Avenir Light" panose="020B0402020203020204"/>
              </a:rPr>
              <a:t> l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e mouvement et l’image dans un paysage littoral. Résidence d’artiste avec Cécile Borne (plasticienne, chorégraphe) et Thierry </a:t>
            </a:r>
            <a:r>
              <a:rPr lang="fr-FR" sz="1200" dirty="0" err="1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Salvert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 (vidéaste)</a:t>
            </a:r>
            <a:endParaRPr lang="fr-FR" sz="1200" b="1" dirty="0">
              <a:solidFill>
                <a:prstClr val="black"/>
              </a:solidFill>
              <a:latin typeface="Avenir Light" panose="020B0402020203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AC7F5-EEE4-C84D-A9BD-4686FE97172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391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67000" y="558800"/>
            <a:ext cx="3724275" cy="27924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Une convention avec l’éducation nationale</a:t>
            </a:r>
            <a:endParaRPr lang="fr-FR" sz="1200" b="0" i="0" u="none" strike="noStrike" baseline="0" dirty="0">
              <a:solidFill>
                <a:srgbClr val="1D1D1B"/>
              </a:solidFill>
              <a:latin typeface="Avenir Light" panose="020B0402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Un centre de ressources sur le site internet du Parc</a:t>
            </a:r>
            <a:endParaRPr lang="fr-FR" sz="1200" b="0" i="0" u="none" strike="noStrike" baseline="0" dirty="0">
              <a:solidFill>
                <a:srgbClr val="1D1D1B"/>
              </a:solidFill>
              <a:latin typeface="Avenir Light" panose="020B0402020203020204" pitchFamily="34" charset="0"/>
            </a:endParaRPr>
          </a:p>
          <a:p>
            <a:pPr algn="l"/>
            <a:endParaRPr lang="fr-FR" sz="1200" b="0" i="0" u="none" strike="noStrike" baseline="0" dirty="0">
              <a:solidFill>
                <a:srgbClr val="1D1D1B"/>
              </a:solidFill>
              <a:latin typeface="Avenir Light" panose="020B0402020203020204" pitchFamily="34" charset="0"/>
            </a:endParaRPr>
          </a:p>
          <a:p>
            <a:pPr algn="l"/>
            <a:r>
              <a:rPr lang="fr-FR" sz="1400" dirty="0">
                <a:solidFill>
                  <a:srgbClr val="1D1D1B"/>
                </a:solidFill>
                <a:latin typeface="Avenir Light" panose="020B0402020203020204" pitchFamily="34" charset="0"/>
              </a:rPr>
              <a:t>Aires éducatives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700 élèves impliqués en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12 écoles et un collège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Avenir Light" panose="020B0402020203020204"/>
              </a:rPr>
              <a:t>Une valorisation lors d ’évènements et dans les médias (Fête du Parc, radio BOA)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>
              <a:latin typeface="Avenir Light" panose="020B0402020203020204"/>
            </a:endParaRPr>
          </a:p>
          <a:p>
            <a:r>
              <a:rPr lang="fr-FR" sz="14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Éducation artistique et culturelle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Paysages des Aires marines </a:t>
            </a:r>
            <a:r>
              <a:rPr lang="fr-FR" sz="1200" dirty="0" err="1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Arzmoricaines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 (documentaire avec classes île d’Arz et </a:t>
            </a:r>
            <a:r>
              <a:rPr lang="fr-FR" sz="1200" dirty="0" err="1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Ecole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 Armorique de Vannes)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2022/2023 - Construire ensemble</a:t>
            </a:r>
            <a:r>
              <a:rPr lang="fr-FR" sz="1200" dirty="0">
                <a:latin typeface="Avenir Light" panose="020B0402020203020204"/>
              </a:rPr>
              <a:t> l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e mouvement et l’image dans un paysage littoral. Résidence d’artiste avec Cécile Borne (plasticienne, chorégraphe) et Thierry </a:t>
            </a:r>
            <a:r>
              <a:rPr lang="fr-FR" sz="1200" dirty="0" err="1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Salvert</a:t>
            </a:r>
            <a:r>
              <a:rPr lang="fr-FR" sz="1200" dirty="0">
                <a:solidFill>
                  <a:schemeClr val="tx1"/>
                </a:solidFill>
                <a:latin typeface="Avenir Light" panose="020B0402020203020204"/>
                <a:ea typeface="+mn-ea"/>
                <a:cs typeface="+mn-cs"/>
              </a:rPr>
              <a:t> (vidéaste)</a:t>
            </a:r>
            <a:endParaRPr lang="fr-FR" sz="1200" b="1" dirty="0">
              <a:solidFill>
                <a:prstClr val="black"/>
              </a:solidFill>
              <a:latin typeface="Avenir Light" panose="020B0402020203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AC7F5-EEE4-C84D-A9BD-4686FE97172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538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68588" y="558800"/>
            <a:ext cx="3721100" cy="27924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u="none" strike="noStrike" baseline="0" dirty="0">
                <a:solidFill>
                  <a:srgbClr val="1D1D1B"/>
                </a:solidFill>
                <a:latin typeface="+mn-lt"/>
              </a:rPr>
              <a:t>Ilur : g</a:t>
            </a:r>
            <a:r>
              <a:rPr lang="fr-FR" sz="1200" b="1" dirty="0">
                <a:latin typeface="+mn-lt"/>
              </a:rPr>
              <a:t>estion d’un site appartenant au Conservatoire du Littoral</a:t>
            </a:r>
            <a:endParaRPr lang="fr-FR" sz="1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+mn-lt"/>
              </a:rPr>
              <a:t>Autonome, préservée et ouverte au public, vitrine locale de la transition écologique et énergétique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>
                <a:latin typeface="+mn-lt"/>
              </a:rPr>
              <a:t>Entretien et gestion des espaces naturels et du village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>
                <a:latin typeface="+mn-lt"/>
              </a:rPr>
              <a:t>Suivis de la faune et la flore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>
                <a:latin typeface="+mn-lt"/>
              </a:rPr>
              <a:t>Autonomie en eau potable, électricité et assainissement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>
                <a:latin typeface="+mn-lt"/>
              </a:rPr>
              <a:t>Accueil et sensibilisation de scolaires, grand public, groupes constitués, plaisanciers à la journée, évènements… (25 000 visiteurs par an)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>
                <a:latin typeface="+mn-lt"/>
              </a:rPr>
              <a:t>Aménagement de mouillages collectifs pour l’accueil de plaisanciers</a:t>
            </a:r>
          </a:p>
          <a:p>
            <a:pPr marL="285750" indent="-285750">
              <a:buFont typeface="Arial"/>
              <a:buChar char="•"/>
            </a:pPr>
            <a:r>
              <a:rPr lang="fr-FR" sz="1200" dirty="0">
                <a:latin typeface="+mn-lt"/>
              </a:rPr>
              <a:t>En 2022, une résidence d’artiste : </a:t>
            </a:r>
            <a:r>
              <a:rPr lang="fr-FR" sz="1200" dirty="0">
                <a:solidFill>
                  <a:srgbClr val="1D1D1B"/>
                </a:solidFill>
                <a:latin typeface="+mn-lt"/>
              </a:rPr>
              <a:t>Karen </a:t>
            </a:r>
            <a:r>
              <a:rPr lang="fr-FR" sz="1200" dirty="0" err="1">
                <a:solidFill>
                  <a:srgbClr val="1D1D1B"/>
                </a:solidFill>
                <a:latin typeface="+mn-lt"/>
              </a:rPr>
              <a:t>Raccah</a:t>
            </a:r>
            <a:r>
              <a:rPr lang="fr-FR" sz="1200" dirty="0">
                <a:solidFill>
                  <a:srgbClr val="1D1D1B"/>
                </a:solidFill>
                <a:latin typeface="+mn-lt"/>
              </a:rPr>
              <a:t> et Etienne. Œuvre « Danger isolé » à partir de matériaux ostréicoles échoués autour de l’île</a:t>
            </a:r>
            <a:endParaRPr lang="fr-FR" sz="12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endParaRPr lang="fr-FR" sz="1200" dirty="0">
              <a:latin typeface="+mn-lt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AC7F5-EEE4-C84D-A9BD-4686FE97172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33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68588" y="558800"/>
            <a:ext cx="3721100" cy="2792413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AC7F5-EEE4-C84D-A9BD-4686FE97172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2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90520-3193-A546-0038-154694BF5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2A152B-1ACD-2E66-D4DD-B84550777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1CEE7BAF-190C-7E92-3AFA-A4C5032F1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3BF93D-4AED-BDC1-25C2-68E4F863A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057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28D7A-2C65-72F8-A4D7-1A440645C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B7F3CB-035E-4FBA-AAA8-7594FA1CA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7D9EF5B-7F19-2AFF-6C0A-4D830CB83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D0448D-6E4C-8DA5-CF5D-6BCB1CDA4D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7443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E56DF-8FBB-6852-BCA4-EBE62654B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A5B2C0F-3011-1D96-64D7-45FA21B47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F5F911B1-2810-2A0A-FC4C-1FD0E085F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7AF789-5DE5-D394-DEE5-C17EBA5A7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21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1600" b="1" dirty="0">
                <a:latin typeface="Avenir Book" panose="02000503020000020003" pitchFamily="2" charset="0"/>
              </a:rPr>
              <a:t>Diapo transition – Rappel synthétique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Fruit d’un travail collectif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Marque l’engagement du territoire pour le développement durable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Déclinée par programmes triennaux d’action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3</a:t>
            </a:r>
            <a:r>
              <a:rPr lang="fr-FR" sz="1600" baseline="30000" dirty="0">
                <a:latin typeface="Avenir Book" panose="02000503020000020003" pitchFamily="2" charset="0"/>
              </a:rPr>
              <a:t>ème</a:t>
            </a:r>
            <a:r>
              <a:rPr lang="fr-FR" sz="1600" dirty="0">
                <a:latin typeface="Avenir Book" panose="02000503020000020003" pitchFamily="2" charset="0"/>
              </a:rPr>
              <a:t> programme 2021-2023 : le bilan va vous être présenté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venir Book" panose="02000503020000020003" pitchFamily="2" charset="0"/>
              </a:rPr>
              <a:t>Élaboration en cours du 4</a:t>
            </a:r>
            <a:r>
              <a:rPr lang="fr-FR" sz="1600" baseline="30000" dirty="0">
                <a:latin typeface="Avenir Book" panose="02000503020000020003" pitchFamily="2" charset="0"/>
              </a:rPr>
              <a:t>ème </a:t>
            </a:r>
            <a:r>
              <a:rPr lang="fr-FR" sz="1600" dirty="0">
                <a:latin typeface="Avenir Book" panose="02000503020000020003" pitchFamily="2" charset="0"/>
              </a:rPr>
              <a:t> programme 2024-2026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627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74820-882C-BDBC-BE8B-35E65F41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5E190B-FACA-4121-D757-859F5524B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B5A9C5-D88D-4813-A053-308EF09E0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D3E201-8803-B876-89C7-FE22FBC3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83A88-76FF-43AF-AA1C-3C882ADC6D2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82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B9145-E87C-5AB9-2CE7-9984BDF23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8C98A9B-FE44-1250-81D9-051F71C56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5EFC7DB-39FF-67D4-ECDD-8A0F4F050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7373A8-D474-158E-CE08-376560401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465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3A88-76FF-43AF-AA1C-3C882ADC6D2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36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842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91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03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5112568" cy="92447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660232" y="6381328"/>
            <a:ext cx="1264953" cy="365125"/>
          </a:xfrm>
        </p:spPr>
        <p:txBody>
          <a:bodyPr/>
          <a:lstStyle/>
          <a:p>
            <a:fld id="{DB9902E4-C58D-EB4A-9850-7E9EB06281C0}" type="datetime4">
              <a:rPr lang="fr-FR" smtClean="0">
                <a:solidFill>
                  <a:srgbClr val="000000">
                    <a:lumMod val="75000"/>
                    <a:lumOff val="25000"/>
                  </a:srgbClr>
                </a:solidFill>
                <a:latin typeface="Avenir LT Std 45 Book"/>
              </a:rPr>
              <a:pPr/>
              <a:t>7 novembre 2024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Avenir LT Std 45 Book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7704" y="6381328"/>
            <a:ext cx="4752528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925185" y="6448703"/>
            <a:ext cx="457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‹N°›</a:t>
            </a:fld>
            <a:endParaRPr lang="fr-FR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219281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F50382C-6AEF-18EA-636F-987764D224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502">
            <a:off x="-1819293" y="1889450"/>
            <a:ext cx="11746908" cy="117146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7F5357F-02EF-AD06-32FA-49FC8474D6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5341">
            <a:off x="-2814596" y="2708967"/>
            <a:ext cx="9411126" cy="93852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6D1F3E-B554-DEBF-B1E7-F284F5742E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4678">
            <a:off x="-1995208" y="2973943"/>
            <a:ext cx="10767434" cy="107378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770BA6-0A8C-D7B3-55FE-8A6D835B52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178" y="4200941"/>
            <a:ext cx="4218180" cy="30405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E37962-63C5-CC4D-9B20-B7F4433E8B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875" y="4941609"/>
            <a:ext cx="837008" cy="164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7" y="696659"/>
            <a:ext cx="5061427" cy="444205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556792"/>
            <a:ext cx="4464496" cy="4680520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C23-B3A4-4E09-BD4B-6D5001261C70}" type="datetime4">
              <a:rPr lang="fr-FR" smtClean="0">
                <a:solidFill>
                  <a:srgbClr val="000000">
                    <a:lumMod val="75000"/>
                    <a:lumOff val="25000"/>
                  </a:srgbClr>
                </a:solidFill>
                <a:latin typeface="Avenir LT Std 45 Book"/>
              </a:rPr>
              <a:t>7 novembre 2024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Avenir LT Std 45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79713" y="6381330"/>
            <a:ext cx="4824536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377450" y="1322499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FFFF"/>
                </a:solidFill>
                <a:latin typeface="Avenir LT Std 45 Book"/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047457" y="2104256"/>
            <a:ext cx="3917032" cy="3917032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915561" y="6477580"/>
            <a:ext cx="457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‹N°›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138564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96659"/>
            <a:ext cx="5061427" cy="44420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556792"/>
            <a:ext cx="4464496" cy="468052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31C8E-FAD1-4A07-8A52-D0C62D7EF173}" type="datetime4">
              <a:rPr lang="fr-FR" smtClean="0"/>
              <a:t>7 novembre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5047456" y="2104256"/>
            <a:ext cx="3917032" cy="3917032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9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51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79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49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31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904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87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47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53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EEAC6-97A9-C34D-91F0-49D826A11683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46AE5C-C10A-1F40-A02E-21D18A548C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47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90" r:id="rId14"/>
    <p:sldLayoutId id="2147483697" r:id="rId15"/>
    <p:sldLayoutId id="214748369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1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4.tiff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openxmlformats.org/officeDocument/2006/relationships/image" Target="../media/image57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tiff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jpeg"/><Relationship Id="rId5" Type="http://schemas.openxmlformats.org/officeDocument/2006/relationships/image" Target="../media/image10.pn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11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1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dessin, bleu vert, Dessin d’enfant, art&#10;&#10;Description générée automatiquement">
            <a:extLst>
              <a:ext uri="{FF2B5EF4-FFF2-40B4-BE49-F238E27FC236}">
                <a16:creationId xmlns:a16="http://schemas.microsoft.com/office/drawing/2014/main" id="{A22FCBB4-CFD6-F656-B8A1-F462F6FB80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4887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D1652B5-C1E1-418C-69D9-07B3EE883158}"/>
              </a:ext>
            </a:extLst>
          </p:cNvPr>
          <p:cNvSpPr txBox="1">
            <a:spLocks/>
          </p:cNvSpPr>
          <p:nvPr/>
        </p:nvSpPr>
        <p:spPr>
          <a:xfrm>
            <a:off x="1575575" y="1452227"/>
            <a:ext cx="6851620" cy="2938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accent1"/>
                </a:solidFill>
                <a:latin typeface="Antonio ExtraLight" pitchFamily="2" charset="0"/>
                <a:ea typeface="+mn-ea"/>
                <a:cs typeface="Arial" panose="020B0604020202020204" pitchFamily="34" charset="0"/>
              </a:rPr>
              <a:t>Le Parc naturel régional du Golfe du Morbihan</a:t>
            </a:r>
          </a:p>
          <a:p>
            <a:endParaRPr lang="fr-FR" sz="3200" dirty="0">
              <a:solidFill>
                <a:schemeClr val="accent1">
                  <a:lumMod val="50000"/>
                </a:schemeClr>
              </a:solidFill>
              <a:latin typeface="Antonio" pitchFamily="2" charset="0"/>
              <a:ea typeface="+mn-ea"/>
              <a:cs typeface="Arial" panose="020B0604020202020204" pitchFamily="34" charset="0"/>
            </a:endParaRPr>
          </a:p>
          <a:p>
            <a:endParaRPr lang="fr-FR" sz="2400" dirty="0">
              <a:solidFill>
                <a:schemeClr val="accent1"/>
              </a:solidFill>
              <a:latin typeface="Antonio" pitchFamily="2" charset="0"/>
              <a:ea typeface="+mn-ea"/>
              <a:cs typeface="Arial" panose="020B0604020202020204" pitchFamily="34" charset="0"/>
            </a:endParaRPr>
          </a:p>
          <a:p>
            <a:r>
              <a:rPr lang="fr-FR" sz="24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Ronan PASCO</a:t>
            </a:r>
          </a:p>
          <a:p>
            <a:r>
              <a:rPr lang="fr-FR" sz="24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Directeur adjoint</a:t>
            </a:r>
          </a:p>
          <a:p>
            <a:r>
              <a:rPr lang="fr-FR" sz="24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et responsable du pôle Mer, Littoral et Biodiversité</a:t>
            </a:r>
          </a:p>
          <a:p>
            <a:endParaRPr lang="fr-FR" sz="2400" dirty="0">
              <a:solidFill>
                <a:schemeClr val="accent1"/>
              </a:solidFill>
              <a:latin typeface="Antonio" pitchFamily="2" charset="0"/>
              <a:ea typeface="+mn-ea"/>
              <a:cs typeface="Arial" panose="020B0604020202020204" pitchFamily="34" charset="0"/>
            </a:endParaRPr>
          </a:p>
          <a:p>
            <a:r>
              <a:rPr lang="fr-FR" sz="2400" dirty="0" err="1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Maden</a:t>
            </a:r>
            <a:r>
              <a:rPr lang="fr-FR" sz="24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 LE CROM</a:t>
            </a:r>
          </a:p>
          <a:p>
            <a:r>
              <a:rPr lang="fr-FR" sz="24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Chargé de mission Transition agricole et alimentaire</a:t>
            </a:r>
          </a:p>
          <a:p>
            <a:endParaRPr lang="fr-FR" sz="2400" dirty="0">
              <a:solidFill>
                <a:schemeClr val="accent1"/>
              </a:solidFill>
              <a:latin typeface="Antonio" pitchFamily="2" charset="0"/>
              <a:ea typeface="+mn-ea"/>
              <a:cs typeface="Arial" panose="020B0604020202020204" pitchFamily="34" charset="0"/>
            </a:endParaRPr>
          </a:p>
          <a:p>
            <a:endParaRPr lang="fr-FR" sz="1600" dirty="0">
              <a:solidFill>
                <a:schemeClr val="accent1"/>
              </a:solidFill>
              <a:latin typeface="Antonio" pitchFamily="2" charset="0"/>
              <a:ea typeface="+mn-ea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IHEDATE</a:t>
            </a:r>
          </a:p>
          <a:p>
            <a:endParaRPr lang="fr-FR" sz="1600" dirty="0">
              <a:solidFill>
                <a:schemeClr val="accent1"/>
              </a:solidFill>
              <a:latin typeface="Antonio" pitchFamily="2" charset="0"/>
              <a:ea typeface="+mn-ea"/>
              <a:cs typeface="Arial" panose="020B0604020202020204" pitchFamily="34" charset="0"/>
            </a:endParaRPr>
          </a:p>
          <a:p>
            <a:r>
              <a:rPr lang="fr-FR" sz="1600" dirty="0">
                <a:solidFill>
                  <a:schemeClr val="accent1"/>
                </a:solidFill>
                <a:latin typeface="Antonio" pitchFamily="2" charset="0"/>
                <a:ea typeface="+mn-ea"/>
                <a:cs typeface="Arial" panose="020B0604020202020204" pitchFamily="34" charset="0"/>
              </a:rPr>
              <a:t>7 novembre 2024</a:t>
            </a:r>
          </a:p>
        </p:txBody>
      </p:sp>
    </p:spTree>
    <p:extLst>
      <p:ext uri="{BB962C8B-B14F-4D97-AF65-F5344CB8AC3E}">
        <p14:creationId xmlns:p14="http://schemas.microsoft.com/office/powerpoint/2010/main" val="1812948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6A94E9-0208-B96A-46DE-5CAA8D637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FE6429D-4E5D-D35C-0F8F-6D11502A5436}"/>
              </a:ext>
            </a:extLst>
          </p:cNvPr>
          <p:cNvGrpSpPr/>
          <p:nvPr/>
        </p:nvGrpSpPr>
        <p:grpSpPr>
          <a:xfrm>
            <a:off x="925382" y="296453"/>
            <a:ext cx="7647554" cy="6181221"/>
            <a:chOff x="925382" y="296453"/>
            <a:chExt cx="7647554" cy="618122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04F2A8F-79DB-4581-11D2-F97D75FC6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382" y="296453"/>
              <a:ext cx="7647554" cy="618122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BC1CD1-CB91-226D-3A51-67CE6068969D}"/>
                </a:ext>
              </a:extLst>
            </p:cNvPr>
            <p:cNvSpPr/>
            <p:nvPr/>
          </p:nvSpPr>
          <p:spPr>
            <a:xfrm>
              <a:off x="6804248" y="1772816"/>
              <a:ext cx="1414370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8CB006-7041-08A9-BCA8-FCE9B8EF4050}"/>
                </a:ext>
              </a:extLst>
            </p:cNvPr>
            <p:cNvSpPr/>
            <p:nvPr/>
          </p:nvSpPr>
          <p:spPr>
            <a:xfrm>
              <a:off x="6930839" y="1042989"/>
              <a:ext cx="1414370" cy="1149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38F01102-9442-67A4-40ED-1BC64D36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17" y="296453"/>
            <a:ext cx="7886700" cy="70830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Avec quelle gouvernance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F00A20-7F99-D762-86C8-72DF583A983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05480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55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6FE2-4947-5EB3-E470-3CE79F7BC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550F09-4D75-9622-C951-C4A01579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731" y="6528589"/>
            <a:ext cx="1264953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902E4-C58D-EB4A-9850-7E9EB06281C0}" type="datetime4">
              <a:rPr kumimoji="0" 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 novembre 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A14577-3C60-B857-C9D6-1B8957609D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8994" y="15836"/>
            <a:ext cx="1068575" cy="151216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8162B3B-EB75-0E91-3596-E848E31DD03B}"/>
              </a:ext>
            </a:extLst>
          </p:cNvPr>
          <p:cNvSpPr txBox="1">
            <a:spLocks/>
          </p:cNvSpPr>
          <p:nvPr/>
        </p:nvSpPr>
        <p:spPr>
          <a:xfrm>
            <a:off x="1009580" y="327491"/>
            <a:ext cx="7956376" cy="8888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3494BA">
                    <a:lumMod val="50000"/>
                  </a:srgbClr>
                </a:solidFill>
                <a:effectLst/>
                <a:uLnTx/>
                <a:uFillTx/>
                <a:latin typeface="Antonio Light" pitchFamily="2" charset="77"/>
                <a:ea typeface="+mj-ea"/>
                <a:cs typeface="+mj-cs"/>
              </a:rPr>
              <a:t>Le territoire du Parc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E3DC19-9386-B888-5A80-AA2E6D2257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719004" y="4065323"/>
            <a:ext cx="11585971" cy="8665596"/>
          </a:xfrm>
          <a:prstGeom prst="rect">
            <a:avLst/>
          </a:prstGeom>
        </p:spPr>
      </p:pic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B18871C8-80D0-FB52-08A1-BCE51472B92F}"/>
              </a:ext>
            </a:extLst>
          </p:cNvPr>
          <p:cNvSpPr txBox="1">
            <a:spLocks/>
          </p:cNvSpPr>
          <p:nvPr/>
        </p:nvSpPr>
        <p:spPr>
          <a:xfrm>
            <a:off x="8703290" y="6572020"/>
            <a:ext cx="4572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CB27E-89CF-6D41-B065-082907F10092}" type="slidenum"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BE184-B493-5358-62C2-F083ADC21BBD}"/>
              </a:ext>
            </a:extLst>
          </p:cNvPr>
          <p:cNvSpPr/>
          <p:nvPr/>
        </p:nvSpPr>
        <p:spPr>
          <a:xfrm>
            <a:off x="377103" y="1557338"/>
            <a:ext cx="2322689" cy="501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38762433-E172-2E4C-3A0D-6B58D6017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034"/>
            <a:ext cx="9144000" cy="60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3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364903-E115-B7DC-7947-D4478963A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761" y="6492875"/>
            <a:ext cx="457239" cy="365125"/>
          </a:xfrm>
        </p:spPr>
        <p:txBody>
          <a:bodyPr/>
          <a:lstStyle/>
          <a:p>
            <a:pPr algn="ctr"/>
            <a:fld id="{D5ECB27E-89CF-6D41-B065-082907F10092}" type="slidenum">
              <a:rPr lang="fr-FR" sz="1100" b="1" smtClean="0">
                <a:solidFill>
                  <a:schemeClr val="bg1"/>
                </a:solidFill>
                <a:latin typeface="Outfit" pitchFamily="2" charset="0"/>
              </a:rPr>
              <a:pPr algn="ctr"/>
              <a:t>12</a:t>
            </a:fld>
            <a:endParaRPr lang="fr-FR" sz="1100" b="1" dirty="0">
              <a:solidFill>
                <a:schemeClr val="bg1"/>
              </a:solidFill>
              <a:latin typeface="Outfit" pitchFamily="2" charset="0"/>
            </a:endParaRPr>
          </a:p>
        </p:txBody>
      </p:sp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238ECFF1-A572-DA68-B63E-4FC3B553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46" y="1939271"/>
            <a:ext cx="6391636" cy="4407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9B88EF-C700-E56B-1A16-9BEACC7FFEF0}"/>
              </a:ext>
            </a:extLst>
          </p:cNvPr>
          <p:cNvSpPr/>
          <p:nvPr/>
        </p:nvSpPr>
        <p:spPr>
          <a:xfrm>
            <a:off x="289671" y="5661248"/>
            <a:ext cx="1906065" cy="83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A9305C-5348-1ADD-CD88-9AB021A5E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8" y="5949280"/>
            <a:ext cx="428940" cy="63173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EA0197D-612F-2EC6-15DD-3CC7DEE4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703" y="499264"/>
            <a:ext cx="5793530" cy="423908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La Charte du Parc révisée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E05C65-9EC4-66EC-23D1-451E32937F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2418" y="15836"/>
            <a:ext cx="1068575" cy="15121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639D0C-E3E2-3BA1-54A1-FD6B298A97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5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32E7-6F0E-A0F6-BD32-65A2555FE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7F1584-EB25-0804-E598-3B717AEAFFA0}"/>
              </a:ext>
            </a:extLst>
          </p:cNvPr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51DF2B-7C7D-FF7C-18FF-4A5DA64E4286}"/>
              </a:ext>
            </a:extLst>
          </p:cNvPr>
          <p:cNvSpPr/>
          <p:nvPr/>
        </p:nvSpPr>
        <p:spPr>
          <a:xfrm>
            <a:off x="2061557" y="25488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DC0E33-F9B1-C09D-17D8-5CBC416E30A7}"/>
              </a:ext>
            </a:extLst>
          </p:cNvPr>
          <p:cNvSpPr/>
          <p:nvPr/>
        </p:nvSpPr>
        <p:spPr>
          <a:xfrm>
            <a:off x="3653444" y="2540576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879544-FDC5-BC1F-7A39-CC2D5A26BD86}"/>
              </a:ext>
            </a:extLst>
          </p:cNvPr>
          <p:cNvSpPr/>
          <p:nvPr/>
        </p:nvSpPr>
        <p:spPr>
          <a:xfrm>
            <a:off x="3657600" y="3479915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6B1044A-6885-5769-7B5A-A871E65CA90D}"/>
              </a:ext>
            </a:extLst>
          </p:cNvPr>
          <p:cNvSpPr/>
          <p:nvPr/>
        </p:nvSpPr>
        <p:spPr>
          <a:xfrm>
            <a:off x="2040775" y="3496540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BB049E5-BEB3-B292-3DE4-8BECA0F1CD9D}"/>
              </a:ext>
            </a:extLst>
          </p:cNvPr>
          <p:cNvSpPr/>
          <p:nvPr/>
        </p:nvSpPr>
        <p:spPr>
          <a:xfrm>
            <a:off x="2069869" y="4523162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93919CA-4DA1-8973-7F39-6283CD341CA5}"/>
              </a:ext>
            </a:extLst>
          </p:cNvPr>
          <p:cNvSpPr/>
          <p:nvPr/>
        </p:nvSpPr>
        <p:spPr>
          <a:xfrm>
            <a:off x="3653444" y="4635383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145EFB-D569-9719-E27D-48DA9912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13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EC723C-84B2-363A-A9FA-67B94F29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85" y="11591"/>
            <a:ext cx="1068575" cy="1512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6FBF13-983D-3AB1-0E2B-7FD666494B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A2381B-7388-DDB9-2A4E-F9A1AA700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8" y="766646"/>
            <a:ext cx="8211603" cy="580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853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5646" y="258479"/>
            <a:ext cx="7678761" cy="931004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algn="ctr" defTabSz="342794">
              <a:spcBef>
                <a:spcPct val="0"/>
              </a:spcBef>
            </a:pPr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  <a:cs typeface="Calibri"/>
              </a:rPr>
              <a:t>Quelques actions phares du Parc pour répondre aux enjeux du climat, de la biodiversité, du vivre ensemble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A4ACFCE-8AC3-7047-A0E1-CE56541C3F04}"/>
              </a:ext>
            </a:extLst>
          </p:cNvPr>
          <p:cNvSpPr/>
          <p:nvPr/>
        </p:nvSpPr>
        <p:spPr>
          <a:xfrm>
            <a:off x="2061557" y="25488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BEBE694-78F5-6648-803D-84C55BB5B7EE}"/>
              </a:ext>
            </a:extLst>
          </p:cNvPr>
          <p:cNvSpPr/>
          <p:nvPr/>
        </p:nvSpPr>
        <p:spPr>
          <a:xfrm>
            <a:off x="3653444" y="2540576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08C20A2-BB1A-B841-A5BC-95B8DD62CE25}"/>
              </a:ext>
            </a:extLst>
          </p:cNvPr>
          <p:cNvSpPr/>
          <p:nvPr/>
        </p:nvSpPr>
        <p:spPr>
          <a:xfrm>
            <a:off x="3657600" y="3479915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7A466F6-2CBF-5444-86A7-A0D47C9071A1}"/>
              </a:ext>
            </a:extLst>
          </p:cNvPr>
          <p:cNvSpPr/>
          <p:nvPr/>
        </p:nvSpPr>
        <p:spPr>
          <a:xfrm>
            <a:off x="2040775" y="3496540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DA8887E-409E-5741-B9D2-C37E640A120F}"/>
              </a:ext>
            </a:extLst>
          </p:cNvPr>
          <p:cNvSpPr/>
          <p:nvPr/>
        </p:nvSpPr>
        <p:spPr>
          <a:xfrm>
            <a:off x="2069869" y="4523162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615FDC-6126-524C-B357-FE2BCE28A9AA}"/>
              </a:ext>
            </a:extLst>
          </p:cNvPr>
          <p:cNvSpPr/>
          <p:nvPr/>
        </p:nvSpPr>
        <p:spPr>
          <a:xfrm>
            <a:off x="3653444" y="4635383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" name="Image 2" descr="Une image contenant texte, carte, graphisme, Impression&#10;&#10;Description générée automatiquement">
            <a:extLst>
              <a:ext uri="{FF2B5EF4-FFF2-40B4-BE49-F238E27FC236}">
                <a16:creationId xmlns:a16="http://schemas.microsoft.com/office/drawing/2014/main" id="{63FCC5FE-EC75-89FE-3E43-AA757FA92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033" y="1377703"/>
            <a:ext cx="3147424" cy="438472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DC9A73-C8E2-B6DA-B8D9-A98569A25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14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9CD22B-7753-677A-2353-927762BD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85" y="11591"/>
            <a:ext cx="1068575" cy="1512169"/>
          </a:xfrm>
          <a:prstGeom prst="rect">
            <a:avLst/>
          </a:prstGeom>
        </p:spPr>
      </p:pic>
      <p:sp>
        <p:nvSpPr>
          <p:cNvPr id="9" name="Titre 4">
            <a:extLst>
              <a:ext uri="{FF2B5EF4-FFF2-40B4-BE49-F238E27FC236}">
                <a16:creationId xmlns:a16="http://schemas.microsoft.com/office/drawing/2014/main" id="{0CB2DE94-FC4D-938F-B2CB-F9C9E393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950" y="1377703"/>
            <a:ext cx="1228567" cy="705855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ntonio ExtraLight" pitchFamily="2" charset="0"/>
              </a:rPr>
              <a:t>Quelques actions phares</a:t>
            </a:r>
            <a:br>
              <a:rPr lang="fr-FR" altLang="fr-F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ntonio ExtraLight" pitchFamily="2" charset="0"/>
              </a:rPr>
            </a:br>
            <a:r>
              <a:rPr lang="fr-FR" altLang="fr-FR" sz="1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ntonio ExtraLight" pitchFamily="2" charset="0"/>
              </a:rPr>
              <a:t>en 2024</a:t>
            </a:r>
            <a:endParaRPr lang="fr-FR" altLang="fr-FR" sz="2800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ntonio ExtraLight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5EA1AA-B326-AF26-B031-642FD65522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3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96053F-9909-0FA6-F0E7-1B3198CD1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B1E8D90-13C4-D599-442B-C5CFB97C48E2}"/>
              </a:ext>
            </a:extLst>
          </p:cNvPr>
          <p:cNvSpPr txBox="1">
            <a:spLocks/>
          </p:cNvSpPr>
          <p:nvPr/>
        </p:nvSpPr>
        <p:spPr>
          <a:xfrm>
            <a:off x="3725659" y="1542555"/>
            <a:ext cx="2481326" cy="8534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73DE0D8-B427-B9D3-3C9D-69E38C367E36}"/>
              </a:ext>
            </a:extLst>
          </p:cNvPr>
          <p:cNvSpPr txBox="1">
            <a:spLocks/>
          </p:cNvSpPr>
          <p:nvPr/>
        </p:nvSpPr>
        <p:spPr>
          <a:xfrm>
            <a:off x="1095203" y="304805"/>
            <a:ext cx="5469490" cy="447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sz="2800" b="0" dirty="0">
                <a:solidFill>
                  <a:schemeClr val="accent1"/>
                </a:solidFill>
                <a:latin typeface="Antonio ExtraLight" pitchFamily="2" charset="0"/>
              </a:rPr>
              <a:t>La biodiversité inventoriée et préservée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BF4AC0C-13AA-A336-FA97-CD420C18F6A2}"/>
              </a:ext>
            </a:extLst>
          </p:cNvPr>
          <p:cNvSpPr txBox="1">
            <a:spLocks/>
          </p:cNvSpPr>
          <p:nvPr/>
        </p:nvSpPr>
        <p:spPr>
          <a:xfrm>
            <a:off x="5193358" y="4101057"/>
            <a:ext cx="2027255" cy="10264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43DA81-21F1-5240-3BD4-E356DB283E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141">
            <a:off x="6724014" y="532008"/>
            <a:ext cx="1818484" cy="181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A8AC72-D863-E9EA-2F1D-65A2088BA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15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538A78-B42D-3ED9-48DD-64839AA810A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39" y="4148"/>
            <a:ext cx="1068575" cy="1512169"/>
          </a:xfrm>
          <a:prstGeom prst="rect">
            <a:avLst/>
          </a:prstGeom>
        </p:spPr>
      </p:pic>
      <p:pic>
        <p:nvPicPr>
          <p:cNvPr id="10" name="Image 9" descr="Une image contenant plein air, texte, arbre, Panneau de signalisation&#10;&#10;Description générée automatiquement">
            <a:extLst>
              <a:ext uri="{FF2B5EF4-FFF2-40B4-BE49-F238E27FC236}">
                <a16:creationId xmlns:a16="http://schemas.microsoft.com/office/drawing/2014/main" id="{FFE3C29E-8047-5720-9FFF-925ED12D4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2" y="1145252"/>
            <a:ext cx="3302452" cy="2264900"/>
          </a:xfrm>
          <a:prstGeom prst="rect">
            <a:avLst/>
          </a:prstGeom>
        </p:spPr>
      </p:pic>
      <p:pic>
        <p:nvPicPr>
          <p:cNvPr id="11" name="Image 10" descr="Une image contenant plein air, mammifère, herbe, ciel&#10;&#10;Description générée automatiquement">
            <a:extLst>
              <a:ext uri="{FF2B5EF4-FFF2-40B4-BE49-F238E27FC236}">
                <a16:creationId xmlns:a16="http://schemas.microsoft.com/office/drawing/2014/main" id="{AFA5D169-6AC0-4751-990A-13F01417A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147">
            <a:off x="5477986" y="2803471"/>
            <a:ext cx="2880026" cy="3840035"/>
          </a:xfrm>
          <a:prstGeom prst="rect">
            <a:avLst/>
          </a:prstGeom>
        </p:spPr>
      </p:pic>
      <p:pic>
        <p:nvPicPr>
          <p:cNvPr id="12" name="Image 11" descr="Une image contenant texte, capture d’écran, insecte&#10;&#10;Description générée automatiquement">
            <a:extLst>
              <a:ext uri="{FF2B5EF4-FFF2-40B4-BE49-F238E27FC236}">
                <a16:creationId xmlns:a16="http://schemas.microsoft.com/office/drawing/2014/main" id="{F1B182E7-232F-96A1-EDE8-78D35CF3A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7" y="3615327"/>
            <a:ext cx="5469489" cy="261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B187C3-69F8-E59E-8B4C-60FF5459B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pic>
        <p:nvPicPr>
          <p:cNvPr id="17" name="Image 16" descr="Une image contenant plein air, herbe, Paysage naturel, paysage&#10;&#10;Description générée automatiquement">
            <a:extLst>
              <a:ext uri="{FF2B5EF4-FFF2-40B4-BE49-F238E27FC236}">
                <a16:creationId xmlns:a16="http://schemas.microsoft.com/office/drawing/2014/main" id="{729D5BDA-BA76-580F-EDCF-CE52E1657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09" y="3499573"/>
            <a:ext cx="6583482" cy="3071915"/>
          </a:xfrm>
          <a:prstGeom prst="rect">
            <a:avLst/>
          </a:prstGeom>
        </p:spPr>
      </p:pic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B1E8D90-13C4-D599-442B-C5CFB97C48E2}"/>
              </a:ext>
            </a:extLst>
          </p:cNvPr>
          <p:cNvSpPr txBox="1">
            <a:spLocks/>
          </p:cNvSpPr>
          <p:nvPr/>
        </p:nvSpPr>
        <p:spPr>
          <a:xfrm>
            <a:off x="3725659" y="1542555"/>
            <a:ext cx="2481326" cy="8534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200" dirty="0">
              <a:latin typeface="Avenir Book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73DE0D8-B427-B9D3-3C9D-69E38C367E36}"/>
              </a:ext>
            </a:extLst>
          </p:cNvPr>
          <p:cNvSpPr txBox="1">
            <a:spLocks/>
          </p:cNvSpPr>
          <p:nvPr/>
        </p:nvSpPr>
        <p:spPr>
          <a:xfrm>
            <a:off x="870931" y="381960"/>
            <a:ext cx="8190781" cy="447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b="0" dirty="0">
                <a:solidFill>
                  <a:schemeClr val="accent1"/>
                </a:solidFill>
                <a:latin typeface="Antonio ExtraLight" pitchFamily="2" charset="0"/>
              </a:rPr>
              <a:t>Les trames naturelles et continuités écologiques identifiées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BF4AC0C-13AA-A336-FA97-CD420C18F6A2}"/>
              </a:ext>
            </a:extLst>
          </p:cNvPr>
          <p:cNvSpPr txBox="1">
            <a:spLocks/>
          </p:cNvSpPr>
          <p:nvPr/>
        </p:nvSpPr>
        <p:spPr>
          <a:xfrm>
            <a:off x="5193358" y="4101057"/>
            <a:ext cx="2027255" cy="10264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200" dirty="0">
              <a:latin typeface="Avenir Book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1510A2-09F7-E54B-AFBF-E59B4233C8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909">
            <a:off x="1133717" y="1486177"/>
            <a:ext cx="2040859" cy="273561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06F1037-F389-0D45-0426-35EACFCAE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16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CB8186-EFF3-5219-BFA2-9863191057A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05" y="13292"/>
            <a:ext cx="1068575" cy="1512169"/>
          </a:xfrm>
          <a:prstGeom prst="rect">
            <a:avLst/>
          </a:prstGeom>
        </p:spPr>
      </p:pic>
      <p:pic>
        <p:nvPicPr>
          <p:cNvPr id="14" name="Image 13" descr="Une image contenant nuit, léger, aérien, plein air&#10;&#10;Description générée automatiquement">
            <a:extLst>
              <a:ext uri="{FF2B5EF4-FFF2-40B4-BE49-F238E27FC236}">
                <a16:creationId xmlns:a16="http://schemas.microsoft.com/office/drawing/2014/main" id="{D8FC504F-CB66-180A-D007-F731AD75A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766" y="1552530"/>
            <a:ext cx="2227112" cy="1484741"/>
          </a:xfrm>
          <a:prstGeom prst="rect">
            <a:avLst/>
          </a:prstGeom>
        </p:spPr>
      </p:pic>
      <p:pic>
        <p:nvPicPr>
          <p:cNvPr id="16" name="Image 15" descr="Une image contenant obscurité, Photographie aérienne, Vue plongeante, léger&#10;&#10;Description générée automatiquement">
            <a:extLst>
              <a:ext uri="{FF2B5EF4-FFF2-40B4-BE49-F238E27FC236}">
                <a16:creationId xmlns:a16="http://schemas.microsoft.com/office/drawing/2014/main" id="{E8982892-188B-5A3A-5DD8-7E8DE8A81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609" y="1520118"/>
            <a:ext cx="2333011" cy="155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08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3C28176-DF34-B65A-45D0-6A66580E09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73DE0D8-B427-B9D3-3C9D-69E38C367E36}"/>
              </a:ext>
            </a:extLst>
          </p:cNvPr>
          <p:cNvSpPr txBox="1">
            <a:spLocks/>
          </p:cNvSpPr>
          <p:nvPr/>
        </p:nvSpPr>
        <p:spPr>
          <a:xfrm>
            <a:off x="1017444" y="278217"/>
            <a:ext cx="7573465" cy="693356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2800" b="0" dirty="0">
                <a:solidFill>
                  <a:schemeClr val="accent1"/>
                </a:solidFill>
                <a:latin typeface="Antonio ExtraLight" pitchFamily="2" charset="0"/>
              </a:rPr>
              <a:t>Fonds </a:t>
            </a:r>
            <a:r>
              <a:rPr lang="en-US" sz="2800" b="0" dirty="0" err="1">
                <a:solidFill>
                  <a:schemeClr val="accent1"/>
                </a:solidFill>
                <a:latin typeface="Antonio ExtraLight" pitchFamily="2" charset="0"/>
              </a:rPr>
              <a:t>marins</a:t>
            </a:r>
            <a:r>
              <a:rPr lang="en-US" sz="2800" b="0" dirty="0">
                <a:solidFill>
                  <a:schemeClr val="accent1"/>
                </a:solidFill>
                <a:latin typeface="Antonio ExtraLight" pitchFamily="2" charset="0"/>
              </a:rPr>
              <a:t> : des </a:t>
            </a:r>
            <a:r>
              <a:rPr lang="en-US" sz="2800" b="0" dirty="0" err="1">
                <a:solidFill>
                  <a:schemeClr val="accent1"/>
                </a:solidFill>
                <a:latin typeface="Antonio ExtraLight" pitchFamily="2" charset="0"/>
              </a:rPr>
              <a:t>mouillages</a:t>
            </a:r>
            <a:r>
              <a:rPr lang="en-US" sz="2800" b="0" dirty="0">
                <a:solidFill>
                  <a:schemeClr val="accent1"/>
                </a:solidFill>
                <a:latin typeface="Antonio ExtraLight" pitchFamily="2" charset="0"/>
              </a:rPr>
              <a:t> à </a:t>
            </a:r>
            <a:r>
              <a:rPr lang="en-US" sz="2800" b="0" dirty="0" err="1">
                <a:solidFill>
                  <a:schemeClr val="accent1"/>
                </a:solidFill>
                <a:latin typeface="Antonio ExtraLight" pitchFamily="2" charset="0"/>
              </a:rPr>
              <a:t>moindre</a:t>
            </a:r>
            <a:r>
              <a:rPr lang="en-US" sz="2800" b="0" dirty="0">
                <a:solidFill>
                  <a:schemeClr val="accent1"/>
                </a:solidFill>
                <a:latin typeface="Antonio ExtraLight" pitchFamily="2" charset="0"/>
              </a:rPr>
              <a:t> impact </a:t>
            </a:r>
            <a:r>
              <a:rPr lang="en-US" sz="2800" b="0" dirty="0" err="1">
                <a:solidFill>
                  <a:schemeClr val="accent1"/>
                </a:solidFill>
                <a:latin typeface="Antonio ExtraLight" pitchFamily="2" charset="0"/>
              </a:rPr>
              <a:t>déployés</a:t>
            </a:r>
            <a:endParaRPr lang="en-US" sz="2800" b="0" dirty="0">
              <a:solidFill>
                <a:schemeClr val="accent1"/>
              </a:solidFill>
              <a:latin typeface="Antonio ExtraLight" pitchFamily="2" charset="0"/>
            </a:endParaRPr>
          </a:p>
        </p:txBody>
      </p:sp>
      <p:pic>
        <p:nvPicPr>
          <p:cNvPr id="5" name="Image 4" descr="Une image contenant plein air, ciel, eau, lac&#10;&#10;Description générée automatiquement">
            <a:extLst>
              <a:ext uri="{FF2B5EF4-FFF2-40B4-BE49-F238E27FC236}">
                <a16:creationId xmlns:a16="http://schemas.microsoft.com/office/drawing/2014/main" id="{61B00062-8DB6-B335-AAB4-91F08DE615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" r="-2" b="15954"/>
          <a:stretch/>
        </p:blipFill>
        <p:spPr>
          <a:xfrm rot="21304962">
            <a:off x="2752247" y="1237653"/>
            <a:ext cx="5588240" cy="3038578"/>
          </a:xfrm>
          <a:prstGeom prst="rect">
            <a:avLst/>
          </a:prstGeom>
          <a:noFill/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EC7C13A-1E67-B99E-0624-2A58FDB01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671" y="5715434"/>
            <a:ext cx="342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>
                <a:spcAft>
                  <a:spcPts val="450"/>
                </a:spcAft>
              </a:pPr>
              <a:t>17</a:t>
            </a:fld>
            <a:endParaRPr lang="fr-FR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B1E8D90-13C4-D599-442B-C5CFB97C48E2}"/>
              </a:ext>
            </a:extLst>
          </p:cNvPr>
          <p:cNvSpPr txBox="1">
            <a:spLocks/>
          </p:cNvSpPr>
          <p:nvPr/>
        </p:nvSpPr>
        <p:spPr>
          <a:xfrm>
            <a:off x="3725659" y="1542555"/>
            <a:ext cx="2481326" cy="8534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BF4AC0C-13AA-A336-FA97-CD420C18F6A2}"/>
              </a:ext>
            </a:extLst>
          </p:cNvPr>
          <p:cNvSpPr txBox="1">
            <a:spLocks/>
          </p:cNvSpPr>
          <p:nvPr/>
        </p:nvSpPr>
        <p:spPr>
          <a:xfrm>
            <a:off x="5193358" y="4101057"/>
            <a:ext cx="2027255" cy="10264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</a:endParaRPr>
          </a:p>
        </p:txBody>
      </p:sp>
      <p:pic>
        <p:nvPicPr>
          <p:cNvPr id="4" name="Image 3" descr="Une image contenant Organisme, barrière de corail, Invertébrés marins, sous-marin&#10;&#10;Description générée automatiquement">
            <a:extLst>
              <a:ext uri="{FF2B5EF4-FFF2-40B4-BE49-F238E27FC236}">
                <a16:creationId xmlns:a16="http://schemas.microsoft.com/office/drawing/2014/main" id="{1B5C553D-D28F-3557-894C-ACCBD6A2F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52" y="3965121"/>
            <a:ext cx="3857171" cy="28928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04AC0E7-C7B9-D7CF-267A-F2824C85C51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" y="4148"/>
            <a:ext cx="1068575" cy="15121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62D803-EBE8-1CE5-1179-CFBBD87ED8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2283">
            <a:off x="434768" y="2997093"/>
            <a:ext cx="3666795" cy="27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73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B15F26-0CFC-5216-2FA6-0A99EC3B19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73DE0D8-B427-B9D3-3C9D-69E38C367E36}"/>
              </a:ext>
            </a:extLst>
          </p:cNvPr>
          <p:cNvSpPr txBox="1">
            <a:spLocks/>
          </p:cNvSpPr>
          <p:nvPr/>
        </p:nvSpPr>
        <p:spPr>
          <a:xfrm>
            <a:off x="191872" y="292821"/>
            <a:ext cx="4380128" cy="693356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2800" b="0" dirty="0">
                <a:solidFill>
                  <a:schemeClr val="accent1"/>
                </a:solidFill>
                <a:latin typeface="Antonio" pitchFamily="2" charset="0"/>
              </a:rPr>
              <a:t>Notre </a:t>
            </a:r>
            <a:r>
              <a:rPr lang="en-US" sz="2800" b="0" dirty="0" err="1">
                <a:solidFill>
                  <a:schemeClr val="accent1"/>
                </a:solidFill>
                <a:latin typeface="Antonio" pitchFamily="2" charset="0"/>
              </a:rPr>
              <a:t>emblème</a:t>
            </a:r>
            <a:r>
              <a:rPr lang="en-US" sz="2800" b="0" dirty="0">
                <a:solidFill>
                  <a:schemeClr val="accent1"/>
                </a:solidFill>
                <a:latin typeface="Antonio" pitchFamily="2" charset="0"/>
              </a:rPr>
              <a:t>… 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EC7C13A-1E67-B99E-0624-2A58FDB01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671" y="5715434"/>
            <a:ext cx="34292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>
                <a:spcAft>
                  <a:spcPts val="450"/>
                </a:spcAft>
              </a:pPr>
              <a:t>18</a:t>
            </a:fld>
            <a:endParaRPr lang="fr-FR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9B1E8D90-13C4-D599-442B-C5CFB97C48E2}"/>
              </a:ext>
            </a:extLst>
          </p:cNvPr>
          <p:cNvSpPr txBox="1">
            <a:spLocks/>
          </p:cNvSpPr>
          <p:nvPr/>
        </p:nvSpPr>
        <p:spPr>
          <a:xfrm>
            <a:off x="3725659" y="1542555"/>
            <a:ext cx="2481326" cy="8534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BF4AC0C-13AA-A336-FA97-CD420C18F6A2}"/>
              </a:ext>
            </a:extLst>
          </p:cNvPr>
          <p:cNvSpPr txBox="1">
            <a:spLocks/>
          </p:cNvSpPr>
          <p:nvPr/>
        </p:nvSpPr>
        <p:spPr>
          <a:xfrm>
            <a:off x="5193358" y="4101057"/>
            <a:ext cx="2027255" cy="102643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>
                  <a:lumMod val="75000"/>
                  <a:lumOff val="2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prstClr val="black">
                  <a:lumMod val="75000"/>
                  <a:lumOff val="25000"/>
                </a:prstClr>
              </a:solidFill>
              <a:latin typeface="Avenir Book"/>
            </a:endParaRPr>
          </a:p>
        </p:txBody>
      </p:sp>
      <p:pic>
        <p:nvPicPr>
          <p:cNvPr id="4" name="Image 3" descr="Une image contenant plante&#10;&#10;Description générée automatiquement">
            <a:extLst>
              <a:ext uri="{FF2B5EF4-FFF2-40B4-BE49-F238E27FC236}">
                <a16:creationId xmlns:a16="http://schemas.microsoft.com/office/drawing/2014/main" id="{B896A2EA-21B0-08C5-8E5E-8F9A7F708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636"/>
            <a:ext cx="9268347" cy="52134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6A581F-2079-4CA1-C63A-01F2CEEC347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34" y="12049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A36AA3-F6BB-4D4D-DA74-2561043DC6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261" y="48983"/>
            <a:ext cx="7527802" cy="651666"/>
          </a:xfrm>
        </p:spPr>
        <p:txBody>
          <a:bodyPr>
            <a:noAutofit/>
          </a:bodyPr>
          <a:lstStyle/>
          <a:p>
            <a:br>
              <a:rPr lang="fr-FR" b="1" dirty="0"/>
            </a:br>
            <a:r>
              <a:rPr lang="fr-FR" dirty="0">
                <a:solidFill>
                  <a:schemeClr val="bg1"/>
                </a:solidFill>
              </a:rPr>
              <a:t>L’agroforesterie développée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0966C8-02A6-05C0-9422-E063D3DEDE91}"/>
              </a:ext>
            </a:extLst>
          </p:cNvPr>
          <p:cNvSpPr txBox="1"/>
          <p:nvPr/>
        </p:nvSpPr>
        <p:spPr>
          <a:xfrm>
            <a:off x="1161849" y="306174"/>
            <a:ext cx="66496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80000"/>
            </a:pPr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Le littoral surveillé</a:t>
            </a:r>
          </a:p>
          <a:p>
            <a:pPr marL="285750" indent="-285750" algn="just">
              <a:buSzPct val="80000"/>
              <a:buFont typeface="Symbol" panose="05050102010706020507" pitchFamily="18" charset="2"/>
              <a:buChar char="Þ"/>
            </a:pPr>
            <a:endParaRPr lang="fr-FR" sz="1800" dirty="0">
              <a:solidFill>
                <a:schemeClr val="tx1"/>
              </a:solidFill>
              <a:latin typeface="Avenir Light" panose="020B0402020203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B22682-9A87-69D9-ED87-DC82161CC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539" y="1106393"/>
            <a:ext cx="6388482" cy="47845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C3953E-5190-EE2E-1D7D-4E3B89923F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3274" y="15836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5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>
            <a:extLst>
              <a:ext uri="{FF2B5EF4-FFF2-40B4-BE49-F238E27FC236}">
                <a16:creationId xmlns:a16="http://schemas.microsoft.com/office/drawing/2014/main" id="{30E3BE5B-90A4-C358-BC5C-1666DDDC2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3084" r="11157"/>
          <a:stretch>
            <a:fillRect/>
          </a:stretch>
        </p:blipFill>
        <p:spPr bwMode="auto">
          <a:xfrm>
            <a:off x="-12700" y="-3810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1A5827-C320-4981-D92C-F14E6883E412}"/>
              </a:ext>
            </a:extLst>
          </p:cNvPr>
          <p:cNvSpPr txBox="1"/>
          <p:nvPr/>
        </p:nvSpPr>
        <p:spPr>
          <a:xfrm>
            <a:off x="1814513" y="0"/>
            <a:ext cx="61864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Présentation PNR du Golfe du Morbihan </a:t>
            </a:r>
          </a:p>
        </p:txBody>
      </p:sp>
      <p:pic>
        <p:nvPicPr>
          <p:cNvPr id="5124" name="Image 1" descr="logo_PNRGM_RVB_light.jpg">
            <a:extLst>
              <a:ext uri="{FF2B5EF4-FFF2-40B4-BE49-F238E27FC236}">
                <a16:creationId xmlns:a16="http://schemas.microsoft.com/office/drawing/2014/main" id="{C3807BB7-9CE1-FC7C-589A-0132C7B2E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4906963"/>
            <a:ext cx="14668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76DAE5-8315-1B0A-75E6-2F4C53B48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A0D6D80-E577-C1A4-0C96-42F47BE86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99">
            <a:off x="4720730" y="1769264"/>
            <a:ext cx="3923603" cy="2689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C7ED181D-D6E7-E793-7144-A9C88504206C}"/>
              </a:ext>
            </a:extLst>
          </p:cNvPr>
          <p:cNvGrpSpPr/>
          <p:nvPr/>
        </p:nvGrpSpPr>
        <p:grpSpPr>
          <a:xfrm rot="621192">
            <a:off x="1490321" y="1361437"/>
            <a:ext cx="2448252" cy="1940698"/>
            <a:chOff x="5871990" y="1281011"/>
            <a:chExt cx="2567940" cy="2152641"/>
          </a:xfrm>
        </p:grpSpPr>
        <p:pic>
          <p:nvPicPr>
            <p:cNvPr id="27" name="Image 26" descr="Une image contenant plein air, herbe, ciel, bâtiment&#10;&#10;Description générée automatiquement">
              <a:extLst>
                <a:ext uri="{FF2B5EF4-FFF2-40B4-BE49-F238E27FC236}">
                  <a16:creationId xmlns:a16="http://schemas.microsoft.com/office/drawing/2014/main" id="{BF5F1D40-0B3F-0050-DC8A-4F65CCDB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990" y="1281011"/>
              <a:ext cx="2567940" cy="1925955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F8AD9FC-81E0-882E-DC35-F7E479205192}"/>
                </a:ext>
              </a:extLst>
            </p:cNvPr>
            <p:cNvSpPr txBox="1"/>
            <p:nvPr/>
          </p:nvSpPr>
          <p:spPr>
            <a:xfrm>
              <a:off x="5871990" y="3172041"/>
              <a:ext cx="2567940" cy="26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75" dirty="0"/>
                <a:t>Chapelle ND de la côte, </a:t>
              </a:r>
              <a:r>
                <a:rPr lang="fr-FR" sz="675" dirty="0" err="1"/>
                <a:t>Penvins</a:t>
              </a:r>
              <a:r>
                <a:rPr lang="fr-FR" sz="675" dirty="0"/>
                <a:t>, Sarzeau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D74F124B-365B-24CE-E040-9A169CBBEF41}"/>
              </a:ext>
            </a:extLst>
          </p:cNvPr>
          <p:cNvSpPr txBox="1">
            <a:spLocks/>
          </p:cNvSpPr>
          <p:nvPr/>
        </p:nvSpPr>
        <p:spPr>
          <a:xfrm>
            <a:off x="948998" y="458166"/>
            <a:ext cx="6964404" cy="447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b="0" dirty="0">
                <a:solidFill>
                  <a:schemeClr val="accent1"/>
                </a:solidFill>
                <a:latin typeface="Antonio ExtraLight" pitchFamily="2" charset="0"/>
              </a:rPr>
              <a:t>Le patrimoine maritime bâti inventorié et valorisé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F39559-9BD2-876E-6738-2C7D6B8DB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20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A09616A-DCA4-B9DC-C6C0-6484DE2076F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989" y="196172"/>
            <a:ext cx="1068575" cy="1512169"/>
          </a:xfrm>
          <a:prstGeom prst="rect">
            <a:avLst/>
          </a:prstGeom>
        </p:spPr>
      </p:pic>
      <p:pic>
        <p:nvPicPr>
          <p:cNvPr id="38" name="Image 37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E31BEFB-F445-B49E-6017-32A7F36B5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34" y="5713283"/>
            <a:ext cx="670968" cy="676906"/>
          </a:xfrm>
          <a:prstGeom prst="rect">
            <a:avLst/>
          </a:prstGeom>
        </p:spPr>
      </p:pic>
      <p:pic>
        <p:nvPicPr>
          <p:cNvPr id="3076" name="Picture 4" descr="Fondation de France - Fondation pour la Nature et l'Homme">
            <a:extLst>
              <a:ext uri="{FF2B5EF4-FFF2-40B4-BE49-F238E27FC236}">
                <a16:creationId xmlns:a16="http://schemas.microsoft.com/office/drawing/2014/main" id="{68FD95FA-9942-D9D7-3E5E-B90A523A2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9" t="29060" r="26744" b="29915"/>
          <a:stretch/>
        </p:blipFill>
        <p:spPr bwMode="auto">
          <a:xfrm>
            <a:off x="6175864" y="5656546"/>
            <a:ext cx="768173" cy="7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ciel, plein air, phare, bâtiment&#10;&#10;Description générée automatiquement">
            <a:extLst>
              <a:ext uri="{FF2B5EF4-FFF2-40B4-BE49-F238E27FC236}">
                <a16:creationId xmlns:a16="http://schemas.microsoft.com/office/drawing/2014/main" id="{93839B46-7552-8E75-0EBB-72F7EE2599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5" y="3666615"/>
            <a:ext cx="3880216" cy="290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6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3F526CC-1CF8-D7ED-7F8C-7044B8984E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132F8BC7-2A6E-4EC5-B7BC-2A9A43BE9023}"/>
              </a:ext>
            </a:extLst>
          </p:cNvPr>
          <p:cNvSpPr txBox="1">
            <a:spLocks/>
          </p:cNvSpPr>
          <p:nvPr/>
        </p:nvSpPr>
        <p:spPr>
          <a:xfrm>
            <a:off x="1414699" y="1582876"/>
            <a:ext cx="3276410" cy="14002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fr-FR" sz="1050" dirty="0">
              <a:latin typeface="Avenir Light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79B5B9D-2EBE-E755-5272-C0B4173600BE}"/>
              </a:ext>
            </a:extLst>
          </p:cNvPr>
          <p:cNvGrpSpPr/>
          <p:nvPr/>
        </p:nvGrpSpPr>
        <p:grpSpPr>
          <a:xfrm>
            <a:off x="922337" y="1579787"/>
            <a:ext cx="1720341" cy="1720341"/>
            <a:chOff x="306034" y="1909314"/>
            <a:chExt cx="3028950" cy="302895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7CE97C0-27F2-5156-A45C-0E43304C0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34" y="1909314"/>
              <a:ext cx="3028950" cy="3028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 7" descr="Une image contenant texte, Police, conception, typographie&#10;&#10;Description générée automatiquement">
              <a:extLst>
                <a:ext uri="{FF2B5EF4-FFF2-40B4-BE49-F238E27FC236}">
                  <a16:creationId xmlns:a16="http://schemas.microsoft.com/office/drawing/2014/main" id="{D5679E01-6F26-2EAB-3102-5FE003193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17" y="3867150"/>
              <a:ext cx="1672683" cy="3429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4845371-9B5C-E30F-7696-CC391ABE1318}"/>
              </a:ext>
            </a:extLst>
          </p:cNvPr>
          <p:cNvGrpSpPr/>
          <p:nvPr/>
        </p:nvGrpSpPr>
        <p:grpSpPr>
          <a:xfrm>
            <a:off x="3269225" y="1611799"/>
            <a:ext cx="1946915" cy="1817201"/>
            <a:chOff x="3898907" y="2084472"/>
            <a:chExt cx="2126651" cy="1984961"/>
          </a:xfrm>
        </p:grpSpPr>
        <p:pic>
          <p:nvPicPr>
            <p:cNvPr id="17" name="Image 16" descr="Une image contenant texte, carte, atlas, diagramme&#10;&#10;Description générée automatiquement">
              <a:extLst>
                <a:ext uri="{FF2B5EF4-FFF2-40B4-BE49-F238E27FC236}">
                  <a16:creationId xmlns:a16="http://schemas.microsoft.com/office/drawing/2014/main" id="{B350EB21-17F1-12A2-DF8D-0EC2960EC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" t="1" b="2082"/>
            <a:stretch/>
          </p:blipFill>
          <p:spPr>
            <a:xfrm>
              <a:off x="3924783" y="2190273"/>
              <a:ext cx="2100775" cy="1879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Image 17" descr="Une image contenant texte, affiche, graphisme, Graphique&#10;&#10;Description générée automatiquement">
              <a:extLst>
                <a:ext uri="{FF2B5EF4-FFF2-40B4-BE49-F238E27FC236}">
                  <a16:creationId xmlns:a16="http://schemas.microsoft.com/office/drawing/2014/main" id="{56288911-394C-2252-7AD5-656B9D34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907" y="2207288"/>
              <a:ext cx="340560" cy="449965"/>
            </a:xfrm>
            <a:prstGeom prst="rect">
              <a:avLst/>
            </a:prstGeom>
          </p:spPr>
        </p:pic>
        <p:pic>
          <p:nvPicPr>
            <p:cNvPr id="19" name="Image 18" descr="Une image contenant texte, affiche, graphisme, Graphique&#10;&#10;Description générée automatiquement">
              <a:extLst>
                <a:ext uri="{FF2B5EF4-FFF2-40B4-BE49-F238E27FC236}">
                  <a16:creationId xmlns:a16="http://schemas.microsoft.com/office/drawing/2014/main" id="{F56B818C-3C86-DE11-0F9B-5602573EA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379" y="2084472"/>
              <a:ext cx="340560" cy="449965"/>
            </a:xfrm>
            <a:prstGeom prst="rect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91C7EAEB-AF37-96CB-C390-0014F8CC0C66}"/>
              </a:ext>
            </a:extLst>
          </p:cNvPr>
          <p:cNvSpPr txBox="1">
            <a:spLocks/>
          </p:cNvSpPr>
          <p:nvPr/>
        </p:nvSpPr>
        <p:spPr>
          <a:xfrm>
            <a:off x="680997" y="317555"/>
            <a:ext cx="6869334" cy="447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b="0" dirty="0">
                <a:solidFill>
                  <a:schemeClr val="accent1"/>
                </a:solidFill>
                <a:latin typeface="Antonio ExtraLight" pitchFamily="2" charset="0"/>
              </a:rPr>
              <a:t>Les projets patrimoniaux accompagnés</a:t>
            </a:r>
          </a:p>
          <a:p>
            <a:r>
              <a:rPr lang="fr-FR" sz="2800" b="0" dirty="0">
                <a:solidFill>
                  <a:schemeClr val="accent1"/>
                </a:solidFill>
                <a:latin typeface="Antonio ExtraLight" pitchFamily="2" charset="0"/>
              </a:rPr>
              <a:t>Les savoir–faire identifiés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3A82BD6-4593-4EF3-5BDF-BE62DE99183F}"/>
              </a:ext>
            </a:extLst>
          </p:cNvPr>
          <p:cNvGrpSpPr/>
          <p:nvPr/>
        </p:nvGrpSpPr>
        <p:grpSpPr>
          <a:xfrm rot="1043691">
            <a:off x="5876382" y="1680846"/>
            <a:ext cx="2820599" cy="2216607"/>
            <a:chOff x="5594457" y="1901030"/>
            <a:chExt cx="2757033" cy="1838218"/>
          </a:xfrm>
        </p:grpSpPr>
        <p:pic>
          <p:nvPicPr>
            <p:cNvPr id="25" name="Image 24" descr="Une image contenant plein air, ciel, propriété, nuage&#10;&#10;Description générée automatiquement">
              <a:extLst>
                <a:ext uri="{FF2B5EF4-FFF2-40B4-BE49-F238E27FC236}">
                  <a16:creationId xmlns:a16="http://schemas.microsoft.com/office/drawing/2014/main" id="{AC9ABBF2-D471-6593-BF81-1FE0B1773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457" y="1901030"/>
              <a:ext cx="2757033" cy="1550831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91A43AF-7EA4-2E75-1B2F-DD18C60AD0B7}"/>
                </a:ext>
              </a:extLst>
            </p:cNvPr>
            <p:cNvSpPr txBox="1"/>
            <p:nvPr/>
          </p:nvSpPr>
          <p:spPr>
            <a:xfrm>
              <a:off x="5690236" y="3477637"/>
              <a:ext cx="2567940" cy="261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75" dirty="0" err="1">
                  <a:solidFill>
                    <a:schemeClr val="accent2">
                      <a:lumMod val="75000"/>
                    </a:schemeClr>
                  </a:solidFill>
                  <a:latin typeface="Outfit" pitchFamily="2" charset="0"/>
                </a:rPr>
                <a:t>Ostréapolis</a:t>
              </a:r>
              <a:endParaRPr lang="fr-FR" sz="675" dirty="0">
                <a:solidFill>
                  <a:schemeClr val="accent2">
                    <a:lumMod val="75000"/>
                  </a:schemeClr>
                </a:solidFill>
                <a:latin typeface="Outfit" pitchFamily="2" charset="0"/>
              </a:endParaRPr>
            </a:p>
          </p:txBody>
        </p: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F35F0D-854A-9C7F-897D-FD134899A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21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74168F3-5F7F-FC07-AD88-CD2886B221E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90" y="-4135"/>
            <a:ext cx="1068575" cy="1512169"/>
          </a:xfrm>
          <a:prstGeom prst="rect">
            <a:avLst/>
          </a:prstGeom>
        </p:spPr>
      </p:pic>
      <p:pic>
        <p:nvPicPr>
          <p:cNvPr id="12" name="Image 11" descr="Une image contenant habits, personne, plein air, homme&#10;&#10;Description générée automatiquement">
            <a:extLst>
              <a:ext uri="{FF2B5EF4-FFF2-40B4-BE49-F238E27FC236}">
                <a16:creationId xmlns:a16="http://schemas.microsoft.com/office/drawing/2014/main" id="{6B5AC309-3297-32A0-586A-50115F61B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33" y="3695407"/>
            <a:ext cx="4206202" cy="27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3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E1BE0DB-72C1-25A1-6886-9BED57E48A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61B6FBD-CC57-D33F-EE20-EED20760EDA5}"/>
              </a:ext>
            </a:extLst>
          </p:cNvPr>
          <p:cNvSpPr txBox="1"/>
          <p:nvPr/>
        </p:nvSpPr>
        <p:spPr>
          <a:xfrm>
            <a:off x="1585403" y="2328447"/>
            <a:ext cx="3786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endParaRPr lang="fr-FR" sz="1050" dirty="0">
              <a:latin typeface="Avenir Light" panose="020B0402020203020204"/>
            </a:endParaRPr>
          </a:p>
          <a:p>
            <a:endParaRPr lang="fr-FR" sz="1050" dirty="0">
              <a:latin typeface="Avenir Light" panose="020B040202020302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D64FE1-918C-54F3-4BDC-941EAE948A13}"/>
              </a:ext>
            </a:extLst>
          </p:cNvPr>
          <p:cNvSpPr txBox="1">
            <a:spLocks/>
          </p:cNvSpPr>
          <p:nvPr/>
        </p:nvSpPr>
        <p:spPr>
          <a:xfrm>
            <a:off x="1055420" y="313416"/>
            <a:ext cx="6241119" cy="4472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b="0" dirty="0">
                <a:solidFill>
                  <a:schemeClr val="accent1"/>
                </a:solidFill>
                <a:latin typeface="Antonio ExtraLight" pitchFamily="2" charset="0"/>
              </a:rPr>
              <a:t>Les avis donnés sur la compatibilité des documents d’urbanisme avec la Charte du Parc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C892F4-2BC6-AA53-C519-6C725D0D4C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048">
            <a:off x="7032654" y="1585172"/>
            <a:ext cx="1774051" cy="2418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3DB1FD5-2F97-0F0E-5418-6650DDEF74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8" y="1516742"/>
            <a:ext cx="5901847" cy="417427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91EB81-2344-BA59-4A4C-568680FB7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22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C2177-5260-476B-AD75-CC9F0D4A8EC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81" y="4574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8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D449CB-A17E-F3AC-9900-A142FB4B5B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7564" y="555877"/>
            <a:ext cx="8424644" cy="396379"/>
          </a:xfrm>
        </p:spPr>
        <p:txBody>
          <a:bodyPr>
            <a:no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L’économie responsable valorisée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6917F6-EAFA-F3D1-4AB5-4D386818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22DD85-3C77-68BB-4F94-3AD7F0C7E1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989" y="196172"/>
            <a:ext cx="1068575" cy="15121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C8550E-F0D3-0B78-C9E5-B3ABD8D28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366">
            <a:off x="6947176" y="2295301"/>
            <a:ext cx="1817315" cy="2267398"/>
          </a:xfrm>
          <a:prstGeom prst="rect">
            <a:avLst/>
          </a:prstGeom>
        </p:spPr>
      </p:pic>
      <p:pic>
        <p:nvPicPr>
          <p:cNvPr id="13" name="Image 12" descr="Une image contenant plein air, habits, personne, chaussures&#10;&#10;Description générée automatiquement">
            <a:extLst>
              <a:ext uri="{FF2B5EF4-FFF2-40B4-BE49-F238E27FC236}">
                <a16:creationId xmlns:a16="http://schemas.microsoft.com/office/drawing/2014/main" id="{D99BB24D-F1DF-3B4B-7448-D23FC472EE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1" y="1927847"/>
            <a:ext cx="6331588" cy="32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141961B-E6AB-67F1-80E8-C999A1C6E0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261" y="48983"/>
            <a:ext cx="7527802" cy="651666"/>
          </a:xfrm>
        </p:spPr>
        <p:txBody>
          <a:bodyPr>
            <a:noAutofit/>
          </a:bodyPr>
          <a:lstStyle/>
          <a:p>
            <a:br>
              <a:rPr lang="fr-FR" b="1" dirty="0"/>
            </a:br>
            <a:r>
              <a:rPr lang="fr-FR" dirty="0">
                <a:solidFill>
                  <a:schemeClr val="bg1"/>
                </a:solidFill>
              </a:rPr>
              <a:t>L’agroforesterie développée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0966C8-02A6-05C0-9422-E063D3DEDE91}"/>
              </a:ext>
            </a:extLst>
          </p:cNvPr>
          <p:cNvSpPr txBox="1"/>
          <p:nvPr/>
        </p:nvSpPr>
        <p:spPr>
          <a:xfrm>
            <a:off x="1055301" y="333686"/>
            <a:ext cx="664961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ct val="80000"/>
            </a:pPr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L’agroécologie accompagnée</a:t>
            </a:r>
          </a:p>
          <a:p>
            <a:pPr marL="285750" indent="-285750" algn="just">
              <a:buSzPct val="80000"/>
              <a:buFont typeface="Symbol" panose="05050102010706020507" pitchFamily="18" charset="2"/>
              <a:buChar char="Þ"/>
            </a:pPr>
            <a:endParaRPr lang="fr-FR" sz="1800" dirty="0">
              <a:solidFill>
                <a:schemeClr val="tx1"/>
              </a:solidFill>
              <a:latin typeface="Avenir Light" panose="020B0402020203020204" pitchFamily="34" charset="0"/>
            </a:endParaRPr>
          </a:p>
        </p:txBody>
      </p:sp>
      <p:pic>
        <p:nvPicPr>
          <p:cNvPr id="4" name="Image 3" descr="Une image contenant plein air, ciel, herbe, nuage&#10;&#10;Description générée automatiquement">
            <a:extLst>
              <a:ext uri="{FF2B5EF4-FFF2-40B4-BE49-F238E27FC236}">
                <a16:creationId xmlns:a16="http://schemas.microsoft.com/office/drawing/2014/main" id="{AC44C725-976F-A3A8-BFB6-D538B1832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542">
            <a:off x="680140" y="1368996"/>
            <a:ext cx="5493343" cy="41200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00EFB8-49B2-1209-2CF3-E08ED46CE6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3274" y="15836"/>
            <a:ext cx="1068575" cy="1512169"/>
          </a:xfrm>
          <a:prstGeom prst="rect">
            <a:avLst/>
          </a:prstGeom>
        </p:spPr>
      </p:pic>
      <p:pic>
        <p:nvPicPr>
          <p:cNvPr id="7" name="Image 6" descr="Une image contenant herbe, plein air, hiver, ciel&#10;&#10;Description générée automatiquement">
            <a:extLst>
              <a:ext uri="{FF2B5EF4-FFF2-40B4-BE49-F238E27FC236}">
                <a16:creationId xmlns:a16="http://schemas.microsoft.com/office/drawing/2014/main" id="{74DED234-9807-FEE8-A9F0-642146443F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69" y="3776209"/>
            <a:ext cx="3068605" cy="230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74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45497C8-506A-4AF4-2B5B-5C97A78E72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pic>
        <p:nvPicPr>
          <p:cNvPr id="5" name="Image 4" descr="Une image contenant habits, ciel, plein air, herbe&#10;&#10;Description générée automatiquement">
            <a:extLst>
              <a:ext uri="{FF2B5EF4-FFF2-40B4-BE49-F238E27FC236}">
                <a16:creationId xmlns:a16="http://schemas.microsoft.com/office/drawing/2014/main" id="{68F5ABA7-078B-8895-4DD3-AFD009A3F1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32" y="1112761"/>
            <a:ext cx="2039370" cy="2719160"/>
          </a:xfrm>
          <a:prstGeom prst="rect">
            <a:avLst/>
          </a:prstGeom>
        </p:spPr>
      </p:pic>
      <p:pic>
        <p:nvPicPr>
          <p:cNvPr id="7" name="Image 6" descr="Une image contenant plein air, habits, personne, jeans&#10;&#10;Description générée automatiquement">
            <a:extLst>
              <a:ext uri="{FF2B5EF4-FFF2-40B4-BE49-F238E27FC236}">
                <a16:creationId xmlns:a16="http://schemas.microsoft.com/office/drawing/2014/main" id="{7AABA6D2-F899-89ED-C6F3-A3721BAC6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117">
            <a:off x="1995136" y="3359532"/>
            <a:ext cx="3633252" cy="2724939"/>
          </a:xfrm>
          <a:prstGeom prst="rect">
            <a:avLst/>
          </a:prstGeom>
        </p:spPr>
      </p:pic>
      <p:pic>
        <p:nvPicPr>
          <p:cNvPr id="9" name="Image 8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8043EA8-B5F9-A448-8243-B7232861C1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433">
            <a:off x="5745578" y="1837357"/>
            <a:ext cx="1169895" cy="391795"/>
          </a:xfrm>
          <a:prstGeom prst="rect">
            <a:avLst/>
          </a:prstGeom>
        </p:spPr>
      </p:pic>
      <p:pic>
        <p:nvPicPr>
          <p:cNvPr id="8" name="Image 7" descr="Une image contenant plein air, personne, habits, arbre&#10;&#10;Description générée automatiquement">
            <a:extLst>
              <a:ext uri="{FF2B5EF4-FFF2-40B4-BE49-F238E27FC236}">
                <a16:creationId xmlns:a16="http://schemas.microsoft.com/office/drawing/2014/main" id="{3EACF8A8-CC6C-84AB-D9E5-A600F606F5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587" y="1243486"/>
            <a:ext cx="2402407" cy="3203207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9BD7DDB-8007-2842-963D-DC2861152F2B}"/>
              </a:ext>
            </a:extLst>
          </p:cNvPr>
          <p:cNvSpPr txBox="1">
            <a:spLocks/>
          </p:cNvSpPr>
          <p:nvPr/>
        </p:nvSpPr>
        <p:spPr>
          <a:xfrm>
            <a:off x="1207870" y="406028"/>
            <a:ext cx="6053842" cy="476297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L’éducation au territoire développée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A8BE4-7BEE-896B-5489-B4B0C6A9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25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557208-3399-F623-6FB9-4E3BB56382D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3274" y="15836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B884BC6-5F05-2E6D-3704-C5A3D6A306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9BD7DDB-8007-2842-963D-DC2861152F2B}"/>
              </a:ext>
            </a:extLst>
          </p:cNvPr>
          <p:cNvSpPr txBox="1">
            <a:spLocks/>
          </p:cNvSpPr>
          <p:nvPr/>
        </p:nvSpPr>
        <p:spPr>
          <a:xfrm>
            <a:off x="1148661" y="295623"/>
            <a:ext cx="6053842" cy="476297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L’éducation au territoire développée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A8BE4-7BEE-896B-5489-B4B0C6A9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26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4" name="Image 3" descr="Une image contenant plein air, chaussures, sol, personne&#10;&#10;Description générée automatiquement">
            <a:extLst>
              <a:ext uri="{FF2B5EF4-FFF2-40B4-BE49-F238E27FC236}">
                <a16:creationId xmlns:a16="http://schemas.microsoft.com/office/drawing/2014/main" id="{ED3A19F3-BD32-6657-DCE2-1715441B02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1388145"/>
            <a:ext cx="7634152" cy="50894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8BF2FD-878E-4DF7-AFAF-E39D2B348D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3274" y="15836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78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7A9B40-FDA7-2AB9-245A-7127EB21F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pic>
        <p:nvPicPr>
          <p:cNvPr id="4" name="Image 3" descr="Une image contenant plein air, ciel, nuage, arbre&#10;&#10;Description générée automatiquement">
            <a:extLst>
              <a:ext uri="{FF2B5EF4-FFF2-40B4-BE49-F238E27FC236}">
                <a16:creationId xmlns:a16="http://schemas.microsoft.com/office/drawing/2014/main" id="{CC0AE92E-51AE-0B0B-0ADD-E781E40715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4096">
            <a:off x="5922343" y="773367"/>
            <a:ext cx="3108159" cy="2331119"/>
          </a:xfrm>
          <a:prstGeom prst="rect">
            <a:avLst/>
          </a:prstGeom>
        </p:spPr>
      </p:pic>
      <p:pic>
        <p:nvPicPr>
          <p:cNvPr id="6" name="Image 5" descr="Une image contenant nuage, nature, eau, plein air&#10;&#10;Description générée automatiquement">
            <a:extLst>
              <a:ext uri="{FF2B5EF4-FFF2-40B4-BE49-F238E27FC236}">
                <a16:creationId xmlns:a16="http://schemas.microsoft.com/office/drawing/2014/main" id="{4B52C608-7843-CFEA-9F9C-F26C3161E4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648">
            <a:off x="738227" y="962793"/>
            <a:ext cx="5252219" cy="2954374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AA281887-702B-A6CF-69A7-779D6C8937B3}"/>
              </a:ext>
            </a:extLst>
          </p:cNvPr>
          <p:cNvSpPr txBox="1">
            <a:spLocks/>
          </p:cNvSpPr>
          <p:nvPr/>
        </p:nvSpPr>
        <p:spPr>
          <a:xfrm>
            <a:off x="575566" y="1017380"/>
            <a:ext cx="4695682" cy="5482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500" dirty="0">
              <a:latin typeface="Avenir Light" panose="020B0402020203020204" pitchFamily="34" charset="0"/>
            </a:endParaRP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3C8508-687C-2555-035A-E6CE356B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581" y="206709"/>
            <a:ext cx="7724706" cy="565211"/>
          </a:xfrm>
        </p:spPr>
        <p:txBody>
          <a:bodyPr>
            <a:noAutofit/>
          </a:bodyPr>
          <a:lstStyle/>
          <a:p>
            <a:r>
              <a:rPr lang="fr-FR" sz="2800" dirty="0" err="1">
                <a:solidFill>
                  <a:schemeClr val="accent1"/>
                </a:solidFill>
                <a:latin typeface="Antonio ExtraLight" pitchFamily="2" charset="0"/>
              </a:rPr>
              <a:t>Ilur</a:t>
            </a:r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 : notre </a:t>
            </a:r>
            <a:r>
              <a:rPr lang="fr-FR" sz="2800" dirty="0" err="1">
                <a:solidFill>
                  <a:schemeClr val="accent1"/>
                </a:solidFill>
                <a:latin typeface="Antonio ExtraLight" pitchFamily="2" charset="0"/>
              </a:rPr>
              <a:t>vitrine</a:t>
            </a:r>
            <a:r>
              <a:rPr lang="fr-FR" b="1" dirty="0" err="1">
                <a:solidFill>
                  <a:schemeClr val="bg1"/>
                </a:solidFill>
              </a:rPr>
              <a:t>du</a:t>
            </a:r>
            <a:r>
              <a:rPr lang="fr-FR" b="1" dirty="0">
                <a:solidFill>
                  <a:schemeClr val="bg1"/>
                </a:solidFill>
              </a:rPr>
              <a:t> Parc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244182-4936-391F-68BC-337C54573B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130" y="15836"/>
            <a:ext cx="1068575" cy="1512169"/>
          </a:xfrm>
          <a:prstGeom prst="rect">
            <a:avLst/>
          </a:prstGeom>
        </p:spPr>
      </p:pic>
      <p:pic>
        <p:nvPicPr>
          <p:cNvPr id="9" name="Image 8" descr="Une image contenant arbre, plein air, plante, herbe&#10;&#10;Description générée automatiquement">
            <a:extLst>
              <a:ext uri="{FF2B5EF4-FFF2-40B4-BE49-F238E27FC236}">
                <a16:creationId xmlns:a16="http://schemas.microsoft.com/office/drawing/2014/main" id="{8CE2B3A1-02FC-3B36-BD07-ED21375B6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9784" y="4074117"/>
            <a:ext cx="4004431" cy="22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67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7A9B40-FDA7-2AB9-245A-7127EB21F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AA281887-702B-A6CF-69A7-779D6C8937B3}"/>
              </a:ext>
            </a:extLst>
          </p:cNvPr>
          <p:cNvSpPr txBox="1">
            <a:spLocks/>
          </p:cNvSpPr>
          <p:nvPr/>
        </p:nvSpPr>
        <p:spPr>
          <a:xfrm>
            <a:off x="575566" y="1017380"/>
            <a:ext cx="4695682" cy="54820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500" dirty="0">
              <a:latin typeface="Avenir Light" panose="020B0402020203020204" pitchFamily="34" charset="0"/>
            </a:endParaRP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3C8508-687C-2555-035A-E6CE356B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581" y="206709"/>
            <a:ext cx="7724706" cy="565211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Les actions du Parc et de ses partenaires diffusées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244182-4936-391F-68BC-337C54573B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130" y="15836"/>
            <a:ext cx="1068575" cy="15121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2A7621-E5D8-2714-6421-7D77D82D4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81" y="4489723"/>
            <a:ext cx="2999753" cy="21069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8AD499-2BDE-BF3D-5254-EDB5D9018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047" y="973090"/>
            <a:ext cx="4156387" cy="21807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046752-ADEE-D26E-E730-806F98FDCB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7272">
            <a:off x="4804142" y="3929862"/>
            <a:ext cx="3179682" cy="1841429"/>
          </a:xfrm>
          <a:prstGeom prst="rect">
            <a:avLst/>
          </a:prstGeom>
        </p:spPr>
      </p:pic>
      <p:pic>
        <p:nvPicPr>
          <p:cNvPr id="12" name="Image 11" descr="Une image contenant texte, arbre, affiche, graphisme&#10;&#10;Description générée automatiquement">
            <a:extLst>
              <a:ext uri="{FF2B5EF4-FFF2-40B4-BE49-F238E27FC236}">
                <a16:creationId xmlns:a16="http://schemas.microsoft.com/office/drawing/2014/main" id="{5858406D-3EA2-497C-37DD-56C8DC257E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499">
            <a:off x="1058126" y="963594"/>
            <a:ext cx="2439609" cy="34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1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1780985-4A49-255C-66B3-E9BDBD291AF1}"/>
              </a:ext>
            </a:extLst>
          </p:cNvPr>
          <p:cNvSpPr txBox="1">
            <a:spLocks/>
          </p:cNvSpPr>
          <p:nvPr/>
        </p:nvSpPr>
        <p:spPr>
          <a:xfrm>
            <a:off x="899592" y="1988840"/>
            <a:ext cx="7886700" cy="111556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chemeClr val="accent6">
                    <a:lumMod val="10000"/>
                  </a:schemeClr>
                </a:solidFill>
                <a:latin typeface="Outfit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>
                    <a:lumMod val="10000"/>
                  </a:schemeClr>
                </a:solidFill>
                <a:latin typeface="Outfit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>
                    <a:lumMod val="10000"/>
                  </a:schemeClr>
                </a:solidFill>
                <a:latin typeface="Outfit" pitchFamily="2" charset="0"/>
                <a:ea typeface="+mn-ea"/>
                <a:cs typeface="+mn-cs"/>
              </a:defRPr>
            </a:lvl3pPr>
            <a:lvl4pPr marL="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>
                    <a:lumMod val="10000"/>
                  </a:schemeClr>
                </a:solidFill>
                <a:latin typeface="Outfit" pitchFamily="2" charset="0"/>
                <a:ea typeface="+mn-ea"/>
                <a:cs typeface="+mn-cs"/>
              </a:defRPr>
            </a:lvl4pPr>
            <a:lvl5pPr marL="7200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6">
                    <a:lumMod val="10000"/>
                  </a:schemeClr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685800">
              <a:spcBef>
                <a:spcPts val="375"/>
              </a:spcBef>
            </a:pPr>
            <a:r>
              <a:rPr lang="fr-FR" sz="1125" dirty="0">
                <a:solidFill>
                  <a:srgbClr val="FFFFFF"/>
                </a:solidFill>
              </a:rPr>
              <a:t>Tél. 02 97 62 03 03</a:t>
            </a:r>
          </a:p>
          <a:p>
            <a:pPr lvl="1" defTabSz="685800">
              <a:spcBef>
                <a:spcPts val="375"/>
              </a:spcBef>
            </a:pPr>
            <a:endParaRPr lang="fr-FR" sz="1125" dirty="0">
              <a:solidFill>
                <a:srgbClr val="FFFFFF"/>
              </a:solidFill>
            </a:endParaRPr>
          </a:p>
          <a:p>
            <a:pPr lvl="1" defTabSz="685800">
              <a:spcBef>
                <a:spcPts val="375"/>
              </a:spcBef>
            </a:pPr>
            <a:r>
              <a:rPr lang="fr-FR" sz="1125" dirty="0">
                <a:solidFill>
                  <a:srgbClr val="FFFFFF"/>
                </a:solidFill>
              </a:rPr>
              <a:t>PARC NATUREL RÉGIONAL DU GOLFE DU MORBIHAN</a:t>
            </a:r>
          </a:p>
          <a:p>
            <a:pPr lvl="1" defTabSz="685800">
              <a:spcBef>
                <a:spcPts val="375"/>
              </a:spcBef>
            </a:pPr>
            <a:r>
              <a:rPr lang="fr-FR" sz="1125" dirty="0">
                <a:solidFill>
                  <a:srgbClr val="FFFFFF"/>
                </a:solidFill>
              </a:rPr>
              <a:t>8 boulevard des îles CS 50213</a:t>
            </a:r>
          </a:p>
          <a:p>
            <a:pPr lvl="1" defTabSz="685800">
              <a:spcBef>
                <a:spcPts val="375"/>
              </a:spcBef>
            </a:pPr>
            <a:r>
              <a:rPr lang="fr-FR" sz="1125" dirty="0">
                <a:solidFill>
                  <a:srgbClr val="FFFFFF"/>
                </a:solidFill>
              </a:rPr>
              <a:t>56006 Vannes CEDEX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B2B5472-3B4E-E24F-A8D6-FF7E5F8F835C}"/>
              </a:ext>
            </a:extLst>
          </p:cNvPr>
          <p:cNvSpPr txBox="1">
            <a:spLocks/>
          </p:cNvSpPr>
          <p:nvPr/>
        </p:nvSpPr>
        <p:spPr>
          <a:xfrm>
            <a:off x="1067192" y="365127"/>
            <a:ext cx="7886700" cy="7083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2"/>
                </a:solidFill>
                <a:latin typeface="Antonio Light" pitchFamily="2" charset="77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Merci de votre participation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C737F8-F67A-AF7B-5AAF-A9A0E619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008" y="15836"/>
            <a:ext cx="1068575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9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FF8798D-722E-3620-74BC-A7CCB9BAF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r="11141" b="9122"/>
          <a:stretch/>
        </p:blipFill>
        <p:spPr>
          <a:xfrm>
            <a:off x="1300861" y="1016825"/>
            <a:ext cx="7631048" cy="5256584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937DAC-F4E5-F34A-D390-9FB185E1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731" y="6528589"/>
            <a:ext cx="1264953" cy="365125"/>
          </a:xfrm>
        </p:spPr>
        <p:txBody>
          <a:bodyPr/>
          <a:lstStyle/>
          <a:p>
            <a:pPr algn="ctr"/>
            <a:fld id="{DB9902E4-C58D-EB4A-9850-7E9EB06281C0}" type="datetime4">
              <a:rPr lang="fr-FR" smtClean="0">
                <a:solidFill>
                  <a:srgbClr val="000000">
                    <a:lumMod val="75000"/>
                    <a:lumOff val="25000"/>
                  </a:srgbClr>
                </a:solidFill>
                <a:latin typeface="Outfit" pitchFamily="2" charset="0"/>
              </a:rPr>
              <a:pPr algn="ctr"/>
              <a:t>7 novembre 2024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Outfit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2FD8FC-265E-20AF-EFB8-FF34C2F9047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443" y="90816"/>
            <a:ext cx="1068575" cy="1512169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D7C35DD1-E351-A46B-07BF-170AB700CAFA}"/>
              </a:ext>
            </a:extLst>
          </p:cNvPr>
          <p:cNvSpPr txBox="1">
            <a:spLocks/>
          </p:cNvSpPr>
          <p:nvPr/>
        </p:nvSpPr>
        <p:spPr>
          <a:xfrm>
            <a:off x="1009580" y="327491"/>
            <a:ext cx="7956376" cy="8888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fr-FR" sz="2800" b="0" dirty="0">
                <a:solidFill>
                  <a:schemeClr val="accent1"/>
                </a:solidFill>
                <a:latin typeface="Antonio Light" pitchFamily="2" charset="77"/>
                <a:cs typeface="+mj-cs"/>
              </a:rPr>
              <a:t>Le 50</a:t>
            </a:r>
            <a:r>
              <a:rPr lang="fr-FR" sz="2800" b="0" baseline="30000" dirty="0">
                <a:solidFill>
                  <a:schemeClr val="accent1"/>
                </a:solidFill>
                <a:latin typeface="Antonio Light" pitchFamily="2" charset="77"/>
                <a:cs typeface="+mj-cs"/>
              </a:rPr>
              <a:t>è</a:t>
            </a:r>
            <a:r>
              <a:rPr lang="fr-FR" sz="2800" b="0" dirty="0">
                <a:solidFill>
                  <a:schemeClr val="accent1"/>
                </a:solidFill>
                <a:latin typeface="Antonio Light" pitchFamily="2" charset="77"/>
                <a:cs typeface="+mj-cs"/>
              </a:rPr>
              <a:t> Parc de France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821BABA-9497-2982-C27D-670D611571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719004" y="4065323"/>
            <a:ext cx="11585971" cy="8665596"/>
          </a:xfrm>
          <a:prstGeom prst="rect">
            <a:avLst/>
          </a:prstGeom>
        </p:spPr>
      </p:pic>
      <p:sp>
        <p:nvSpPr>
          <p:cNvPr id="17" name="Espace réservé du numéro de diapositive 3">
            <a:extLst>
              <a:ext uri="{FF2B5EF4-FFF2-40B4-BE49-F238E27FC236}">
                <a16:creationId xmlns:a16="http://schemas.microsoft.com/office/drawing/2014/main" id="{6B0B408A-F19A-C65E-F5AF-92EAEB460CFB}"/>
              </a:ext>
            </a:extLst>
          </p:cNvPr>
          <p:cNvSpPr txBox="1">
            <a:spLocks/>
          </p:cNvSpPr>
          <p:nvPr/>
        </p:nvSpPr>
        <p:spPr>
          <a:xfrm>
            <a:off x="8703290" y="6572020"/>
            <a:ext cx="45723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5ECB27E-89CF-6D41-B065-082907F10092}" type="slidenum">
              <a:rPr lang="fr-FR" sz="1100" b="1">
                <a:solidFill>
                  <a:prstClr val="white"/>
                </a:solidFill>
                <a:latin typeface="Outfit" pitchFamily="2" charset="0"/>
              </a:rPr>
              <a:pPr algn="ctr"/>
              <a:t>3</a:t>
            </a:fld>
            <a:endParaRPr lang="fr-FR" sz="1100" b="1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D2CDF7-1D3D-7B94-1A20-E2989C2B8848}"/>
              </a:ext>
            </a:extLst>
          </p:cNvPr>
          <p:cNvSpPr/>
          <p:nvPr/>
        </p:nvSpPr>
        <p:spPr>
          <a:xfrm>
            <a:off x="377103" y="1557338"/>
            <a:ext cx="2322689" cy="501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C67F66-E037-394A-7359-C1F924B4FBBE}"/>
              </a:ext>
            </a:extLst>
          </p:cNvPr>
          <p:cNvSpPr txBox="1"/>
          <p:nvPr/>
        </p:nvSpPr>
        <p:spPr>
          <a:xfrm>
            <a:off x="449110" y="1648633"/>
            <a:ext cx="2178673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50</a:t>
            </a:r>
            <a:r>
              <a:rPr lang="fr-FR" sz="1400" b="1" baseline="300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ème</a:t>
            </a:r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 Parc créé en 2014</a:t>
            </a:r>
          </a:p>
          <a:p>
            <a:endParaRPr lang="fr-FR" sz="1400" b="1" dirty="0">
              <a:solidFill>
                <a:schemeClr val="tx1">
                  <a:lumMod val="10000"/>
                </a:schemeClr>
              </a:solidFill>
              <a:latin typeface="Outfit" pitchFamily="2" charset="0"/>
              <a:sym typeface="Wingdings" panose="05000000000000000000" pitchFamily="2" charset="2"/>
            </a:endParaRPr>
          </a:p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Syndicat mixte =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35 communes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4 EPCI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1 Département</a:t>
            </a:r>
          </a:p>
          <a:p>
            <a:pPr marL="285750" indent="-109538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1 Région</a:t>
            </a:r>
          </a:p>
          <a:p>
            <a:endParaRPr lang="fr-FR" sz="1400" dirty="0">
              <a:solidFill>
                <a:schemeClr val="tx1">
                  <a:lumMod val="10000"/>
                </a:schemeClr>
              </a:solidFill>
              <a:latin typeface="Outfit" pitchFamily="2" charset="0"/>
              <a:sym typeface="Wingdings" panose="05000000000000000000" pitchFamily="2" charset="2"/>
            </a:endParaRPr>
          </a:p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Population</a:t>
            </a:r>
          </a:p>
          <a:p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200 000 habitants</a:t>
            </a:r>
          </a:p>
          <a:p>
            <a:endParaRPr lang="fr-FR" sz="1400" dirty="0">
              <a:solidFill>
                <a:schemeClr val="tx1">
                  <a:lumMod val="10000"/>
                </a:schemeClr>
              </a:solidFill>
              <a:latin typeface="Outfit" pitchFamily="2" charset="0"/>
              <a:sym typeface="Wingdings" panose="05000000000000000000" pitchFamily="2" charset="2"/>
            </a:endParaRPr>
          </a:p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Superficie </a:t>
            </a:r>
          </a:p>
          <a:p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76 000 ha</a:t>
            </a:r>
          </a:p>
          <a:p>
            <a:endParaRPr lang="fr-FR" sz="1400" dirty="0">
              <a:solidFill>
                <a:schemeClr val="tx1">
                  <a:lumMod val="10000"/>
                </a:schemeClr>
              </a:solidFill>
              <a:latin typeface="Outfit" pitchFamily="2" charset="0"/>
              <a:sym typeface="Wingdings" panose="05000000000000000000" pitchFamily="2" charset="2"/>
            </a:endParaRPr>
          </a:p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Surface urbanisée</a:t>
            </a:r>
          </a:p>
          <a:p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</a:rPr>
              <a:t>11 000 ha</a:t>
            </a:r>
          </a:p>
          <a:p>
            <a:endParaRPr lang="fr-FR" sz="1400" dirty="0">
              <a:solidFill>
                <a:schemeClr val="tx1">
                  <a:lumMod val="10000"/>
                </a:schemeClr>
              </a:solidFill>
              <a:latin typeface="Outfit" pitchFamily="2" charset="0"/>
              <a:sym typeface="Wingdings" panose="05000000000000000000" pitchFamily="2" charset="2"/>
            </a:endParaRPr>
          </a:p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Aire d’intérêt maritime </a:t>
            </a:r>
          </a:p>
          <a:p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17 000 ha </a:t>
            </a:r>
          </a:p>
          <a:p>
            <a:endParaRPr lang="fr-FR" sz="1400" dirty="0">
              <a:solidFill>
                <a:schemeClr val="tx1">
                  <a:lumMod val="10000"/>
                </a:schemeClr>
              </a:solidFill>
              <a:latin typeface="Outfit" pitchFamily="2" charset="0"/>
            </a:endParaRPr>
          </a:p>
          <a:p>
            <a:r>
              <a:rPr lang="fr-FR" sz="1400" b="1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  <a:sym typeface="Wingdings" panose="05000000000000000000" pitchFamily="2" charset="2"/>
              </a:rPr>
              <a:t>Attractivité touristique</a:t>
            </a:r>
          </a:p>
          <a:p>
            <a:r>
              <a:rPr lang="fr-FR" sz="1400" dirty="0">
                <a:solidFill>
                  <a:schemeClr val="tx1">
                    <a:lumMod val="10000"/>
                  </a:schemeClr>
                </a:solidFill>
                <a:latin typeface="Outfit" pitchFamily="2" charset="0"/>
              </a:rPr>
              <a:t>Environ 2 millions de touristes/an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B565B9-0DCD-FEFD-A8B3-F432F21A97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5165905"/>
            <a:ext cx="1197143" cy="169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204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8BDCF-BFAC-94DC-F5A1-8014A2315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3CAC54-7AD0-9627-FBCB-AD8FB5813C6C}"/>
              </a:ext>
            </a:extLst>
          </p:cNvPr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061BD4-7E47-5C64-C709-6FAC1C9753E3}"/>
              </a:ext>
            </a:extLst>
          </p:cNvPr>
          <p:cNvSpPr/>
          <p:nvPr/>
        </p:nvSpPr>
        <p:spPr>
          <a:xfrm>
            <a:off x="2061557" y="25488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FD1DCBA-DD51-34E0-E272-072EC10B11A4}"/>
              </a:ext>
            </a:extLst>
          </p:cNvPr>
          <p:cNvSpPr/>
          <p:nvPr/>
        </p:nvSpPr>
        <p:spPr>
          <a:xfrm>
            <a:off x="3653444" y="2540576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348B1B1-0FE6-69A5-52C9-F4F45D90F494}"/>
              </a:ext>
            </a:extLst>
          </p:cNvPr>
          <p:cNvSpPr/>
          <p:nvPr/>
        </p:nvSpPr>
        <p:spPr>
          <a:xfrm>
            <a:off x="3657600" y="3479915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93B880B-8A4A-00E6-C271-FD4726142F43}"/>
              </a:ext>
            </a:extLst>
          </p:cNvPr>
          <p:cNvSpPr/>
          <p:nvPr/>
        </p:nvSpPr>
        <p:spPr>
          <a:xfrm>
            <a:off x="2040775" y="3496540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1D7FA49-D21F-CF1A-DE33-45F5A7C0B978}"/>
              </a:ext>
            </a:extLst>
          </p:cNvPr>
          <p:cNvSpPr/>
          <p:nvPr/>
        </p:nvSpPr>
        <p:spPr>
          <a:xfrm>
            <a:off x="2069869" y="4523162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84F6DFC-14D1-1072-3238-BEE6317E5560}"/>
              </a:ext>
            </a:extLst>
          </p:cNvPr>
          <p:cNvSpPr/>
          <p:nvPr/>
        </p:nvSpPr>
        <p:spPr>
          <a:xfrm>
            <a:off x="3653444" y="4635383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577B7F-C5D9-9366-8C9F-10C1FDD74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4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831242-D316-08D3-79F4-D3B4B48460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85" y="11591"/>
            <a:ext cx="1068575" cy="1512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F185D85-F7B8-1B13-316B-1825880946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3ED203F-7839-1D01-69C3-2D34D026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" y="891352"/>
            <a:ext cx="8893175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604838" indent="-6048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85838" indent="-528638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  <a:tab pos="9410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2000"/>
              </a:lnSpc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"/>
            </a:pPr>
            <a:r>
              <a:rPr lang="en-GB" altLang="fr-FR" sz="24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Des richesses </a:t>
            </a:r>
            <a:r>
              <a:rPr lang="en-GB" altLang="fr-FR" sz="2400" b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patrimoniales</a:t>
            </a:r>
            <a:r>
              <a:rPr lang="en-GB" altLang="fr-FR" sz="24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remarquables</a:t>
            </a:r>
            <a:endParaRPr lang="en-GB" altLang="fr-FR" sz="2400" b="1" u="sng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62000"/>
              </a:lnSpc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None/>
            </a:pPr>
            <a:endParaRPr lang="en-GB" altLang="fr-FR" sz="28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0068AE"/>
              </a:buClr>
              <a:buSzPct val="50000"/>
              <a:buFont typeface="Wingdings" panose="05000000000000000000" pitchFamily="2" charset="2"/>
              <a:buNone/>
            </a:pPr>
            <a:endParaRPr lang="en-GB" altLang="fr-FR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Char char="•"/>
            </a:pP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Des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paysages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emblématiques</a:t>
            </a:r>
            <a:endParaRPr lang="en-GB" altLang="fr-FR" sz="2400" b="1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3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0068AE"/>
              </a:buClr>
              <a:buSzPct val="50000"/>
              <a:buFont typeface="Wingdings" panose="05000000000000000000" pitchFamily="2" charset="2"/>
              <a:buNone/>
            </a:pPr>
            <a:r>
              <a:rPr lang="en-GB" altLang="fr-FR" sz="2200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- un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concentré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de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paysages</a:t>
            </a: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0068AE"/>
              </a:buClr>
              <a:buSzPct val="50000"/>
              <a:buFont typeface="Wingdings" panose="05000000000000000000" pitchFamily="2" charset="2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	- des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paysages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mouvants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avec les marées</a:t>
            </a: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0068AE"/>
              </a:buClr>
              <a:buSzPct val="50000"/>
              <a:buFont typeface="Wingdings" panose="05000000000000000000" pitchFamily="2" charset="2"/>
              <a:buNone/>
            </a:pP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ct val="62000"/>
              </a:lnSpc>
              <a:spcBef>
                <a:spcPts val="500"/>
              </a:spcBef>
              <a:buClr>
                <a:srgbClr val="99FF99"/>
              </a:buClr>
              <a:buSzPct val="80000"/>
              <a:buFont typeface="Wingdings" panose="05000000000000000000" pitchFamily="2" charset="2"/>
              <a:buNone/>
            </a:pPr>
            <a:endParaRPr lang="en-GB" altLang="fr-FR" sz="20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36BDC22-DC0C-0E01-D4D2-AD9E938B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1430361"/>
            <a:ext cx="2081213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607A748-20FB-F722-0DC2-881EC42B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3815527"/>
            <a:ext cx="3048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BDAAC2A-2122-912D-4792-937DE845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782907"/>
            <a:ext cx="28797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E28F823-39CB-0C51-F674-E3CDD39E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3798203"/>
            <a:ext cx="304800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95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7F4E5-104F-9EAC-1B6E-FDC6782EF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D5AB96-DBB0-176D-D817-FD2EA2B0D246}"/>
              </a:ext>
            </a:extLst>
          </p:cNvPr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7F3CC4-ECD4-09DA-56BB-611953A8E2D9}"/>
              </a:ext>
            </a:extLst>
          </p:cNvPr>
          <p:cNvSpPr/>
          <p:nvPr/>
        </p:nvSpPr>
        <p:spPr>
          <a:xfrm>
            <a:off x="2061557" y="25488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73D0335-DA1D-3B3F-2728-46EA86C3A8D9}"/>
              </a:ext>
            </a:extLst>
          </p:cNvPr>
          <p:cNvSpPr/>
          <p:nvPr/>
        </p:nvSpPr>
        <p:spPr>
          <a:xfrm>
            <a:off x="3653444" y="2540576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17B120B-49DD-1C5F-17B0-082F3581E34F}"/>
              </a:ext>
            </a:extLst>
          </p:cNvPr>
          <p:cNvSpPr/>
          <p:nvPr/>
        </p:nvSpPr>
        <p:spPr>
          <a:xfrm>
            <a:off x="3657600" y="3479915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3CAE512-CA5E-55AA-9973-C53F50D6BA08}"/>
              </a:ext>
            </a:extLst>
          </p:cNvPr>
          <p:cNvSpPr/>
          <p:nvPr/>
        </p:nvSpPr>
        <p:spPr>
          <a:xfrm>
            <a:off x="2040775" y="3496540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79E1BA3-A233-8283-EEF9-0EB0D93894B7}"/>
              </a:ext>
            </a:extLst>
          </p:cNvPr>
          <p:cNvSpPr/>
          <p:nvPr/>
        </p:nvSpPr>
        <p:spPr>
          <a:xfrm>
            <a:off x="2069869" y="4523162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DF529BA-6C17-BC1B-1771-6FE16E3179C6}"/>
              </a:ext>
            </a:extLst>
          </p:cNvPr>
          <p:cNvSpPr/>
          <p:nvPr/>
        </p:nvSpPr>
        <p:spPr>
          <a:xfrm>
            <a:off x="3653444" y="4635383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435971-F60D-2401-733E-ED8B26B5D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5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0A9628-0C61-3BF6-018E-410A9F963D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85" y="11591"/>
            <a:ext cx="1068575" cy="1512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87F130A-8225-356C-D098-CF7272428B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D3CF2BD-73B7-A310-1F08-2F3D6D7B6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41533"/>
            <a:ext cx="86868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604838" indent="-6048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62000"/>
              </a:lnSpc>
              <a:spcBef>
                <a:spcPts val="600"/>
              </a:spcBef>
              <a:buClr>
                <a:srgbClr val="9D2D17"/>
              </a:buClr>
              <a:buSzPct val="80000"/>
              <a:buFont typeface="Wingdings" panose="05000000000000000000" pitchFamily="2" charset="2"/>
              <a:buNone/>
            </a:pPr>
            <a:endParaRPr lang="en-GB" altLang="fr-FR" sz="2000" i="1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Un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intérêt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écologique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majeur</a:t>
            </a:r>
            <a:endParaRPr lang="en-GB" altLang="fr-FR" sz="2400" b="1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	-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une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grande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diversité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de milieux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naturels</a:t>
            </a: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	- des habitats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remarquables</a:t>
            </a: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	-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une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faune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et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une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flore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d’une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grande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richesse</a:t>
            </a: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0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6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1600" dirty="0">
                <a:solidFill>
                  <a:srgbClr val="FFFFFF"/>
                </a:solidFill>
                <a:latin typeface="Verdana" panose="020B0604030504040204" pitchFamily="34" charset="0"/>
              </a:rPr>
              <a:t>	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44B3524-058B-989E-F07A-546F8067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3524997"/>
            <a:ext cx="25400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CF4541B-4596-70FB-10AD-230B0B6D0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" y="5048997"/>
            <a:ext cx="25336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7C6EEC7-6BB5-2A86-C432-277852301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2" y="833608"/>
            <a:ext cx="187960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DC226A7-0619-93B6-5E6F-48033A3CD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2" y="3524997"/>
            <a:ext cx="18621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E0D90C84-68C0-BFB9-99B3-D33D3038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7" y="3524997"/>
            <a:ext cx="1812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BD2F32C7-A46B-A8D6-F47D-6646EE68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2" y="4858497"/>
            <a:ext cx="254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7C30BEA2-71AE-05A1-1DF9-03B4F7B2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2" y="2921171"/>
            <a:ext cx="25400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34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FB1A4-8240-1F56-CF67-B136EF015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B075B5-8431-EC0E-02F9-112C1BB7EA8B}"/>
              </a:ext>
            </a:extLst>
          </p:cNvPr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4C7C9B6-7DED-A0F6-8226-1F679A049AEF}"/>
              </a:ext>
            </a:extLst>
          </p:cNvPr>
          <p:cNvSpPr/>
          <p:nvPr/>
        </p:nvSpPr>
        <p:spPr>
          <a:xfrm>
            <a:off x="2061557" y="25488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4761537-7F88-251E-80DF-4E5D9895D4C0}"/>
              </a:ext>
            </a:extLst>
          </p:cNvPr>
          <p:cNvSpPr/>
          <p:nvPr/>
        </p:nvSpPr>
        <p:spPr>
          <a:xfrm>
            <a:off x="3653444" y="2540576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08F78F9-AA1A-BAC5-3EEE-70302B6D83B5}"/>
              </a:ext>
            </a:extLst>
          </p:cNvPr>
          <p:cNvSpPr/>
          <p:nvPr/>
        </p:nvSpPr>
        <p:spPr>
          <a:xfrm>
            <a:off x="3657600" y="3479915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E9C6711-AF30-479B-1268-654A2197A435}"/>
              </a:ext>
            </a:extLst>
          </p:cNvPr>
          <p:cNvSpPr/>
          <p:nvPr/>
        </p:nvSpPr>
        <p:spPr>
          <a:xfrm>
            <a:off x="2040775" y="3496540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D1ABB6E-7D50-F570-962E-A513A8941686}"/>
              </a:ext>
            </a:extLst>
          </p:cNvPr>
          <p:cNvSpPr/>
          <p:nvPr/>
        </p:nvSpPr>
        <p:spPr>
          <a:xfrm>
            <a:off x="2069869" y="4523162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2139C1F-E22F-E6C4-8D7D-5BE36F40AE8D}"/>
              </a:ext>
            </a:extLst>
          </p:cNvPr>
          <p:cNvSpPr/>
          <p:nvPr/>
        </p:nvSpPr>
        <p:spPr>
          <a:xfrm>
            <a:off x="3653444" y="4635383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19C0DE-24E6-3BBA-8650-D5535BCF3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6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F03222-1064-37A3-2C1C-B4EBE8E4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85" y="11591"/>
            <a:ext cx="1068575" cy="1512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C80FC10-148F-C8C0-D5FB-C96E49A5E6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70" y="3464689"/>
            <a:ext cx="11585971" cy="866559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26D1A33-E51C-19F4-3F42-BBEAD62F5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27" y="470853"/>
            <a:ext cx="51847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604838" indent="-6048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498475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66700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>
                <a:srgbClr val="9D2D17"/>
              </a:buClr>
              <a:buSzPct val="80000"/>
              <a:buFont typeface="Wingdings" panose="05000000000000000000" pitchFamily="2" charset="2"/>
              <a:buNone/>
            </a:pPr>
            <a:endParaRPr lang="en-GB" altLang="fr-FR" sz="1800" i="1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400" b="1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400" b="1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400" b="1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Une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grande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richesse  	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culturelle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centrée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i="1" dirty="0" err="1">
                <a:solidFill>
                  <a:srgbClr val="000000"/>
                </a:solidFill>
                <a:latin typeface="Verdana" panose="020B0604030504040204" pitchFamily="34" charset="0"/>
              </a:rPr>
              <a:t>autour</a:t>
            </a:r>
            <a:r>
              <a:rPr lang="en-GB" altLang="fr-FR" sz="2400" b="1" i="1" dirty="0">
                <a:solidFill>
                  <a:srgbClr val="000000"/>
                </a:solidFill>
                <a:latin typeface="Verdana" panose="020B0604030504040204" pitchFamily="34" charset="0"/>
              </a:rPr>
              <a:t> de:</a:t>
            </a:r>
          </a:p>
          <a:p>
            <a:pPr lvl="1">
              <a:lnSpc>
                <a:spcPct val="90000"/>
              </a:lnSpc>
              <a:spcBef>
                <a:spcPts val="4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4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- son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patrimoine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archéologique</a:t>
            </a: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- son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patrimoine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architectural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- son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patrimoine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ethnologique</a:t>
            </a: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3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3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20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3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2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3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2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4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4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4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4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  <a:spcBef>
                <a:spcPts val="40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r>
              <a:rPr lang="en-GB" altLang="fr-FR" sz="1400" dirty="0">
                <a:solidFill>
                  <a:srgbClr val="FFFFFF"/>
                </a:solidFill>
                <a:latin typeface="Verdana" panose="020B0604030504040204" pitchFamily="34" charset="0"/>
              </a:rPr>
              <a:t>	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9B3A872-29FD-DD89-D058-DB2258E5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64" y="615315"/>
            <a:ext cx="285591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5A0AFD3-65F7-1303-893B-7F3815FB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64" y="2342515"/>
            <a:ext cx="291941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0DCA20B-E698-95C3-16CF-A50455E5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64" y="4398601"/>
            <a:ext cx="2889812" cy="221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74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FA402-4971-C39C-B2A7-496F1813D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E0BAFC-0036-584C-7B4E-A08C911CAAF4}"/>
              </a:ext>
            </a:extLst>
          </p:cNvPr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258CF0-6CAD-6B47-D7B1-1DF6B78A0C3E}"/>
              </a:ext>
            </a:extLst>
          </p:cNvPr>
          <p:cNvSpPr/>
          <p:nvPr/>
        </p:nvSpPr>
        <p:spPr>
          <a:xfrm>
            <a:off x="2061557" y="2548889"/>
            <a:ext cx="182880" cy="182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D5E7233-8732-6787-2F5A-C7DE0765BD81}"/>
              </a:ext>
            </a:extLst>
          </p:cNvPr>
          <p:cNvSpPr/>
          <p:nvPr/>
        </p:nvSpPr>
        <p:spPr>
          <a:xfrm>
            <a:off x="3653444" y="2540576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8CCD3C4-8194-41CD-71C3-F3C32A2FEA17}"/>
              </a:ext>
            </a:extLst>
          </p:cNvPr>
          <p:cNvSpPr/>
          <p:nvPr/>
        </p:nvSpPr>
        <p:spPr>
          <a:xfrm>
            <a:off x="3657600" y="3479915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9E0D836-16DE-3C9F-58DD-6DDCCC7AA3D9}"/>
              </a:ext>
            </a:extLst>
          </p:cNvPr>
          <p:cNvSpPr/>
          <p:nvPr/>
        </p:nvSpPr>
        <p:spPr>
          <a:xfrm>
            <a:off x="2040775" y="3496540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4FDEB78-74AD-B9B5-D9A3-79FDFB61067D}"/>
              </a:ext>
            </a:extLst>
          </p:cNvPr>
          <p:cNvSpPr/>
          <p:nvPr/>
        </p:nvSpPr>
        <p:spPr>
          <a:xfrm>
            <a:off x="2069869" y="4523162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8D9F6DB-9B7E-0882-1A4D-6AD000590F37}"/>
              </a:ext>
            </a:extLst>
          </p:cNvPr>
          <p:cNvSpPr/>
          <p:nvPr/>
        </p:nvSpPr>
        <p:spPr>
          <a:xfrm>
            <a:off x="3653444" y="4635383"/>
            <a:ext cx="199506" cy="191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A36D95-8506-A776-F1FB-B83DEE85F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7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395F54-D354-0F78-99BB-DD3C6756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585" y="11591"/>
            <a:ext cx="1068575" cy="1512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4938EB-6121-DF00-621B-C7C0BB7AA7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10240" y="3453929"/>
            <a:ext cx="11585971" cy="866559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0DA0FAF-C06C-A0B3-5E95-DAB67A26A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8" y="472145"/>
            <a:ext cx="87836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604838" indent="-604838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985838" indent="-528638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633413" algn="l"/>
                <a:tab pos="1082675" algn="l"/>
                <a:tab pos="1531938" algn="l"/>
                <a:tab pos="1981200" algn="l"/>
                <a:tab pos="2430463" algn="l"/>
                <a:tab pos="2879725" algn="l"/>
                <a:tab pos="3328988" algn="l"/>
                <a:tab pos="3778250" algn="l"/>
                <a:tab pos="4227513" algn="l"/>
                <a:tab pos="4676775" algn="l"/>
                <a:tab pos="5126038" algn="l"/>
                <a:tab pos="5575300" algn="l"/>
                <a:tab pos="6024563" algn="l"/>
                <a:tab pos="6473825" algn="l"/>
                <a:tab pos="6923088" algn="l"/>
                <a:tab pos="7372350" algn="l"/>
                <a:tab pos="7823200" algn="l"/>
                <a:tab pos="8270875" algn="l"/>
                <a:tab pos="8720138" algn="l"/>
                <a:tab pos="9169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2000"/>
              </a:lnSpc>
              <a:spcBef>
                <a:spcPts val="700"/>
              </a:spcBef>
              <a:buClr>
                <a:srgbClr val="FFFFFF"/>
              </a:buClr>
              <a:buSzPct val="80000"/>
              <a:buFont typeface="Wingdings" panose="05000000000000000000" pitchFamily="2" charset="2"/>
              <a:buChar char=""/>
            </a:pPr>
            <a:r>
              <a:rPr lang="en-GB" altLang="fr-FR" sz="24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Un </a:t>
            </a:r>
            <a:r>
              <a:rPr lang="en-GB" altLang="fr-FR" sz="2400" b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territoire</a:t>
            </a:r>
            <a:r>
              <a:rPr lang="en-GB" altLang="fr-FR" sz="24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400" b="1" u="sng" dirty="0" err="1">
                <a:solidFill>
                  <a:srgbClr val="000000"/>
                </a:solidFill>
                <a:latin typeface="Verdana" panose="020B0604030504040204" pitchFamily="34" charset="0"/>
              </a:rPr>
              <a:t>fragilisé</a:t>
            </a:r>
            <a:r>
              <a:rPr lang="en-GB" altLang="fr-FR" sz="2400" b="1" u="sng" dirty="0">
                <a:solidFill>
                  <a:srgbClr val="000000"/>
                </a:solidFill>
                <a:latin typeface="Verdana" panose="020B0604030504040204" pitchFamily="34" charset="0"/>
              </a:rPr>
              <a:t> par des pressions multiples</a:t>
            </a:r>
          </a:p>
          <a:p>
            <a:pPr>
              <a:lnSpc>
                <a:spcPct val="62000"/>
              </a:lnSpc>
              <a:spcBef>
                <a:spcPts val="350"/>
              </a:spcBef>
              <a:buClr>
                <a:srgbClr val="9D2D17"/>
              </a:buClr>
              <a:buSzPct val="80000"/>
              <a:buFont typeface="Wingdings" panose="05000000000000000000" pitchFamily="2" charset="2"/>
              <a:buNone/>
            </a:pPr>
            <a:endParaRPr lang="en-GB" altLang="fr-FR" sz="1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spcBef>
                <a:spcPts val="550"/>
              </a:spcBef>
              <a:buClr>
                <a:srgbClr val="CCECFF"/>
              </a:buClr>
              <a:buFont typeface="Arial" panose="020B0604020202020204" pitchFamily="34" charset="0"/>
              <a:buChar char="•"/>
            </a:pP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Développement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économique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rapide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et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dynamique</a:t>
            </a:r>
            <a:endParaRPr lang="en-GB" altLang="fr-F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spcBef>
                <a:spcPts val="550"/>
              </a:spcBef>
              <a:buClr>
                <a:srgbClr val="CCECFF"/>
              </a:buClr>
              <a:buFont typeface="Arial" panose="020B0604020202020204" pitchFamily="34" charset="0"/>
              <a:buChar char="•"/>
            </a:pP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Croissance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démographique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importante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: 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la population a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été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multipliée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par 2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en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40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ans</a:t>
            </a:r>
            <a:endParaRPr lang="en-GB" altLang="fr-FR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spcBef>
                <a:spcPts val="550"/>
              </a:spcBef>
              <a:buClr>
                <a:srgbClr val="CCECFF"/>
              </a:buClr>
              <a:buFont typeface="Arial" panose="020B0604020202020204" pitchFamily="34" charset="0"/>
              <a:buChar char="•"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Urbanisation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galopante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: 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les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espaces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urbanisés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ont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été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multipliés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par 8 sur la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même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période</a:t>
            </a:r>
            <a:endParaRPr lang="en-GB" altLang="fr-FR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spcBef>
                <a:spcPts val="550"/>
              </a:spcBef>
              <a:buClr>
                <a:srgbClr val="CCECFF"/>
              </a:buClr>
              <a:buFont typeface="Arial" panose="020B0604020202020204" pitchFamily="34" charset="0"/>
              <a:buChar char="•"/>
            </a:pP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Forte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attractivité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GB" altLang="fr-FR" sz="2000" dirty="0" err="1">
                <a:solidFill>
                  <a:srgbClr val="000000"/>
                </a:solidFill>
                <a:latin typeface="Verdana" panose="020B0604030504040204" pitchFamily="34" charset="0"/>
              </a:rPr>
              <a:t>touristique</a:t>
            </a:r>
            <a:r>
              <a:rPr lang="en-GB" altLang="fr-FR" sz="2000" dirty="0">
                <a:solidFill>
                  <a:srgbClr val="000000"/>
                </a:solidFill>
                <a:latin typeface="Verdana" panose="020B0604030504040204" pitchFamily="34" charset="0"/>
              </a:rPr>
              <a:t> : 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2 millions de </a:t>
            </a:r>
            <a:r>
              <a:rPr lang="en-GB" altLang="fr-FR" sz="20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touristes</a:t>
            </a:r>
            <a:r>
              <a:rPr lang="en-GB" altLang="fr-F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par an</a:t>
            </a:r>
          </a:p>
          <a:p>
            <a:pPr>
              <a:lnSpc>
                <a:spcPct val="62000"/>
              </a:lnSpc>
              <a:spcBef>
                <a:spcPts val="550"/>
              </a:spcBef>
              <a:buClr>
                <a:srgbClr val="9D2D17"/>
              </a:buClr>
              <a:buSzPct val="80000"/>
              <a:buFont typeface="Wingdings" panose="05000000000000000000" pitchFamily="2" charset="2"/>
              <a:buNone/>
            </a:pPr>
            <a:endParaRPr lang="en-GB" altLang="fr-FR" sz="22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00"/>
              </a:spcBef>
              <a:buClr>
                <a:srgbClr val="0068AE"/>
              </a:buClr>
              <a:buSzPct val="50000"/>
              <a:buFont typeface="Wingdings" panose="05000000000000000000" pitchFamily="2" charset="2"/>
              <a:buNone/>
            </a:pPr>
            <a:endParaRPr lang="en-GB" altLang="fr-FR" sz="2000" i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350"/>
              </a:spcBef>
              <a:buClr>
                <a:srgbClr val="CCECFF"/>
              </a:buClr>
              <a:buSzPct val="130000"/>
              <a:buFont typeface="Arial" panose="020B0604020202020204" pitchFamily="34" charset="0"/>
              <a:buNone/>
            </a:pPr>
            <a:endParaRPr lang="en-GB" altLang="fr-FR" sz="140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62000"/>
              </a:lnSpc>
              <a:spcBef>
                <a:spcPts val="550"/>
              </a:spcBef>
              <a:buClr>
                <a:srgbClr val="0068AE"/>
              </a:buClr>
              <a:buSzPct val="50000"/>
              <a:buFont typeface="Wingdings" panose="05000000000000000000" pitchFamily="2" charset="2"/>
              <a:buNone/>
            </a:pPr>
            <a:r>
              <a:rPr lang="en-GB" altLang="fr-FR" sz="2200" dirty="0">
                <a:solidFill>
                  <a:srgbClr val="FFFFFF"/>
                </a:solidFill>
                <a:latin typeface="Verdana" panose="020B0604030504040204" pitchFamily="34" charset="0"/>
              </a:rPr>
              <a:t>	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886488-EBAB-7094-6C4F-0FFC1BB4F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53" y="4017032"/>
            <a:ext cx="37242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108943C-DD68-8FF2-9DA6-D5FF0E8BD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5" y="4017032"/>
            <a:ext cx="321786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88518EA4-0C60-EF7A-621B-83BF8668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40" y="4017032"/>
            <a:ext cx="321786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57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6F54CAD-1282-29BF-F2D2-6AC46D11E2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5646" y="3380221"/>
            <a:ext cx="6426714" cy="1177225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endParaRPr lang="fr-FR" sz="1200" i="1" dirty="0">
              <a:solidFill>
                <a:srgbClr val="D7A933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b="1" dirty="0">
              <a:solidFill>
                <a:srgbClr val="629D89"/>
              </a:solidFill>
              <a:latin typeface="Calibri"/>
              <a:cs typeface="Calibri"/>
            </a:endParaRPr>
          </a:p>
          <a:p>
            <a:pPr defTabSz="342794">
              <a:spcBef>
                <a:spcPct val="0"/>
              </a:spcBef>
            </a:pPr>
            <a:endParaRPr lang="fr-FR" sz="1200" dirty="0">
              <a:solidFill>
                <a:srgbClr val="629D89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1887" y="414488"/>
            <a:ext cx="3878653" cy="500117"/>
          </a:xfrm>
          <a:prstGeom prst="rect">
            <a:avLst/>
          </a:prstGeom>
          <a:ln>
            <a:noFill/>
          </a:ln>
        </p:spPr>
        <p:txBody>
          <a:bodyPr vert="horz" wrap="square" lIns="68558" tIns="34280" rIns="68558" bIns="34280" rtlCol="0" anchor="ctr">
            <a:spAutoFit/>
          </a:bodyPr>
          <a:lstStyle/>
          <a:p>
            <a:pPr defTabSz="342794">
              <a:spcBef>
                <a:spcPct val="0"/>
              </a:spcBef>
            </a:pPr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8 orientations et 5 missions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888E430-19EC-6746-8C53-4D7A3C4CC9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7" y="1517903"/>
            <a:ext cx="3717547" cy="48719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06B2FA-E9B5-8A4F-ABE4-1712930B5AC0}"/>
              </a:ext>
            </a:extLst>
          </p:cNvPr>
          <p:cNvSpPr/>
          <p:nvPr/>
        </p:nvSpPr>
        <p:spPr>
          <a:xfrm flipV="1">
            <a:off x="2025651" y="2273352"/>
            <a:ext cx="223124" cy="126949"/>
          </a:xfrm>
          <a:prstGeom prst="rect">
            <a:avLst/>
          </a:prstGeom>
          <a:solidFill>
            <a:srgbClr val="008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7286E-DD2F-3742-AAE7-BF74DAD86A44}"/>
              </a:ext>
            </a:extLst>
          </p:cNvPr>
          <p:cNvSpPr/>
          <p:nvPr/>
        </p:nvSpPr>
        <p:spPr>
          <a:xfrm>
            <a:off x="3637766" y="3209947"/>
            <a:ext cx="216739" cy="103517"/>
          </a:xfrm>
          <a:prstGeom prst="rect">
            <a:avLst/>
          </a:prstGeom>
          <a:solidFill>
            <a:srgbClr val="A95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680F05-5769-3A4B-A66E-FA8834FCB836}"/>
              </a:ext>
            </a:extLst>
          </p:cNvPr>
          <p:cNvSpPr/>
          <p:nvPr/>
        </p:nvSpPr>
        <p:spPr>
          <a:xfrm>
            <a:off x="2032977" y="4273890"/>
            <a:ext cx="223209" cy="106752"/>
          </a:xfrm>
          <a:prstGeom prst="rect">
            <a:avLst/>
          </a:prstGeom>
          <a:solidFill>
            <a:srgbClr val="D3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C2C47-E417-2145-9426-DD85B3D43995}"/>
              </a:ext>
            </a:extLst>
          </p:cNvPr>
          <p:cNvSpPr/>
          <p:nvPr/>
        </p:nvSpPr>
        <p:spPr>
          <a:xfrm>
            <a:off x="3641669" y="4398250"/>
            <a:ext cx="216739" cy="97047"/>
          </a:xfrm>
          <a:prstGeom prst="rect">
            <a:avLst/>
          </a:prstGeom>
          <a:solidFill>
            <a:srgbClr val="A41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9DCAAC-9CE8-B64D-A0D1-5B7DC905BB27}"/>
              </a:ext>
            </a:extLst>
          </p:cNvPr>
          <p:cNvSpPr/>
          <p:nvPr/>
        </p:nvSpPr>
        <p:spPr>
          <a:xfrm>
            <a:off x="2036275" y="3212719"/>
            <a:ext cx="155276" cy="118913"/>
          </a:xfrm>
          <a:prstGeom prst="rect">
            <a:avLst/>
          </a:prstGeom>
          <a:solidFill>
            <a:srgbClr val="02B2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40BD1-DD7A-644A-9DE5-1B613DC6D6B0}"/>
              </a:ext>
            </a:extLst>
          </p:cNvPr>
          <p:cNvSpPr/>
          <p:nvPr/>
        </p:nvSpPr>
        <p:spPr>
          <a:xfrm>
            <a:off x="3649542" y="2273673"/>
            <a:ext cx="216739" cy="106752"/>
          </a:xfrm>
          <a:prstGeom prst="rect">
            <a:avLst/>
          </a:prstGeom>
          <a:solidFill>
            <a:srgbClr val="70A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DE9FA1-C00D-0D4E-8E75-2D9EBE195900}"/>
              </a:ext>
            </a:extLst>
          </p:cNvPr>
          <p:cNvSpPr/>
          <p:nvPr/>
        </p:nvSpPr>
        <p:spPr>
          <a:xfrm>
            <a:off x="3649408" y="5381193"/>
            <a:ext cx="216739" cy="128707"/>
          </a:xfrm>
          <a:prstGeom prst="rect">
            <a:avLst/>
          </a:prstGeom>
          <a:solidFill>
            <a:srgbClr val="F07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4310A2-DC7F-BE4D-8D84-068DC517B8E8}"/>
              </a:ext>
            </a:extLst>
          </p:cNvPr>
          <p:cNvSpPr/>
          <p:nvPr/>
        </p:nvSpPr>
        <p:spPr>
          <a:xfrm>
            <a:off x="2048570" y="5484446"/>
            <a:ext cx="213504" cy="119409"/>
          </a:xfrm>
          <a:prstGeom prst="rect">
            <a:avLst/>
          </a:prstGeom>
          <a:solidFill>
            <a:srgbClr val="EC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B9B4EB-1E45-5228-296F-2C5D9D25D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83" y="1517903"/>
            <a:ext cx="4809744" cy="479145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262FD1-7ECC-7AA4-BE7F-310D4144F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4081" y="6477579"/>
            <a:ext cx="60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ntonio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CB27E-89CF-6D41-B065-082907F10092}" type="slidenum">
              <a:rPr lang="fr-FR" smtClean="0">
                <a:solidFill>
                  <a:srgbClr val="000000">
                    <a:tint val="75000"/>
                  </a:srgbClr>
                </a:solidFill>
                <a:latin typeface="Avenir LT Std 45 Book"/>
              </a:rPr>
              <a:pPr/>
              <a:t>8</a:t>
            </a:fld>
            <a:endParaRPr lang="fr-FR" dirty="0">
              <a:solidFill>
                <a:srgbClr val="000000">
                  <a:tint val="75000"/>
                </a:srgbClr>
              </a:solidFill>
              <a:latin typeface="Avenir LT Std 45 Book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2AB092-0B0F-E37B-6078-06399F27D27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8" y="8919"/>
            <a:ext cx="1386792" cy="1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3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08D20A-E3A0-694D-0534-F8B2F98B8B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rgbClr val="58B6C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96383">
            <a:off x="1363269" y="3486203"/>
            <a:ext cx="11585971" cy="8665596"/>
          </a:xfrm>
          <a:prstGeom prst="rect">
            <a:avLst/>
          </a:prstGeom>
        </p:spPr>
      </p:pic>
      <p:pic>
        <p:nvPicPr>
          <p:cNvPr id="11" name="Image 10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13D8AC2B-EFEE-90E9-41B7-9D7C27E544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19" y="-531440"/>
            <a:ext cx="5154825" cy="72886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27DCD4-68A5-C6D7-1A5F-7C6835401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99811"/>
            <a:ext cx="7886700" cy="85718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accent1"/>
                </a:solidFill>
                <a:latin typeface="Antonio ExtraLight" pitchFamily="2" charset="0"/>
              </a:rPr>
              <a:t>Le Parc en étapes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6674FC-0155-0C6C-F596-202EDBFA89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0417"/>
            <a:ext cx="1386792" cy="1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599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BB0A503C-B6E0-4DCC-B529-B15DF1796354}"/>
</file>

<file path=customXml/itemProps2.xml><?xml version="1.0" encoding="utf-8"?>
<ds:datastoreItem xmlns:ds="http://schemas.openxmlformats.org/officeDocument/2006/customXml" ds:itemID="{59E8D7D7-081D-44E3-B03C-6FA37D4DD3E9}"/>
</file>

<file path=customXml/itemProps3.xml><?xml version="1.0" encoding="utf-8"?>
<ds:datastoreItem xmlns:ds="http://schemas.openxmlformats.org/officeDocument/2006/customXml" ds:itemID="{F253C8D3-038E-4ECB-BA96-4F26952428C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1367</TotalTime>
  <Words>1550</Words>
  <Application>Microsoft Office PowerPoint</Application>
  <PresentationFormat>Affichage à l'écran (4:3)</PresentationFormat>
  <Paragraphs>330</Paragraphs>
  <Slides>29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7" baseType="lpstr">
      <vt:lpstr>Antonio</vt:lpstr>
      <vt:lpstr>Antonio ExtraLight</vt:lpstr>
      <vt:lpstr>Antonio Light</vt:lpstr>
      <vt:lpstr>Aptos</vt:lpstr>
      <vt:lpstr>Aptos Display</vt:lpstr>
      <vt:lpstr>Arial</vt:lpstr>
      <vt:lpstr>Avenir Book</vt:lpstr>
      <vt:lpstr>Avenir Light</vt:lpstr>
      <vt:lpstr>Avenir LT Std 35 Light</vt:lpstr>
      <vt:lpstr>Avenir LT Std 45 Book</vt:lpstr>
      <vt:lpstr>Calibri</vt:lpstr>
      <vt:lpstr>Liberation Serif</vt:lpstr>
      <vt:lpstr>Outfit</vt:lpstr>
      <vt:lpstr>Outfit-Light</vt:lpstr>
      <vt:lpstr>Symbol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Parc en étapes</vt:lpstr>
      <vt:lpstr>Avec quelle gouvernance ?</vt:lpstr>
      <vt:lpstr>Présentation PowerPoint</vt:lpstr>
      <vt:lpstr>La Charte du Parc révisée</vt:lpstr>
      <vt:lpstr>Présentation PowerPoint</vt:lpstr>
      <vt:lpstr>Quelques actions phares en 2024</vt:lpstr>
      <vt:lpstr>Présentation PowerPoint</vt:lpstr>
      <vt:lpstr>Présentation PowerPoint</vt:lpstr>
      <vt:lpstr>Présentation PowerPoint</vt:lpstr>
      <vt:lpstr>Présentation PowerPoint</vt:lpstr>
      <vt:lpstr> L’agroforesterie développée</vt:lpstr>
      <vt:lpstr>Présentation PowerPoint</vt:lpstr>
      <vt:lpstr>Présentation PowerPoint</vt:lpstr>
      <vt:lpstr>Présentation PowerPoint</vt:lpstr>
      <vt:lpstr>L’économie responsable valorisée</vt:lpstr>
      <vt:lpstr> L’agroforesterie développée</vt:lpstr>
      <vt:lpstr>Présentation PowerPoint</vt:lpstr>
      <vt:lpstr>Présentation PowerPoint</vt:lpstr>
      <vt:lpstr>Ilur : notre vitrinedu Parc</vt:lpstr>
      <vt:lpstr>Les actions du Parc et de ses partenaires diffusées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peggy lebarillier</dc:creator>
  <cp:lastModifiedBy>Nathalie LEROUX</cp:lastModifiedBy>
  <cp:revision>67</cp:revision>
  <dcterms:created xsi:type="dcterms:W3CDTF">2024-07-22T10:22:12Z</dcterms:created>
  <dcterms:modified xsi:type="dcterms:W3CDTF">2024-11-07T13:54:02Z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