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Masters/slideMaster1.xml" ContentType="application/vnd.openxmlformats-officedocument.presentationml.slideMaster+xml"/>
  <Override PartName="/ppt/notesSlides/notesSlide7.xml" ContentType="application/vnd.openxmlformats-officedocument.presentationml.notesSlide+xml"/>
  <Override PartName="/ppt/notesSlides/notesSlide24.xml" ContentType="application/vnd.openxmlformats-officedocument.presentationml.notesSlide+xml"/>
  <Override PartName="/ppt/notesSlides/notesSlide34.xml" ContentType="application/vnd.openxmlformats-officedocument.presentationml.notesSlide+xml"/>
  <Override PartName="/ppt/notesSlides/notesSlide33.xml" ContentType="application/vnd.openxmlformats-officedocument.presentationml.notesSlide+xml"/>
  <Override PartName="/ppt/notesSlides/notesSlide22.xml" ContentType="application/vnd.openxmlformats-officedocument.presentationml.notesSlide+xml"/>
  <Override PartName="/ppt/notesSlides/notesSlide32.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31.xml" ContentType="application/vnd.openxmlformats-officedocument.presentationml.notesSlide+xml"/>
  <Override PartName="/ppt/notesSlides/notesSlide18.xml" ContentType="application/vnd.openxmlformats-officedocument.presentationml.notesSlide+xml"/>
  <Override PartName="/ppt/notesSlides/notesSlide25.xml" ContentType="application/vnd.openxmlformats-officedocument.presentationml.notes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9.xml" ContentType="application/vnd.openxmlformats-officedocument.presentationml.notesSlide+xml"/>
  <Override PartName="/ppt/notesSlides/notesSlide1.xml" ContentType="application/vnd.openxmlformats-officedocument.presentationml.notesSlide+xml"/>
  <Override PartName="/ppt/notesSlides/notesSlide20.xml" ContentType="application/vnd.openxmlformats-officedocument.presentationml.notesSlide+xml"/>
  <Override PartName="/ppt/notesSlides/notesSlide10.xml" ContentType="application/vnd.openxmlformats-officedocument.presentationml.notesSlide+xml"/>
  <Override PartName="/ppt/notesSlides/notesSlide16.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3.xml" ContentType="application/vnd.openxmlformats-officedocument.presentationml.notesSlide+xml"/>
  <Override PartName="/ppt/notesSlides/notesSlide2.xml" ContentType="application/vnd.openxmlformats-officedocument.presentationml.notesSlide+xml"/>
  <Override PartName="/ppt/notesSlides/notesSlide13.xml" ContentType="application/vnd.openxmlformats-officedocument.presentationml.notesSlide+xml"/>
  <Override PartName="/ppt/notesSlides/notesSlide3.xml" ContentType="application/vnd.openxmlformats-officedocument.presentationml.notesSlide+xml"/>
  <Override PartName="/ppt/notesSlides/notesSlide17.xml" ContentType="application/vnd.openxmlformats-officedocument.presentationml.notesSlide+xml"/>
  <Override PartName="/ppt/notesSlides/notesSlide4.xml" ContentType="application/vnd.openxmlformats-officedocument.presentationml.notesSlide+xml"/>
  <Override PartName="/ppt/notesSlides/notesSlide14.xml" ContentType="application/vnd.openxmlformats-officedocument.presentationml.notesSlide+xml"/>
  <Override PartName="/ppt/notesSlides/notesSlide5.xml" ContentType="application/vnd.openxmlformats-officedocument.presentationml.notesSlide+xml"/>
  <Override PartName="/ppt/notesSlides/notesSlide19.xml" ContentType="application/vnd.openxmlformats-officedocument.presentationml.notesSlide+xml"/>
  <Override PartName="/ppt/notesSlides/notesSlide6.xml" ContentType="application/vnd.openxmlformats-officedocument.presentationml.notesSlide+xml"/>
  <Override PartName="/ppt/notesSlides/notesSlide21.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2"/>
  </p:notesMasterIdLst>
  <p:handoutMasterIdLst>
    <p:handoutMasterId r:id="rId73"/>
  </p:handoutMasterIdLst>
  <p:sldIdLst>
    <p:sldId id="417" r:id="rId2"/>
    <p:sldId id="637" r:id="rId3"/>
    <p:sldId id="625" r:id="rId4"/>
    <p:sldId id="273" r:id="rId5"/>
    <p:sldId id="419" r:id="rId6"/>
    <p:sldId id="420" r:id="rId7"/>
    <p:sldId id="462" r:id="rId8"/>
    <p:sldId id="299" r:id="rId9"/>
    <p:sldId id="300" r:id="rId10"/>
    <p:sldId id="301" r:id="rId11"/>
    <p:sldId id="296" r:id="rId12"/>
    <p:sldId id="297" r:id="rId13"/>
    <p:sldId id="298" r:id="rId14"/>
    <p:sldId id="398" r:id="rId15"/>
    <p:sldId id="392" r:id="rId16"/>
    <p:sldId id="415" r:id="rId17"/>
    <p:sldId id="473" r:id="rId18"/>
    <p:sldId id="268" r:id="rId19"/>
    <p:sldId id="302" r:id="rId20"/>
    <p:sldId id="630" r:id="rId21"/>
    <p:sldId id="270" r:id="rId22"/>
    <p:sldId id="287" r:id="rId23"/>
    <p:sldId id="636" r:id="rId24"/>
    <p:sldId id="293" r:id="rId25"/>
    <p:sldId id="631" r:id="rId26"/>
    <p:sldId id="632" r:id="rId27"/>
    <p:sldId id="534" r:id="rId28"/>
    <p:sldId id="535" r:id="rId29"/>
    <p:sldId id="533" r:id="rId30"/>
    <p:sldId id="520" r:id="rId31"/>
    <p:sldId id="521" r:id="rId32"/>
    <p:sldId id="269" r:id="rId33"/>
    <p:sldId id="633" r:id="rId34"/>
    <p:sldId id="634" r:id="rId35"/>
    <p:sldId id="275" r:id="rId36"/>
    <p:sldId id="480" r:id="rId37"/>
    <p:sldId id="306" r:id="rId38"/>
    <p:sldId id="307" r:id="rId39"/>
    <p:sldId id="313" r:id="rId40"/>
    <p:sldId id="627" r:id="rId41"/>
    <p:sldId id="276" r:id="rId42"/>
    <p:sldId id="278" r:id="rId43"/>
    <p:sldId id="279" r:id="rId44"/>
    <p:sldId id="282" r:id="rId45"/>
    <p:sldId id="318" r:id="rId46"/>
    <p:sldId id="422" r:id="rId47"/>
    <p:sldId id="281" r:id="rId48"/>
    <p:sldId id="291" r:id="rId49"/>
    <p:sldId id="286" r:id="rId50"/>
    <p:sldId id="328" r:id="rId51"/>
    <p:sldId id="523" r:id="rId52"/>
    <p:sldId id="330" r:id="rId53"/>
    <p:sldId id="592" r:id="rId54"/>
    <p:sldId id="339" r:id="rId55"/>
    <p:sldId id="537" r:id="rId56"/>
    <p:sldId id="538" r:id="rId57"/>
    <p:sldId id="539" r:id="rId58"/>
    <p:sldId id="341" r:id="rId59"/>
    <p:sldId id="540" r:id="rId60"/>
    <p:sldId id="541" r:id="rId61"/>
    <p:sldId id="410" r:id="rId62"/>
    <p:sldId id="511" r:id="rId63"/>
    <p:sldId id="344" r:id="rId64"/>
    <p:sldId id="345" r:id="rId65"/>
    <p:sldId id="412" r:id="rId66"/>
    <p:sldId id="526" r:id="rId67"/>
    <p:sldId id="628" r:id="rId68"/>
    <p:sldId id="638" r:id="rId69"/>
    <p:sldId id="401" r:id="rId70"/>
    <p:sldId id="639" r:id="rId71"/>
  </p:sldIdLst>
  <p:sldSz cx="9144000" cy="6858000" type="screen4x3"/>
  <p:notesSz cx="7099300" cy="10234613"/>
  <p:defaultTextStyle>
    <a:defPPr>
      <a:defRPr lang="nl-NL"/>
    </a:defPPr>
    <a:lvl1pPr algn="l" rtl="0" fontAlgn="base">
      <a:spcBef>
        <a:spcPct val="0"/>
      </a:spcBef>
      <a:spcAft>
        <a:spcPct val="0"/>
      </a:spcAft>
      <a:defRPr kern="1200">
        <a:solidFill>
          <a:schemeClr val="tx1"/>
        </a:solidFill>
        <a:latin typeface="Verdana" pitchFamily="34" charset="0"/>
        <a:ea typeface="+mn-ea"/>
        <a:cs typeface="Arial" charset="0"/>
      </a:defRPr>
    </a:lvl1pPr>
    <a:lvl2pPr marL="457200" algn="l" rtl="0" fontAlgn="base">
      <a:spcBef>
        <a:spcPct val="0"/>
      </a:spcBef>
      <a:spcAft>
        <a:spcPct val="0"/>
      </a:spcAft>
      <a:defRPr kern="1200">
        <a:solidFill>
          <a:schemeClr val="tx1"/>
        </a:solidFill>
        <a:latin typeface="Verdana" pitchFamily="34" charset="0"/>
        <a:ea typeface="+mn-ea"/>
        <a:cs typeface="Arial" charset="0"/>
      </a:defRPr>
    </a:lvl2pPr>
    <a:lvl3pPr marL="914400" algn="l" rtl="0" fontAlgn="base">
      <a:spcBef>
        <a:spcPct val="0"/>
      </a:spcBef>
      <a:spcAft>
        <a:spcPct val="0"/>
      </a:spcAft>
      <a:defRPr kern="1200">
        <a:solidFill>
          <a:schemeClr val="tx1"/>
        </a:solidFill>
        <a:latin typeface="Verdana" pitchFamily="34" charset="0"/>
        <a:ea typeface="+mn-ea"/>
        <a:cs typeface="Arial" charset="0"/>
      </a:defRPr>
    </a:lvl3pPr>
    <a:lvl4pPr marL="1371600" algn="l" rtl="0" fontAlgn="base">
      <a:spcBef>
        <a:spcPct val="0"/>
      </a:spcBef>
      <a:spcAft>
        <a:spcPct val="0"/>
      </a:spcAft>
      <a:defRPr kern="1200">
        <a:solidFill>
          <a:schemeClr val="tx1"/>
        </a:solidFill>
        <a:latin typeface="Verdana" pitchFamily="34" charset="0"/>
        <a:ea typeface="+mn-ea"/>
        <a:cs typeface="Arial" charset="0"/>
      </a:defRPr>
    </a:lvl4pPr>
    <a:lvl5pPr marL="1828800" algn="l" rtl="0" fontAlgn="base">
      <a:spcBef>
        <a:spcPct val="0"/>
      </a:spcBef>
      <a:spcAft>
        <a:spcPct val="0"/>
      </a:spcAft>
      <a:defRPr kern="1200">
        <a:solidFill>
          <a:schemeClr val="tx1"/>
        </a:solidFill>
        <a:latin typeface="Verdana" pitchFamily="34" charset="0"/>
        <a:ea typeface="+mn-ea"/>
        <a:cs typeface="Arial" charset="0"/>
      </a:defRPr>
    </a:lvl5pPr>
    <a:lvl6pPr marL="2286000" algn="l" defTabSz="914400" rtl="0" eaLnBrk="1" latinLnBrk="0" hangingPunct="1">
      <a:defRPr kern="1200">
        <a:solidFill>
          <a:schemeClr val="tx1"/>
        </a:solidFill>
        <a:latin typeface="Verdana" pitchFamily="34" charset="0"/>
        <a:ea typeface="+mn-ea"/>
        <a:cs typeface="Arial" charset="0"/>
      </a:defRPr>
    </a:lvl6pPr>
    <a:lvl7pPr marL="2743200" algn="l" defTabSz="914400" rtl="0" eaLnBrk="1" latinLnBrk="0" hangingPunct="1">
      <a:defRPr kern="1200">
        <a:solidFill>
          <a:schemeClr val="tx1"/>
        </a:solidFill>
        <a:latin typeface="Verdana" pitchFamily="34" charset="0"/>
        <a:ea typeface="+mn-ea"/>
        <a:cs typeface="Arial" charset="0"/>
      </a:defRPr>
    </a:lvl7pPr>
    <a:lvl8pPr marL="3200400" algn="l" defTabSz="914400" rtl="0" eaLnBrk="1" latinLnBrk="0" hangingPunct="1">
      <a:defRPr kern="1200">
        <a:solidFill>
          <a:schemeClr val="tx1"/>
        </a:solidFill>
        <a:latin typeface="Verdana" pitchFamily="34" charset="0"/>
        <a:ea typeface="+mn-ea"/>
        <a:cs typeface="Arial" charset="0"/>
      </a:defRPr>
    </a:lvl8pPr>
    <a:lvl9pPr marL="3657600" algn="l" defTabSz="914400" rtl="0" eaLnBrk="1" latinLnBrk="0" hangingPunct="1">
      <a:defRPr kern="1200">
        <a:solidFill>
          <a:schemeClr val="tx1"/>
        </a:solidFill>
        <a:latin typeface="Verdana" pitchFamily="34" charset="0"/>
        <a:ea typeface="+mn-ea"/>
        <a:cs typeface="Arial" charset="0"/>
      </a:defRPr>
    </a:lvl9pPr>
  </p:defaultTextStyle>
  <p:extLst>
    <p:ext uri="{EFAFB233-063F-42B5-8137-9DF3F51BA10A}">
      <p15:sldGuideLst xmlns:p15="http://schemas.microsoft.com/office/powerpoint/2012/main">
        <p15:guide id="1" orient="horz" pos="3748">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77C00"/>
    <a:srgbClr val="E6E6E6"/>
    <a:srgbClr val="AFA817"/>
    <a:srgbClr val="009242"/>
    <a:srgbClr val="007B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3870" autoAdjust="0"/>
    <p:restoredTop sz="94628" autoAdjust="0"/>
  </p:normalViewPr>
  <p:slideViewPr>
    <p:cSldViewPr>
      <p:cViewPr varScale="1">
        <p:scale>
          <a:sx n="154" d="100"/>
          <a:sy n="154" d="100"/>
        </p:scale>
        <p:origin x="1038" y="144"/>
      </p:cViewPr>
      <p:guideLst>
        <p:guide orient="horz" pos="3748"/>
        <p:guide pos="2880"/>
      </p:guideLst>
    </p:cSldViewPr>
  </p:slideViewPr>
  <p:outlineViewPr>
    <p:cViewPr>
      <p:scale>
        <a:sx n="33" d="100"/>
        <a:sy n="33" d="100"/>
      </p:scale>
      <p:origin x="36" y="3786"/>
    </p:cViewPr>
  </p:outlineViewPr>
  <p:notesTextViewPr>
    <p:cViewPr>
      <p:scale>
        <a:sx n="100" d="100"/>
        <a:sy n="100" d="100"/>
      </p:scale>
      <p:origin x="0" y="0"/>
    </p:cViewPr>
  </p:notesTextViewPr>
  <p:sorterViewPr>
    <p:cViewPr>
      <p:scale>
        <a:sx n="80" d="100"/>
        <a:sy n="80" d="100"/>
      </p:scale>
      <p:origin x="0" y="0"/>
    </p:cViewPr>
  </p:sorter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79" Type="http://schemas.openxmlformats.org/officeDocument/2006/relationships/customXml" Target="../customXml/item2.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handoutMaster" Target="handoutMasters/handoutMaster1.xml"/><Relationship Id="rId78"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charts/_rels/chart1.xml.rels><?xml version="1.0" encoding="UTF-8" standalone="yes"?>
<Relationships xmlns="http://schemas.openxmlformats.org/package/2006/relationships"><Relationship Id="rId2" Type="http://schemas.openxmlformats.org/officeDocument/2006/relationships/oleObject" Target="file:///\\pbl.local\public\personal\woudenrvd\data\nieuwbouwwoningen%201950-2011.xlsx"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pbl.local\public\personal\woudenrvd\data\loop%20bevolking%20G4%201951%20tot%202013.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1"/>
    </mc:Choice>
    <mc:Fallback>
      <c:style val="1"/>
    </mc:Fallback>
  </mc:AlternateContent>
  <c:clrMapOvr bg1="lt1" tx1="dk1" bg2="lt2" tx2="dk2" accent1="accent1" accent2="accent2" accent3="accent3" accent4="accent4" accent5="accent5" accent6="accent6" hlink="hlink" folHlink="folHlink"/>
  <c:chart>
    <c:title>
      <c:tx>
        <c:rich>
          <a:bodyPr/>
          <a:lstStyle/>
          <a:p>
            <a:pPr>
              <a:defRPr/>
            </a:pPr>
            <a:r>
              <a:rPr lang="en-US" sz="1400"/>
              <a:t>production</a:t>
            </a:r>
            <a:r>
              <a:rPr lang="en-US" sz="1400" baseline="0"/>
              <a:t> of n</a:t>
            </a:r>
            <a:r>
              <a:rPr lang="en-US" sz="1400"/>
              <a:t>ew houses in the Netherlands, 1950-2011</a:t>
            </a:r>
          </a:p>
        </c:rich>
      </c:tx>
      <c:layout>
        <c:manualLayout>
          <c:xMode val="edge"/>
          <c:yMode val="edge"/>
          <c:x val="2.1238175021759776E-2"/>
          <c:y val="1.4461312686374437E-2"/>
        </c:manualLayout>
      </c:layout>
      <c:overlay val="0"/>
    </c:title>
    <c:autoTitleDeleted val="0"/>
    <c:plotArea>
      <c:layout/>
      <c:barChart>
        <c:barDir val="col"/>
        <c:grouping val="clustered"/>
        <c:varyColors val="0"/>
        <c:ser>
          <c:idx val="0"/>
          <c:order val="0"/>
          <c:invertIfNegative val="0"/>
          <c:cat>
            <c:strRef>
              <c:f>Data!$A$6:$A$67</c:f>
              <c:strCache>
                <c:ptCount val="62"/>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strCache>
            </c:strRef>
          </c:cat>
          <c:val>
            <c:numRef>
              <c:f>Data!$B$6:$B$67</c:f>
              <c:numCache>
                <c:formatCode>General</c:formatCode>
                <c:ptCount val="62"/>
                <c:pt idx="0">
                  <c:v>47300</c:v>
                </c:pt>
                <c:pt idx="1">
                  <c:v>58666</c:v>
                </c:pt>
                <c:pt idx="2">
                  <c:v>54601</c:v>
                </c:pt>
                <c:pt idx="3">
                  <c:v>59597</c:v>
                </c:pt>
                <c:pt idx="4">
                  <c:v>68487</c:v>
                </c:pt>
                <c:pt idx="5">
                  <c:v>60819</c:v>
                </c:pt>
                <c:pt idx="6">
                  <c:v>68284</c:v>
                </c:pt>
                <c:pt idx="7">
                  <c:v>88397</c:v>
                </c:pt>
                <c:pt idx="8">
                  <c:v>89037</c:v>
                </c:pt>
                <c:pt idx="9">
                  <c:v>83632</c:v>
                </c:pt>
                <c:pt idx="10">
                  <c:v>83815</c:v>
                </c:pt>
                <c:pt idx="11">
                  <c:v>82687</c:v>
                </c:pt>
                <c:pt idx="12">
                  <c:v>78375</c:v>
                </c:pt>
                <c:pt idx="13">
                  <c:v>79523</c:v>
                </c:pt>
                <c:pt idx="14">
                  <c:v>100978</c:v>
                </c:pt>
                <c:pt idx="15">
                  <c:v>115027</c:v>
                </c:pt>
                <c:pt idx="16">
                  <c:v>121699</c:v>
                </c:pt>
                <c:pt idx="17">
                  <c:v>127433</c:v>
                </c:pt>
                <c:pt idx="18">
                  <c:v>122773</c:v>
                </c:pt>
                <c:pt idx="19">
                  <c:v>123117</c:v>
                </c:pt>
                <c:pt idx="20">
                  <c:v>117284</c:v>
                </c:pt>
                <c:pt idx="21">
                  <c:v>136595</c:v>
                </c:pt>
                <c:pt idx="22">
                  <c:v>152272</c:v>
                </c:pt>
                <c:pt idx="23">
                  <c:v>155412</c:v>
                </c:pt>
                <c:pt idx="24">
                  <c:v>146174</c:v>
                </c:pt>
                <c:pt idx="25">
                  <c:v>120774</c:v>
                </c:pt>
                <c:pt idx="26">
                  <c:v>106813</c:v>
                </c:pt>
                <c:pt idx="27">
                  <c:v>111047</c:v>
                </c:pt>
                <c:pt idx="28">
                  <c:v>105725</c:v>
                </c:pt>
                <c:pt idx="29">
                  <c:v>87522</c:v>
                </c:pt>
                <c:pt idx="30">
                  <c:v>113756</c:v>
                </c:pt>
                <c:pt idx="31">
                  <c:v>117759</c:v>
                </c:pt>
                <c:pt idx="32">
                  <c:v>123310</c:v>
                </c:pt>
                <c:pt idx="33">
                  <c:v>111127</c:v>
                </c:pt>
                <c:pt idx="34">
                  <c:v>112732</c:v>
                </c:pt>
                <c:pt idx="35">
                  <c:v>98131</c:v>
                </c:pt>
                <c:pt idx="36">
                  <c:v>103330</c:v>
                </c:pt>
                <c:pt idx="37">
                  <c:v>110091</c:v>
                </c:pt>
                <c:pt idx="38">
                  <c:v>118446</c:v>
                </c:pt>
                <c:pt idx="39">
                  <c:v>111233</c:v>
                </c:pt>
                <c:pt idx="40">
                  <c:v>97384</c:v>
                </c:pt>
                <c:pt idx="41">
                  <c:v>82888</c:v>
                </c:pt>
                <c:pt idx="42">
                  <c:v>86164</c:v>
                </c:pt>
                <c:pt idx="43">
                  <c:v>83689</c:v>
                </c:pt>
                <c:pt idx="44">
                  <c:v>87369</c:v>
                </c:pt>
                <c:pt idx="45">
                  <c:v>93836</c:v>
                </c:pt>
                <c:pt idx="46">
                  <c:v>88934</c:v>
                </c:pt>
                <c:pt idx="47">
                  <c:v>92315</c:v>
                </c:pt>
                <c:pt idx="48">
                  <c:v>90516</c:v>
                </c:pt>
                <c:pt idx="49">
                  <c:v>78625</c:v>
                </c:pt>
                <c:pt idx="50">
                  <c:v>70650</c:v>
                </c:pt>
                <c:pt idx="51">
                  <c:v>72958</c:v>
                </c:pt>
                <c:pt idx="52">
                  <c:v>66704</c:v>
                </c:pt>
                <c:pt idx="53">
                  <c:v>59629</c:v>
                </c:pt>
                <c:pt idx="54">
                  <c:v>65314</c:v>
                </c:pt>
                <c:pt idx="55">
                  <c:v>67016</c:v>
                </c:pt>
                <c:pt idx="56">
                  <c:v>72382</c:v>
                </c:pt>
                <c:pt idx="57">
                  <c:v>80193</c:v>
                </c:pt>
                <c:pt idx="58">
                  <c:v>78882</c:v>
                </c:pt>
                <c:pt idx="59">
                  <c:v>82932</c:v>
                </c:pt>
                <c:pt idx="60">
                  <c:v>55999</c:v>
                </c:pt>
                <c:pt idx="61">
                  <c:v>57703</c:v>
                </c:pt>
              </c:numCache>
            </c:numRef>
          </c:val>
          <c:extLst>
            <c:ext xmlns:c16="http://schemas.microsoft.com/office/drawing/2014/chart" uri="{C3380CC4-5D6E-409C-BE32-E72D297353CC}">
              <c16:uniqueId val="{00000000-B29A-4237-856F-29EE04AE3848}"/>
            </c:ext>
          </c:extLst>
        </c:ser>
        <c:dLbls>
          <c:showLegendKey val="0"/>
          <c:showVal val="0"/>
          <c:showCatName val="0"/>
          <c:showSerName val="0"/>
          <c:showPercent val="0"/>
          <c:showBubbleSize val="0"/>
        </c:dLbls>
        <c:gapWidth val="150"/>
        <c:axId val="118887552"/>
        <c:axId val="118889088"/>
      </c:barChart>
      <c:catAx>
        <c:axId val="118887552"/>
        <c:scaling>
          <c:orientation val="minMax"/>
        </c:scaling>
        <c:delete val="0"/>
        <c:axPos val="b"/>
        <c:numFmt formatCode="General" sourceLinked="0"/>
        <c:majorTickMark val="none"/>
        <c:minorTickMark val="none"/>
        <c:tickLblPos val="nextTo"/>
        <c:crossAx val="118889088"/>
        <c:crosses val="autoZero"/>
        <c:auto val="1"/>
        <c:lblAlgn val="ctr"/>
        <c:lblOffset val="100"/>
        <c:tickLblSkip val="10"/>
        <c:tickMarkSkip val="1"/>
        <c:noMultiLvlLbl val="0"/>
      </c:catAx>
      <c:valAx>
        <c:axId val="118889088"/>
        <c:scaling>
          <c:orientation val="minMax"/>
        </c:scaling>
        <c:delete val="0"/>
        <c:axPos val="l"/>
        <c:majorGridlines/>
        <c:numFmt formatCode="General" sourceLinked="1"/>
        <c:majorTickMark val="none"/>
        <c:minorTickMark val="none"/>
        <c:tickLblPos val="nextTo"/>
        <c:crossAx val="118887552"/>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lineChart>
        <c:grouping val="standard"/>
        <c:varyColors val="0"/>
        <c:ser>
          <c:idx val="0"/>
          <c:order val="0"/>
          <c:tx>
            <c:strRef>
              <c:f>Blad1!$A$2</c:f>
              <c:strCache>
                <c:ptCount val="1"/>
                <c:pt idx="0">
                  <c:v>Amsterdam</c:v>
                </c:pt>
              </c:strCache>
            </c:strRef>
          </c:tx>
          <c:marker>
            <c:symbol val="none"/>
          </c:marker>
          <c:val>
            <c:numRef>
              <c:f>Blad1!$B$2:$BL$2</c:f>
              <c:numCache>
                <c:formatCode>General_)</c:formatCode>
                <c:ptCount val="63"/>
                <c:pt idx="0">
                  <c:v>850677</c:v>
                </c:pt>
                <c:pt idx="1">
                  <c:v>854969</c:v>
                </c:pt>
                <c:pt idx="2">
                  <c:v>858702</c:v>
                </c:pt>
                <c:pt idx="3">
                  <c:v>863802</c:v>
                </c:pt>
                <c:pt idx="4">
                  <c:v>868597</c:v>
                </c:pt>
                <c:pt idx="5">
                  <c:v>871188</c:v>
                </c:pt>
                <c:pt idx="6">
                  <c:v>871577</c:v>
                </c:pt>
                <c:pt idx="7">
                  <c:v>872428</c:v>
                </c:pt>
                <c:pt idx="8">
                  <c:v>869602</c:v>
                </c:pt>
                <c:pt idx="9">
                  <c:v>866342</c:v>
                </c:pt>
                <c:pt idx="10">
                  <c:v>865703</c:v>
                </c:pt>
                <c:pt idx="11">
                  <c:v>866830</c:v>
                </c:pt>
                <c:pt idx="12">
                  <c:v>868455</c:v>
                </c:pt>
                <c:pt idx="13">
                  <c:v>866290</c:v>
                </c:pt>
                <c:pt idx="14">
                  <c:v>862488</c:v>
                </c:pt>
                <c:pt idx="15">
                  <c:v>866421</c:v>
                </c:pt>
                <c:pt idx="16">
                  <c:v>857635</c:v>
                </c:pt>
                <c:pt idx="17">
                  <c:v>845821</c:v>
                </c:pt>
                <c:pt idx="18">
                  <c:v>831463</c:v>
                </c:pt>
                <c:pt idx="19">
                  <c:v>820406</c:v>
                </c:pt>
                <c:pt idx="20">
                  <c:v>807742</c:v>
                </c:pt>
                <c:pt idx="21">
                  <c:v>791769</c:v>
                </c:pt>
                <c:pt idx="22">
                  <c:v>770805</c:v>
                </c:pt>
                <c:pt idx="23">
                  <c:v>757958</c:v>
                </c:pt>
                <c:pt idx="24">
                  <c:v>751156</c:v>
                </c:pt>
                <c:pt idx="25">
                  <c:v>738441</c:v>
                </c:pt>
                <c:pt idx="26">
                  <c:v>728746</c:v>
                </c:pt>
                <c:pt idx="27">
                  <c:v>718577</c:v>
                </c:pt>
                <c:pt idx="28">
                  <c:v>716919</c:v>
                </c:pt>
                <c:pt idx="29">
                  <c:v>712294</c:v>
                </c:pt>
                <c:pt idx="30">
                  <c:v>700759</c:v>
                </c:pt>
                <c:pt idx="31">
                  <c:v>687397</c:v>
                </c:pt>
                <c:pt idx="32">
                  <c:v>676439</c:v>
                </c:pt>
                <c:pt idx="33">
                  <c:v>675579</c:v>
                </c:pt>
                <c:pt idx="34">
                  <c:v>679140</c:v>
                </c:pt>
                <c:pt idx="35">
                  <c:v>682702</c:v>
                </c:pt>
                <c:pt idx="36">
                  <c:v>691738</c:v>
                </c:pt>
                <c:pt idx="37">
                  <c:v>694888</c:v>
                </c:pt>
                <c:pt idx="38">
                  <c:v>695162</c:v>
                </c:pt>
                <c:pt idx="39">
                  <c:v>702673</c:v>
                </c:pt>
                <c:pt idx="40">
                  <c:v>713407</c:v>
                </c:pt>
                <c:pt idx="41">
                  <c:v>719855</c:v>
                </c:pt>
                <c:pt idx="42">
                  <c:v>724096</c:v>
                </c:pt>
                <c:pt idx="43">
                  <c:v>722230</c:v>
                </c:pt>
                <c:pt idx="44">
                  <c:v>718119</c:v>
                </c:pt>
                <c:pt idx="45">
                  <c:v>715033</c:v>
                </c:pt>
                <c:pt idx="46">
                  <c:v>718151</c:v>
                </c:pt>
                <c:pt idx="47">
                  <c:v>727053</c:v>
                </c:pt>
                <c:pt idx="48">
                  <c:v>731288</c:v>
                </c:pt>
                <c:pt idx="49" formatCode="General">
                  <c:v>731288</c:v>
                </c:pt>
                <c:pt idx="50" formatCode="General">
                  <c:v>734594</c:v>
                </c:pt>
                <c:pt idx="51" formatCode="General">
                  <c:v>735526</c:v>
                </c:pt>
                <c:pt idx="52" formatCode="General">
                  <c:v>736562</c:v>
                </c:pt>
                <c:pt idx="53" formatCode="General">
                  <c:v>739104</c:v>
                </c:pt>
                <c:pt idx="54" formatCode="General">
                  <c:v>742783</c:v>
                </c:pt>
                <c:pt idx="55" formatCode="General">
                  <c:v>743079</c:v>
                </c:pt>
                <c:pt idx="56" formatCode="General">
                  <c:v>742884</c:v>
                </c:pt>
                <c:pt idx="57" formatCode="General">
                  <c:v>747093</c:v>
                </c:pt>
                <c:pt idx="58" formatCode="General">
                  <c:v>755605</c:v>
                </c:pt>
                <c:pt idx="59" formatCode="General">
                  <c:v>767457</c:v>
                </c:pt>
                <c:pt idx="60" formatCode="General">
                  <c:v>779808</c:v>
                </c:pt>
                <c:pt idx="61" formatCode="General">
                  <c:v>790110</c:v>
                </c:pt>
                <c:pt idx="62" formatCode="General">
                  <c:v>799345</c:v>
                </c:pt>
              </c:numCache>
            </c:numRef>
          </c:val>
          <c:smooth val="0"/>
          <c:extLst>
            <c:ext xmlns:c16="http://schemas.microsoft.com/office/drawing/2014/chart" uri="{C3380CC4-5D6E-409C-BE32-E72D297353CC}">
              <c16:uniqueId val="{00000000-2A6D-4D4F-8DB5-83406AF6839B}"/>
            </c:ext>
          </c:extLst>
        </c:ser>
        <c:ser>
          <c:idx val="1"/>
          <c:order val="1"/>
          <c:tx>
            <c:strRef>
              <c:f>Blad1!$A$3</c:f>
              <c:strCache>
                <c:ptCount val="1"/>
                <c:pt idx="0">
                  <c:v>Rotterdam</c:v>
                </c:pt>
              </c:strCache>
            </c:strRef>
          </c:tx>
          <c:marker>
            <c:symbol val="none"/>
          </c:marker>
          <c:val>
            <c:numRef>
              <c:f>Blad1!$B$3:$BL$3</c:f>
              <c:numCache>
                <c:formatCode>General_)</c:formatCode>
                <c:ptCount val="63"/>
                <c:pt idx="0">
                  <c:v>691473</c:v>
                </c:pt>
                <c:pt idx="1">
                  <c:v>697184</c:v>
                </c:pt>
                <c:pt idx="2">
                  <c:v>704646</c:v>
                </c:pt>
                <c:pt idx="3">
                  <c:v>712513</c:v>
                </c:pt>
                <c:pt idx="4">
                  <c:v>718509</c:v>
                </c:pt>
                <c:pt idx="5">
                  <c:v>722718</c:v>
                </c:pt>
                <c:pt idx="6">
                  <c:v>726188</c:v>
                </c:pt>
                <c:pt idx="7">
                  <c:v>731047</c:v>
                </c:pt>
                <c:pt idx="8">
                  <c:v>729852</c:v>
                </c:pt>
                <c:pt idx="9">
                  <c:v>729744</c:v>
                </c:pt>
                <c:pt idx="10">
                  <c:v>730225</c:v>
                </c:pt>
                <c:pt idx="11">
                  <c:v>730963</c:v>
                </c:pt>
                <c:pt idx="12">
                  <c:v>731525</c:v>
                </c:pt>
                <c:pt idx="13">
                  <c:v>731564</c:v>
                </c:pt>
                <c:pt idx="14">
                  <c:v>728308</c:v>
                </c:pt>
                <c:pt idx="15">
                  <c:v>723955</c:v>
                </c:pt>
                <c:pt idx="16">
                  <c:v>710871</c:v>
                </c:pt>
                <c:pt idx="17">
                  <c:v>699245</c:v>
                </c:pt>
                <c:pt idx="18">
                  <c:v>686586</c:v>
                </c:pt>
                <c:pt idx="19">
                  <c:v>679032</c:v>
                </c:pt>
                <c:pt idx="20">
                  <c:v>670060</c:v>
                </c:pt>
                <c:pt idx="21">
                  <c:v>654024</c:v>
                </c:pt>
                <c:pt idx="22">
                  <c:v>635910</c:v>
                </c:pt>
                <c:pt idx="23">
                  <c:v>620867</c:v>
                </c:pt>
                <c:pt idx="24">
                  <c:v>614767</c:v>
                </c:pt>
                <c:pt idx="25">
                  <c:v>601012</c:v>
                </c:pt>
                <c:pt idx="26">
                  <c:v>590312</c:v>
                </c:pt>
                <c:pt idx="27">
                  <c:v>582396</c:v>
                </c:pt>
                <c:pt idx="28">
                  <c:v>579186</c:v>
                </c:pt>
                <c:pt idx="29">
                  <c:v>576330</c:v>
                </c:pt>
                <c:pt idx="30">
                  <c:v>568167</c:v>
                </c:pt>
                <c:pt idx="31">
                  <c:v>558832</c:v>
                </c:pt>
                <c:pt idx="32">
                  <c:v>555349</c:v>
                </c:pt>
                <c:pt idx="33">
                  <c:v>554255</c:v>
                </c:pt>
                <c:pt idx="34">
                  <c:v>571372</c:v>
                </c:pt>
                <c:pt idx="35">
                  <c:v>572642</c:v>
                </c:pt>
                <c:pt idx="36">
                  <c:v>574299</c:v>
                </c:pt>
                <c:pt idx="37">
                  <c:v>576232</c:v>
                </c:pt>
                <c:pt idx="38">
                  <c:v>579179</c:v>
                </c:pt>
                <c:pt idx="39">
                  <c:v>582266</c:v>
                </c:pt>
                <c:pt idx="40">
                  <c:v>589707</c:v>
                </c:pt>
                <c:pt idx="41">
                  <c:v>596023</c:v>
                </c:pt>
                <c:pt idx="42">
                  <c:v>598521</c:v>
                </c:pt>
                <c:pt idx="43">
                  <c:v>598239</c:v>
                </c:pt>
                <c:pt idx="44">
                  <c:v>592745</c:v>
                </c:pt>
                <c:pt idx="45">
                  <c:v>589987</c:v>
                </c:pt>
                <c:pt idx="46">
                  <c:v>590478</c:v>
                </c:pt>
                <c:pt idx="47">
                  <c:v>592665</c:v>
                </c:pt>
                <c:pt idx="48">
                  <c:v>592673</c:v>
                </c:pt>
                <c:pt idx="49">
                  <c:v>592673</c:v>
                </c:pt>
                <c:pt idx="50">
                  <c:v>595255</c:v>
                </c:pt>
                <c:pt idx="51">
                  <c:v>598660</c:v>
                </c:pt>
                <c:pt idx="52">
                  <c:v>599651</c:v>
                </c:pt>
                <c:pt idx="53">
                  <c:v>598923</c:v>
                </c:pt>
                <c:pt idx="54">
                  <c:v>596407</c:v>
                </c:pt>
                <c:pt idx="55">
                  <c:v>588697</c:v>
                </c:pt>
                <c:pt idx="56">
                  <c:v>584058</c:v>
                </c:pt>
                <c:pt idx="57">
                  <c:v>582951</c:v>
                </c:pt>
                <c:pt idx="58">
                  <c:v>587134</c:v>
                </c:pt>
                <c:pt idx="59">
                  <c:v>593049</c:v>
                </c:pt>
                <c:pt idx="60">
                  <c:v>610386</c:v>
                </c:pt>
                <c:pt idx="61">
                  <c:v>616260</c:v>
                </c:pt>
                <c:pt idx="62">
                  <c:v>615726</c:v>
                </c:pt>
              </c:numCache>
            </c:numRef>
          </c:val>
          <c:smooth val="0"/>
          <c:extLst>
            <c:ext xmlns:c16="http://schemas.microsoft.com/office/drawing/2014/chart" uri="{C3380CC4-5D6E-409C-BE32-E72D297353CC}">
              <c16:uniqueId val="{00000001-2A6D-4D4F-8DB5-83406AF6839B}"/>
            </c:ext>
          </c:extLst>
        </c:ser>
        <c:ser>
          <c:idx val="2"/>
          <c:order val="2"/>
          <c:tx>
            <c:strRef>
              <c:f>Blad1!$A$4</c:f>
              <c:strCache>
                <c:ptCount val="1"/>
                <c:pt idx="0">
                  <c:v>Den Haag</c:v>
                </c:pt>
              </c:strCache>
            </c:strRef>
          </c:tx>
          <c:marker>
            <c:symbol val="none"/>
          </c:marker>
          <c:val>
            <c:numRef>
              <c:f>Blad1!$B$4:$BL$4</c:f>
              <c:numCache>
                <c:formatCode>General_)</c:formatCode>
                <c:ptCount val="63"/>
                <c:pt idx="0">
                  <c:v>578516</c:v>
                </c:pt>
                <c:pt idx="1">
                  <c:v>584435</c:v>
                </c:pt>
                <c:pt idx="2">
                  <c:v>590755</c:v>
                </c:pt>
                <c:pt idx="3">
                  <c:v>596675</c:v>
                </c:pt>
                <c:pt idx="4">
                  <c:v>603987</c:v>
                </c:pt>
                <c:pt idx="5">
                  <c:v>606728</c:v>
                </c:pt>
                <c:pt idx="6">
                  <c:v>605751</c:v>
                </c:pt>
                <c:pt idx="7">
                  <c:v>606825</c:v>
                </c:pt>
                <c:pt idx="8">
                  <c:v>606110</c:v>
                </c:pt>
                <c:pt idx="9">
                  <c:v>605876</c:v>
                </c:pt>
                <c:pt idx="10">
                  <c:v>605213</c:v>
                </c:pt>
                <c:pt idx="11">
                  <c:v>604112</c:v>
                </c:pt>
                <c:pt idx="12">
                  <c:v>602448</c:v>
                </c:pt>
                <c:pt idx="13">
                  <c:v>598709</c:v>
                </c:pt>
                <c:pt idx="14">
                  <c:v>592851</c:v>
                </c:pt>
                <c:pt idx="15">
                  <c:v>586187</c:v>
                </c:pt>
                <c:pt idx="16">
                  <c:v>576160</c:v>
                </c:pt>
                <c:pt idx="17">
                  <c:v>563614</c:v>
                </c:pt>
                <c:pt idx="18">
                  <c:v>550613</c:v>
                </c:pt>
                <c:pt idx="19">
                  <c:v>537643</c:v>
                </c:pt>
                <c:pt idx="20">
                  <c:v>525368</c:v>
                </c:pt>
                <c:pt idx="21">
                  <c:v>510360</c:v>
                </c:pt>
                <c:pt idx="22">
                  <c:v>494696</c:v>
                </c:pt>
                <c:pt idx="23">
                  <c:v>482879</c:v>
                </c:pt>
                <c:pt idx="24">
                  <c:v>479369</c:v>
                </c:pt>
                <c:pt idx="25">
                  <c:v>471137</c:v>
                </c:pt>
                <c:pt idx="26">
                  <c:v>464858</c:v>
                </c:pt>
                <c:pt idx="27">
                  <c:v>458242</c:v>
                </c:pt>
                <c:pt idx="28">
                  <c:v>456886</c:v>
                </c:pt>
                <c:pt idx="29">
                  <c:v>456726</c:v>
                </c:pt>
                <c:pt idx="30">
                  <c:v>454300</c:v>
                </c:pt>
                <c:pt idx="31">
                  <c:v>449338</c:v>
                </c:pt>
                <c:pt idx="32">
                  <c:v>445213</c:v>
                </c:pt>
                <c:pt idx="33">
                  <c:v>443456</c:v>
                </c:pt>
                <c:pt idx="34">
                  <c:v>443961</c:v>
                </c:pt>
                <c:pt idx="35">
                  <c:v>445127</c:v>
                </c:pt>
                <c:pt idx="36">
                  <c:v>444313</c:v>
                </c:pt>
                <c:pt idx="37">
                  <c:v>443845</c:v>
                </c:pt>
                <c:pt idx="38">
                  <c:v>441506</c:v>
                </c:pt>
                <c:pt idx="39">
                  <c:v>444242</c:v>
                </c:pt>
                <c:pt idx="40">
                  <c:v>445287</c:v>
                </c:pt>
                <c:pt idx="41">
                  <c:v>444661</c:v>
                </c:pt>
                <c:pt idx="42">
                  <c:v>444123</c:v>
                </c:pt>
                <c:pt idx="43">
                  <c:v>442937</c:v>
                </c:pt>
                <c:pt idx="44">
                  <c:v>442503</c:v>
                </c:pt>
                <c:pt idx="45">
                  <c:v>442159</c:v>
                </c:pt>
                <c:pt idx="46">
                  <c:v>442799</c:v>
                </c:pt>
                <c:pt idx="47">
                  <c:v>440743</c:v>
                </c:pt>
                <c:pt idx="48">
                  <c:v>441094</c:v>
                </c:pt>
                <c:pt idx="49">
                  <c:v>441094</c:v>
                </c:pt>
                <c:pt idx="50">
                  <c:v>442356</c:v>
                </c:pt>
                <c:pt idx="51">
                  <c:v>457726</c:v>
                </c:pt>
                <c:pt idx="52">
                  <c:v>463826</c:v>
                </c:pt>
                <c:pt idx="53">
                  <c:v>469059</c:v>
                </c:pt>
                <c:pt idx="54">
                  <c:v>472096</c:v>
                </c:pt>
                <c:pt idx="55">
                  <c:v>475627</c:v>
                </c:pt>
                <c:pt idx="56">
                  <c:v>473941</c:v>
                </c:pt>
                <c:pt idx="57">
                  <c:v>475681</c:v>
                </c:pt>
                <c:pt idx="58">
                  <c:v>481864</c:v>
                </c:pt>
                <c:pt idx="59">
                  <c:v>488553</c:v>
                </c:pt>
                <c:pt idx="60">
                  <c:v>495083</c:v>
                </c:pt>
                <c:pt idx="61">
                  <c:v>502055</c:v>
                </c:pt>
                <c:pt idx="62">
                  <c:v>505568</c:v>
                </c:pt>
              </c:numCache>
            </c:numRef>
          </c:val>
          <c:smooth val="0"/>
          <c:extLst>
            <c:ext xmlns:c16="http://schemas.microsoft.com/office/drawing/2014/chart" uri="{C3380CC4-5D6E-409C-BE32-E72D297353CC}">
              <c16:uniqueId val="{00000002-2A6D-4D4F-8DB5-83406AF6839B}"/>
            </c:ext>
          </c:extLst>
        </c:ser>
        <c:dLbls>
          <c:showLegendKey val="0"/>
          <c:showVal val="0"/>
          <c:showCatName val="0"/>
          <c:showSerName val="0"/>
          <c:showPercent val="0"/>
          <c:showBubbleSize val="0"/>
        </c:dLbls>
        <c:smooth val="0"/>
        <c:axId val="120473472"/>
        <c:axId val="120475008"/>
      </c:lineChart>
      <c:catAx>
        <c:axId val="120473472"/>
        <c:scaling>
          <c:orientation val="minMax"/>
        </c:scaling>
        <c:delete val="0"/>
        <c:axPos val="b"/>
        <c:majorTickMark val="out"/>
        <c:minorTickMark val="none"/>
        <c:tickLblPos val="none"/>
        <c:crossAx val="120475008"/>
        <c:crossesAt val="300000"/>
        <c:auto val="1"/>
        <c:lblAlgn val="ctr"/>
        <c:lblOffset val="100"/>
        <c:tickLblSkip val="10"/>
        <c:tickMarkSkip val="10"/>
        <c:noMultiLvlLbl val="0"/>
      </c:catAx>
      <c:valAx>
        <c:axId val="120475008"/>
        <c:scaling>
          <c:orientation val="minMax"/>
          <c:min val="300000"/>
        </c:scaling>
        <c:delete val="0"/>
        <c:axPos val="l"/>
        <c:majorGridlines/>
        <c:numFmt formatCode="General_)" sourceLinked="1"/>
        <c:majorTickMark val="out"/>
        <c:minorTickMark val="none"/>
        <c:tickLblPos val="nextTo"/>
        <c:crossAx val="120473472"/>
        <c:crosses val="autoZero"/>
        <c:crossBetween val="between"/>
      </c:valAx>
    </c:plotArea>
    <c:legend>
      <c:legendPos val="r"/>
      <c:layout>
        <c:manualLayout>
          <c:xMode val="edge"/>
          <c:yMode val="edge"/>
          <c:x val="0.83255672839072259"/>
          <c:y val="0.41333278897243214"/>
          <c:w val="0.16744327160927733"/>
          <c:h val="0.2099676179225502"/>
        </c:manualLayout>
      </c:layout>
      <c:overlay val="0"/>
      <c:txPr>
        <a:bodyPr/>
        <a:lstStyle/>
        <a:p>
          <a:pPr>
            <a:defRPr sz="1200"/>
          </a:pPr>
          <a:endParaRPr lang="nl-NL"/>
        </a:p>
      </c:txPr>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bwMode="auto">
          <a:xfrm>
            <a:off x="2" y="0"/>
            <a:ext cx="3076364" cy="5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nl-NL"/>
          </a:p>
        </p:txBody>
      </p:sp>
      <p:sp>
        <p:nvSpPr>
          <p:cNvPr id="28675" name="Rectangle 3"/>
          <p:cNvSpPr>
            <a:spLocks noGrp="1" noChangeArrowheads="1"/>
          </p:cNvSpPr>
          <p:nvPr>
            <p:ph type="dt" sz="quarter" idx="1"/>
          </p:nvPr>
        </p:nvSpPr>
        <p:spPr bwMode="auto">
          <a:xfrm>
            <a:off x="4021284" y="0"/>
            <a:ext cx="3076364" cy="5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nl-NL"/>
          </a:p>
        </p:txBody>
      </p:sp>
      <p:sp>
        <p:nvSpPr>
          <p:cNvPr id="28676" name="Rectangle 4"/>
          <p:cNvSpPr>
            <a:spLocks noGrp="1" noChangeArrowheads="1"/>
          </p:cNvSpPr>
          <p:nvPr>
            <p:ph type="ftr" sz="quarter" idx="2"/>
          </p:nvPr>
        </p:nvSpPr>
        <p:spPr bwMode="auto">
          <a:xfrm>
            <a:off x="2" y="9721494"/>
            <a:ext cx="3076364" cy="51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nl-NL"/>
          </a:p>
        </p:txBody>
      </p:sp>
      <p:sp>
        <p:nvSpPr>
          <p:cNvPr id="28677" name="Rectangle 5"/>
          <p:cNvSpPr>
            <a:spLocks noGrp="1" noChangeArrowheads="1"/>
          </p:cNvSpPr>
          <p:nvPr>
            <p:ph type="sldNum" sz="quarter" idx="3"/>
          </p:nvPr>
        </p:nvSpPr>
        <p:spPr bwMode="auto">
          <a:xfrm>
            <a:off x="4021284" y="9721494"/>
            <a:ext cx="3076364" cy="51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A6A2DBA1-3732-4F3F-9461-B90DED7A62DB}" type="slidenum">
              <a:rPr lang="nl-NL"/>
              <a:pPr/>
              <a:t>‹#›</a:t>
            </a:fld>
            <a:endParaRPr lang="nl-NL"/>
          </a:p>
        </p:txBody>
      </p:sp>
    </p:spTree>
    <p:extLst>
      <p:ext uri="{BB962C8B-B14F-4D97-AF65-F5344CB8AC3E}">
        <p14:creationId xmlns:p14="http://schemas.microsoft.com/office/powerpoint/2010/main" val="22652733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2" y="0"/>
            <a:ext cx="3076364" cy="5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nl-NL"/>
          </a:p>
        </p:txBody>
      </p:sp>
      <p:sp>
        <p:nvSpPr>
          <p:cNvPr id="4099" name="Rectangle 3"/>
          <p:cNvSpPr>
            <a:spLocks noGrp="1" noChangeArrowheads="1"/>
          </p:cNvSpPr>
          <p:nvPr>
            <p:ph type="dt" idx="1"/>
          </p:nvPr>
        </p:nvSpPr>
        <p:spPr bwMode="auto">
          <a:xfrm>
            <a:off x="4021284" y="0"/>
            <a:ext cx="3076364" cy="51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nl-NL"/>
          </a:p>
        </p:txBody>
      </p:sp>
      <p:sp>
        <p:nvSpPr>
          <p:cNvPr id="4100" name="Rectangle 4"/>
          <p:cNvSpPr>
            <a:spLocks noGrp="1" noRot="1" noChangeAspect="1" noChangeArrowheads="1" noTextEdit="1"/>
          </p:cNvSpPr>
          <p:nvPr>
            <p:ph type="sldImg" idx="2"/>
          </p:nvPr>
        </p:nvSpPr>
        <p:spPr bwMode="auto">
          <a:xfrm>
            <a:off x="993775" y="768350"/>
            <a:ext cx="5113338" cy="3836988"/>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4101" name="Rectangle 5"/>
          <p:cNvSpPr>
            <a:spLocks noGrp="1" noChangeArrowheads="1"/>
          </p:cNvSpPr>
          <p:nvPr>
            <p:ph type="body" sz="quarter" idx="3"/>
          </p:nvPr>
        </p:nvSpPr>
        <p:spPr bwMode="auto">
          <a:xfrm>
            <a:off x="709931" y="4861567"/>
            <a:ext cx="5679440" cy="4605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4102" name="Rectangle 6"/>
          <p:cNvSpPr>
            <a:spLocks noGrp="1" noChangeArrowheads="1"/>
          </p:cNvSpPr>
          <p:nvPr>
            <p:ph type="ftr" sz="quarter" idx="4"/>
          </p:nvPr>
        </p:nvSpPr>
        <p:spPr bwMode="auto">
          <a:xfrm>
            <a:off x="2" y="9721494"/>
            <a:ext cx="3076364" cy="51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nl-NL"/>
          </a:p>
        </p:txBody>
      </p:sp>
      <p:sp>
        <p:nvSpPr>
          <p:cNvPr id="4103" name="Rectangle 7"/>
          <p:cNvSpPr>
            <a:spLocks noGrp="1" noChangeArrowheads="1"/>
          </p:cNvSpPr>
          <p:nvPr>
            <p:ph type="sldNum" sz="quarter" idx="5"/>
          </p:nvPr>
        </p:nvSpPr>
        <p:spPr bwMode="auto">
          <a:xfrm>
            <a:off x="4021284" y="9721494"/>
            <a:ext cx="3076364" cy="5114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9237FB05-2115-4D8F-A7A5-9B44DA998113}" type="slidenum">
              <a:rPr lang="nl-NL"/>
              <a:pPr/>
              <a:t>‹#›</a:t>
            </a:fld>
            <a:endParaRPr lang="nl-NL"/>
          </a:p>
        </p:txBody>
      </p:sp>
    </p:spTree>
    <p:extLst>
      <p:ext uri="{BB962C8B-B14F-4D97-AF65-F5344CB8AC3E}">
        <p14:creationId xmlns:p14="http://schemas.microsoft.com/office/powerpoint/2010/main" val="1428188890"/>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Verdana" pitchFamily="34" charset="0"/>
        <a:ea typeface="+mn-ea"/>
        <a:cs typeface="Arial" charset="0"/>
      </a:defRPr>
    </a:lvl1pPr>
    <a:lvl2pPr marL="457200" algn="l" rtl="0" fontAlgn="base">
      <a:spcBef>
        <a:spcPct val="30000"/>
      </a:spcBef>
      <a:spcAft>
        <a:spcPct val="0"/>
      </a:spcAft>
      <a:defRPr sz="1200" kern="1200">
        <a:solidFill>
          <a:schemeClr val="tx1"/>
        </a:solidFill>
        <a:latin typeface="Verdana" pitchFamily="34" charset="0"/>
        <a:ea typeface="+mn-ea"/>
        <a:cs typeface="Arial" charset="0"/>
      </a:defRPr>
    </a:lvl2pPr>
    <a:lvl3pPr marL="914400" algn="l" rtl="0" fontAlgn="base">
      <a:spcBef>
        <a:spcPct val="30000"/>
      </a:spcBef>
      <a:spcAft>
        <a:spcPct val="0"/>
      </a:spcAft>
      <a:defRPr sz="1200" kern="1200">
        <a:solidFill>
          <a:schemeClr val="tx1"/>
        </a:solidFill>
        <a:latin typeface="Verdana" pitchFamily="34" charset="0"/>
        <a:ea typeface="+mn-ea"/>
        <a:cs typeface="Arial" charset="0"/>
      </a:defRPr>
    </a:lvl3pPr>
    <a:lvl4pPr marL="1371600" algn="l" rtl="0" fontAlgn="base">
      <a:spcBef>
        <a:spcPct val="30000"/>
      </a:spcBef>
      <a:spcAft>
        <a:spcPct val="0"/>
      </a:spcAft>
      <a:defRPr sz="1200" kern="1200">
        <a:solidFill>
          <a:schemeClr val="tx1"/>
        </a:solidFill>
        <a:latin typeface="Verdana" pitchFamily="34" charset="0"/>
        <a:ea typeface="+mn-ea"/>
        <a:cs typeface="Arial" charset="0"/>
      </a:defRPr>
    </a:lvl4pPr>
    <a:lvl5pPr marL="1828800" algn="l" rtl="0" fontAlgn="base">
      <a:spcBef>
        <a:spcPct val="30000"/>
      </a:spcBef>
      <a:spcAft>
        <a:spcPct val="0"/>
      </a:spcAft>
      <a:defRPr sz="1200" kern="1200">
        <a:solidFill>
          <a:schemeClr val="tx1"/>
        </a:solidFill>
        <a:latin typeface="Verdana" pitchFamily="34"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a:xfrm>
            <a:off x="1200150" y="979488"/>
            <a:ext cx="4475163" cy="3355975"/>
          </a:xfrm>
        </p:spPr>
      </p:sp>
      <p:sp>
        <p:nvSpPr>
          <p:cNvPr id="3" name="Tijdelijke aanduiding voor notities 2"/>
          <p:cNvSpPr>
            <a:spLocks noGrp="1"/>
          </p:cNvSpPr>
          <p:nvPr>
            <p:ph type="body" idx="1"/>
          </p:nvPr>
        </p:nvSpPr>
        <p:spPr/>
        <p:txBody>
          <a:bodyPr/>
          <a:lstStyle/>
          <a:p>
            <a:pPr>
              <a:buFont typeface="Arial" panose="020B0604020202020204" pitchFamily="34" charset="0"/>
              <a:buChar char="•"/>
            </a:pPr>
            <a:r>
              <a:rPr lang="nl-NL" dirty="0"/>
              <a:t>Nederland</a:t>
            </a:r>
            <a:r>
              <a:rPr lang="nl-NL" baseline="0" dirty="0"/>
              <a:t> is een laaggelegen Delta dat grotendeels onder de zeespiegel ligt. </a:t>
            </a:r>
          </a:p>
          <a:p>
            <a:pPr>
              <a:buFont typeface="Arial" panose="020B0604020202020204" pitchFamily="34" charset="0"/>
              <a:buChar char="•"/>
            </a:pPr>
            <a:r>
              <a:rPr lang="nl-NL" baseline="0" dirty="0"/>
              <a:t>Dit land heeft allen kunnen ontstaan en kan alleen blijven bestaan door een goede samenwerking van partijen die het land gezamenlijk veilig, droog en leefbaar houden. Hier is ons ooit fameuze poldermodel uit ontstaan.</a:t>
            </a:r>
          </a:p>
          <a:p>
            <a:pPr>
              <a:buFont typeface="Arial" panose="020B0604020202020204" pitchFamily="34" charset="0"/>
              <a:buChar char="•"/>
            </a:pPr>
            <a:endParaRPr lang="nl-NL" sz="900" b="0" i="0" u="none" strike="noStrike" kern="1200" baseline="0" dirty="0">
              <a:solidFill>
                <a:schemeClr val="tx1"/>
              </a:solidFill>
              <a:latin typeface="Arial" charset="0"/>
              <a:ea typeface="+mn-ea"/>
              <a:cs typeface="+mn-cs"/>
            </a:endParaRPr>
          </a:p>
          <a:p>
            <a:pPr>
              <a:buFont typeface="Arial" panose="020B0604020202020204" pitchFamily="34" charset="0"/>
              <a:buChar char="•"/>
            </a:pPr>
            <a:r>
              <a:rPr lang="nl-NL" sz="900" b="0" i="0" u="none" strike="noStrike" kern="1200" baseline="0" dirty="0">
                <a:solidFill>
                  <a:schemeClr val="tx1"/>
                </a:solidFill>
                <a:latin typeface="Arial" charset="0"/>
                <a:ea typeface="+mn-ea"/>
                <a:cs typeface="+mn-cs"/>
              </a:rPr>
              <a:t>De Delta brengt ook met zich mee dat het land heel vruchtbaar is en onze landbouw groot is geworden.</a:t>
            </a:r>
          </a:p>
          <a:p>
            <a:pPr>
              <a:buFont typeface="Arial" panose="020B0604020202020204" pitchFamily="34" charset="0"/>
              <a:buChar char="•"/>
            </a:pPr>
            <a:endParaRPr lang="nl-NL" sz="900" b="0" i="0" u="none" strike="noStrike" kern="1200" baseline="0" dirty="0">
              <a:solidFill>
                <a:schemeClr val="tx1"/>
              </a:solidFill>
              <a:latin typeface="Arial" charset="0"/>
              <a:ea typeface="+mn-ea"/>
              <a:cs typeface="+mn-cs"/>
            </a:endParaRPr>
          </a:p>
          <a:p>
            <a:pPr>
              <a:buFont typeface="Arial" panose="020B0604020202020204" pitchFamily="34" charset="0"/>
              <a:buChar char="•"/>
            </a:pPr>
            <a:r>
              <a:rPr lang="nl-NL" sz="900" b="0" i="0" u="none" strike="noStrike" kern="1200" baseline="0" dirty="0">
                <a:solidFill>
                  <a:schemeClr val="tx1"/>
                </a:solidFill>
                <a:latin typeface="Arial" charset="0"/>
                <a:ea typeface="+mn-ea"/>
                <a:cs typeface="+mn-cs"/>
              </a:rPr>
              <a:t>Kenmerkend voor het natuurlijke landschap zijn de talrijke gradiënten tussen hoog en laag, zoet en zout en droog en nat. </a:t>
            </a:r>
          </a:p>
          <a:p>
            <a:pPr>
              <a:buFont typeface="Arial" panose="020B0604020202020204" pitchFamily="34" charset="0"/>
              <a:buChar char="•"/>
            </a:pPr>
            <a:r>
              <a:rPr lang="nl-NL" sz="900" b="0" i="0" u="none" strike="noStrike" kern="1200" baseline="0" dirty="0">
                <a:solidFill>
                  <a:schemeClr val="tx1"/>
                </a:solidFill>
                <a:latin typeface="Arial" charset="0"/>
                <a:ea typeface="+mn-ea"/>
                <a:cs typeface="+mn-cs"/>
              </a:rPr>
              <a:t>Gebruik makend van deze gradiënten, heeft de mens, Nederland gevormd. </a:t>
            </a:r>
          </a:p>
          <a:p>
            <a:pPr>
              <a:buFont typeface="Arial" panose="020B0604020202020204" pitchFamily="34" charset="0"/>
              <a:buChar char="•"/>
            </a:pPr>
            <a:r>
              <a:rPr lang="nl-NL" sz="900" b="0" i="0" u="none" strike="noStrike" kern="1200" baseline="0" dirty="0">
                <a:solidFill>
                  <a:schemeClr val="tx1"/>
                </a:solidFill>
                <a:latin typeface="Arial" charset="0"/>
                <a:ea typeface="+mn-ea"/>
                <a:cs typeface="+mn-cs"/>
              </a:rPr>
              <a:t>Door de aanleg van dijken en polders. Molens en gemalen, verdedigingslinies en forten. Kanalen en landgoederen.</a:t>
            </a:r>
            <a:endParaRPr lang="nl-NL" dirty="0"/>
          </a:p>
        </p:txBody>
      </p:sp>
      <p:sp>
        <p:nvSpPr>
          <p:cNvPr id="4" name="Tijdelijke aanduiding voor dianummer 3"/>
          <p:cNvSpPr>
            <a:spLocks noGrp="1"/>
          </p:cNvSpPr>
          <p:nvPr>
            <p:ph type="sldNum" sz="quarter" idx="10"/>
          </p:nvPr>
        </p:nvSpPr>
        <p:spPr/>
        <p:txBody>
          <a:bodyPr/>
          <a:lstStyle/>
          <a:p>
            <a:fld id="{DE501649-886C-4324-AD4C-E61C88D47728}" type="slidenum">
              <a:rPr lang="nl-NL" smtClean="0"/>
              <a:pPr/>
              <a:t>4</a:t>
            </a:fld>
            <a:endParaRPr lang="nl-NL"/>
          </a:p>
        </p:txBody>
      </p:sp>
    </p:spTree>
    <p:extLst>
      <p:ext uri="{BB962C8B-B14F-4D97-AF65-F5344CB8AC3E}">
        <p14:creationId xmlns:p14="http://schemas.microsoft.com/office/powerpoint/2010/main" val="1703965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a:t>
            </a:r>
            <a:r>
              <a:rPr lang="nl-NL" dirty="0" err="1"/>
              <a:t>city</a:t>
            </a:r>
            <a:r>
              <a:rPr lang="nl-NL" dirty="0"/>
              <a:t> </a:t>
            </a:r>
            <a:r>
              <a:rPr lang="nl-NL" dirty="0" err="1"/>
              <a:t>centre</a:t>
            </a:r>
            <a:r>
              <a:rPr lang="nl-NL" dirty="0"/>
              <a:t> of Rotterdam was </a:t>
            </a:r>
            <a:r>
              <a:rPr lang="nl-NL" dirty="0" err="1"/>
              <a:t>devastated</a:t>
            </a:r>
            <a:r>
              <a:rPr lang="nl-NL" dirty="0"/>
              <a:t> </a:t>
            </a:r>
            <a:r>
              <a:rPr lang="nl-NL" dirty="0" err="1"/>
              <a:t>by</a:t>
            </a:r>
            <a:r>
              <a:rPr lang="nl-NL" dirty="0"/>
              <a:t> the </a:t>
            </a:r>
            <a:r>
              <a:rPr lang="nl-NL" dirty="0" err="1"/>
              <a:t>German</a:t>
            </a:r>
            <a:r>
              <a:rPr lang="nl-NL" dirty="0"/>
              <a:t> </a:t>
            </a:r>
            <a:r>
              <a:rPr lang="nl-NL" dirty="0" err="1"/>
              <a:t>bombing</a:t>
            </a:r>
            <a:r>
              <a:rPr lang="nl-NL" dirty="0"/>
              <a:t> in May 1940. In the </a:t>
            </a:r>
            <a:r>
              <a:rPr lang="nl-NL" dirty="0" err="1"/>
              <a:t>centre</a:t>
            </a:r>
            <a:r>
              <a:rPr lang="nl-NL" dirty="0"/>
              <a:t> of the picture is the </a:t>
            </a:r>
            <a:r>
              <a:rPr lang="nl-NL" dirty="0" err="1"/>
              <a:t>city</a:t>
            </a:r>
            <a:r>
              <a:rPr lang="nl-NL" dirty="0"/>
              <a:t> hall </a:t>
            </a:r>
            <a:r>
              <a:rPr lang="nl-NL" dirty="0" err="1"/>
              <a:t>and</a:t>
            </a:r>
            <a:r>
              <a:rPr lang="nl-NL" dirty="0"/>
              <a:t> </a:t>
            </a:r>
            <a:r>
              <a:rPr lang="nl-NL" dirty="0" err="1"/>
              <a:t>adjacent</a:t>
            </a:r>
            <a:r>
              <a:rPr lang="nl-NL" dirty="0"/>
              <a:t> post office. Restoring the </a:t>
            </a:r>
            <a:r>
              <a:rPr lang="nl-NL" dirty="0" err="1"/>
              <a:t>damage</a:t>
            </a:r>
            <a:r>
              <a:rPr lang="nl-NL" dirty="0"/>
              <a:t> was </a:t>
            </a:r>
            <a:r>
              <a:rPr lang="nl-NL" dirty="0" err="1"/>
              <a:t>one</a:t>
            </a:r>
            <a:r>
              <a:rPr lang="nl-NL" dirty="0"/>
              <a:t> of the first </a:t>
            </a:r>
            <a:r>
              <a:rPr lang="nl-NL" dirty="0" err="1"/>
              <a:t>priorities</a:t>
            </a:r>
            <a:r>
              <a:rPr lang="nl-NL" dirty="0"/>
              <a:t> </a:t>
            </a:r>
            <a:r>
              <a:rPr lang="nl-NL" dirty="0" err="1"/>
              <a:t>after</a:t>
            </a:r>
            <a:r>
              <a:rPr lang="nl-NL" dirty="0"/>
              <a:t> the war.  </a:t>
            </a:r>
          </a:p>
          <a:p>
            <a:r>
              <a:rPr lang="nl-NL" dirty="0" err="1"/>
              <a:t>And</a:t>
            </a:r>
            <a:r>
              <a:rPr lang="nl-NL" dirty="0"/>
              <a:t> even more; </a:t>
            </a:r>
            <a:r>
              <a:rPr lang="nl-NL" dirty="0" err="1"/>
              <a:t>to</a:t>
            </a:r>
            <a:r>
              <a:rPr lang="nl-NL" dirty="0"/>
              <a:t> catch up </a:t>
            </a:r>
            <a:r>
              <a:rPr lang="nl-NL" dirty="0" err="1"/>
              <a:t>the</a:t>
            </a:r>
            <a:r>
              <a:rPr lang="nl-NL" dirty="0"/>
              <a:t> 5 </a:t>
            </a:r>
            <a:r>
              <a:rPr lang="nl-NL" dirty="0" err="1"/>
              <a:t>years</a:t>
            </a:r>
            <a:r>
              <a:rPr lang="nl-NL" dirty="0"/>
              <a:t> stop on building </a:t>
            </a:r>
            <a:r>
              <a:rPr lang="nl-NL" dirty="0" err="1"/>
              <a:t>houses</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20</a:t>
            </a:fld>
            <a:endParaRPr lang="nl-NL"/>
          </a:p>
        </p:txBody>
      </p:sp>
    </p:spTree>
    <p:extLst>
      <p:ext uri="{BB962C8B-B14F-4D97-AF65-F5344CB8AC3E}">
        <p14:creationId xmlns:p14="http://schemas.microsoft.com/office/powerpoint/2010/main" val="1978429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901EAF-5091-4AFA-B870-D497094DAD42}" type="slidenum">
              <a:rPr lang="nl-NL" smtClean="0"/>
              <a:pPr/>
              <a:t>21</a:t>
            </a:fld>
            <a:endParaRPr lang="nl-NL"/>
          </a:p>
        </p:txBody>
      </p:sp>
    </p:spTree>
    <p:extLst>
      <p:ext uri="{BB962C8B-B14F-4D97-AF65-F5344CB8AC3E}">
        <p14:creationId xmlns:p14="http://schemas.microsoft.com/office/powerpoint/2010/main" val="26480361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And</a:t>
            </a:r>
            <a:r>
              <a:rPr lang="nl-NL" dirty="0"/>
              <a:t> the second priority was </a:t>
            </a:r>
            <a:r>
              <a:rPr lang="nl-NL" dirty="0" err="1"/>
              <a:t>fighting</a:t>
            </a:r>
            <a:r>
              <a:rPr lang="nl-NL" dirty="0"/>
              <a:t> the </a:t>
            </a:r>
            <a:r>
              <a:rPr lang="nl-NL" dirty="0" err="1"/>
              <a:t>housing</a:t>
            </a:r>
            <a:r>
              <a:rPr lang="nl-NL" dirty="0"/>
              <a:t> </a:t>
            </a:r>
            <a:r>
              <a:rPr lang="nl-NL" dirty="0" err="1"/>
              <a:t>shortage</a:t>
            </a:r>
            <a:r>
              <a:rPr lang="nl-NL" dirty="0"/>
              <a:t> </a:t>
            </a:r>
            <a:r>
              <a:rPr lang="nl-NL" dirty="0" err="1"/>
              <a:t>and</a:t>
            </a:r>
            <a:r>
              <a:rPr lang="nl-NL" dirty="0"/>
              <a:t> </a:t>
            </a:r>
            <a:r>
              <a:rPr lang="nl-NL" dirty="0" err="1"/>
              <a:t>boosting</a:t>
            </a:r>
            <a:r>
              <a:rPr lang="nl-NL" dirty="0"/>
              <a:t> u the </a:t>
            </a:r>
            <a:r>
              <a:rPr lang="nl-NL" dirty="0" err="1"/>
              <a:t>housing</a:t>
            </a:r>
            <a:r>
              <a:rPr lang="nl-NL" dirty="0"/>
              <a:t> </a:t>
            </a:r>
            <a:r>
              <a:rPr lang="nl-NL" dirty="0" err="1"/>
              <a:t>production</a:t>
            </a:r>
            <a:r>
              <a:rPr lang="nl-NL" dirty="0"/>
              <a:t>. </a:t>
            </a:r>
            <a:r>
              <a:rPr lang="nl-NL" dirty="0" err="1"/>
              <a:t>This</a:t>
            </a:r>
            <a:r>
              <a:rPr lang="nl-NL" dirty="0"/>
              <a:t> </a:t>
            </a:r>
            <a:r>
              <a:rPr lang="nl-NL" dirty="0" err="1"/>
              <a:t>became</a:t>
            </a:r>
            <a:r>
              <a:rPr lang="nl-NL" dirty="0"/>
              <a:t> a goal of the </a:t>
            </a:r>
            <a:r>
              <a:rPr lang="nl-NL" dirty="0" err="1"/>
              <a:t>national</a:t>
            </a:r>
            <a:r>
              <a:rPr lang="nl-NL" dirty="0"/>
              <a:t> </a:t>
            </a:r>
            <a:r>
              <a:rPr lang="nl-NL" dirty="0" err="1"/>
              <a:t>government</a:t>
            </a:r>
            <a:r>
              <a:rPr lang="nl-NL" dirty="0"/>
              <a:t>, </a:t>
            </a:r>
            <a:r>
              <a:rPr lang="nl-NL" dirty="0" err="1"/>
              <a:t>not</a:t>
            </a:r>
            <a:r>
              <a:rPr lang="nl-NL" dirty="0"/>
              <a:t> </a:t>
            </a:r>
            <a:r>
              <a:rPr lang="nl-NL" dirty="0" err="1"/>
              <a:t>only</a:t>
            </a:r>
            <a:r>
              <a:rPr lang="nl-NL" dirty="0"/>
              <a:t> of </a:t>
            </a:r>
            <a:r>
              <a:rPr lang="nl-NL" dirty="0" err="1"/>
              <a:t>local</a:t>
            </a:r>
            <a:r>
              <a:rPr lang="nl-NL" dirty="0"/>
              <a:t> </a:t>
            </a:r>
            <a:r>
              <a:rPr lang="nl-NL" dirty="0" err="1"/>
              <a:t>governments</a:t>
            </a:r>
            <a:r>
              <a:rPr lang="nl-NL" dirty="0"/>
              <a:t>. </a:t>
            </a:r>
            <a:r>
              <a:rPr lang="nl-NL" dirty="0" err="1"/>
              <a:t>Many</a:t>
            </a:r>
            <a:r>
              <a:rPr lang="nl-NL" dirty="0"/>
              <a:t> new </a:t>
            </a:r>
            <a:r>
              <a:rPr lang="nl-NL" dirty="0" err="1"/>
              <a:t>urban</a:t>
            </a:r>
            <a:r>
              <a:rPr lang="nl-NL" baseline="0" dirty="0"/>
              <a:t> </a:t>
            </a:r>
            <a:r>
              <a:rPr lang="nl-NL" baseline="0" dirty="0" err="1"/>
              <a:t>areas</a:t>
            </a:r>
            <a:r>
              <a:rPr lang="nl-NL" baseline="0" dirty="0"/>
              <a:t> </a:t>
            </a:r>
            <a:r>
              <a:rPr lang="nl-NL" baseline="0" dirty="0" err="1"/>
              <a:t>came</a:t>
            </a:r>
            <a:r>
              <a:rPr lang="nl-NL" baseline="0" dirty="0"/>
              <a:t> </a:t>
            </a:r>
            <a:r>
              <a:rPr lang="nl-NL" baseline="0" dirty="0" err="1"/>
              <a:t>into</a:t>
            </a:r>
            <a:r>
              <a:rPr lang="nl-NL" baseline="0" dirty="0"/>
              <a:t> the </a:t>
            </a:r>
            <a:r>
              <a:rPr lang="nl-NL" baseline="0" dirty="0" err="1"/>
              <a:t>existence</a:t>
            </a:r>
            <a:r>
              <a:rPr lang="nl-NL" baseline="0" dirty="0"/>
              <a:t> </a:t>
            </a:r>
            <a:r>
              <a:rPr lang="nl-NL" baseline="0" dirty="0" err="1"/>
              <a:t>under</a:t>
            </a:r>
            <a:r>
              <a:rPr lang="nl-NL" baseline="0" dirty="0"/>
              <a:t> </a:t>
            </a:r>
            <a:r>
              <a:rPr lang="nl-NL" baseline="0" dirty="0" err="1"/>
              <a:t>this</a:t>
            </a:r>
            <a:r>
              <a:rPr lang="nl-NL" baseline="0" dirty="0"/>
              <a:t> new </a:t>
            </a:r>
            <a:r>
              <a:rPr lang="nl-NL" baseline="0" dirty="0" err="1"/>
              <a:t>national</a:t>
            </a:r>
            <a:r>
              <a:rPr lang="nl-NL" baseline="0" dirty="0"/>
              <a:t> </a:t>
            </a:r>
            <a:r>
              <a:rPr lang="nl-NL" baseline="0" dirty="0" err="1"/>
              <a:t>spatial</a:t>
            </a:r>
            <a:r>
              <a:rPr lang="nl-NL" baseline="0" dirty="0"/>
              <a:t> planning </a:t>
            </a:r>
            <a:r>
              <a:rPr lang="nl-NL" baseline="0" dirty="0" err="1"/>
              <a:t>regime,especially</a:t>
            </a:r>
            <a:r>
              <a:rPr lang="nl-NL" baseline="0" dirty="0"/>
              <a:t> </a:t>
            </a:r>
            <a:r>
              <a:rPr lang="nl-NL" baseline="0" dirty="0" err="1"/>
              <a:t>around</a:t>
            </a:r>
            <a:r>
              <a:rPr lang="nl-NL" baseline="0" dirty="0"/>
              <a:t> the big </a:t>
            </a:r>
            <a:r>
              <a:rPr lang="nl-NL" baseline="0" dirty="0" err="1"/>
              <a:t>cities</a:t>
            </a:r>
            <a:r>
              <a:rPr lang="nl-NL" baseline="0" dirty="0"/>
              <a:t>. </a:t>
            </a:r>
            <a:r>
              <a:rPr lang="nl-NL" baseline="0" dirty="0" err="1"/>
              <a:t>Here</a:t>
            </a:r>
            <a:r>
              <a:rPr lang="nl-NL" baseline="0" dirty="0"/>
              <a:t> is </a:t>
            </a:r>
            <a:r>
              <a:rPr lang="nl-NL" baseline="0" dirty="0" err="1"/>
              <a:t>Pendrecht</a:t>
            </a:r>
            <a:r>
              <a:rPr lang="nl-NL" baseline="0" dirty="0"/>
              <a:t>, at the </a:t>
            </a:r>
            <a:r>
              <a:rPr lang="nl-NL" baseline="0" dirty="0" err="1"/>
              <a:t>south</a:t>
            </a:r>
            <a:r>
              <a:rPr lang="nl-NL" baseline="0" dirty="0"/>
              <a:t> bank of the </a:t>
            </a:r>
            <a:r>
              <a:rPr lang="nl-NL" baseline="0" dirty="0" err="1"/>
              <a:t>river</a:t>
            </a:r>
            <a:r>
              <a:rPr lang="nl-NL" baseline="0" dirty="0"/>
              <a:t> in Rotterdam. The 4 </a:t>
            </a:r>
            <a:r>
              <a:rPr lang="nl-NL" baseline="0" dirty="0" err="1"/>
              <a:t>layer</a:t>
            </a:r>
            <a:r>
              <a:rPr lang="nl-NL" baseline="0" dirty="0"/>
              <a:t> </a:t>
            </a:r>
            <a:r>
              <a:rPr lang="nl-NL" baseline="0" dirty="0" err="1"/>
              <a:t>appartment</a:t>
            </a:r>
            <a:r>
              <a:rPr lang="nl-NL" baseline="0" dirty="0"/>
              <a:t> </a:t>
            </a:r>
            <a:r>
              <a:rPr lang="nl-NL" baseline="0" dirty="0" err="1"/>
              <a:t>buidings</a:t>
            </a:r>
            <a:r>
              <a:rPr lang="nl-NL" baseline="0" dirty="0"/>
              <a:t> </a:t>
            </a:r>
            <a:r>
              <a:rPr lang="nl-NL" baseline="0" dirty="0" err="1"/>
              <a:t>were</a:t>
            </a:r>
            <a:r>
              <a:rPr lang="nl-NL" baseline="0" dirty="0"/>
              <a:t> </a:t>
            </a:r>
            <a:r>
              <a:rPr lang="nl-NL" baseline="0" dirty="0" err="1"/>
              <a:t>typical</a:t>
            </a:r>
            <a:r>
              <a:rPr lang="nl-NL" baseline="0" dirty="0"/>
              <a:t> of the new </a:t>
            </a:r>
            <a:r>
              <a:rPr lang="nl-NL" baseline="0" dirty="0" err="1"/>
              <a:t>neighbourhoods</a:t>
            </a:r>
            <a:r>
              <a:rPr lang="nl-NL" baseline="0" dirty="0"/>
              <a:t> of the 1950s. 4 </a:t>
            </a:r>
            <a:r>
              <a:rPr lang="nl-NL" baseline="0" dirty="0" err="1"/>
              <a:t>layer</a:t>
            </a:r>
            <a:r>
              <a:rPr lang="nl-NL" baseline="0" dirty="0"/>
              <a:t> buildings </a:t>
            </a:r>
            <a:r>
              <a:rPr lang="nl-NL" baseline="0" dirty="0" err="1"/>
              <a:t>could</a:t>
            </a:r>
            <a:r>
              <a:rPr lang="nl-NL" baseline="0" dirty="0"/>
              <a:t> do without </a:t>
            </a:r>
            <a:r>
              <a:rPr lang="nl-NL" baseline="0" dirty="0" err="1"/>
              <a:t>an</a:t>
            </a:r>
            <a:r>
              <a:rPr lang="nl-NL" baseline="0" dirty="0"/>
              <a:t> elevator. </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22</a:t>
            </a:fld>
            <a:endParaRPr lang="nl-NL"/>
          </a:p>
        </p:txBody>
      </p:sp>
    </p:spTree>
    <p:extLst>
      <p:ext uri="{BB962C8B-B14F-4D97-AF65-F5344CB8AC3E}">
        <p14:creationId xmlns:p14="http://schemas.microsoft.com/office/powerpoint/2010/main" val="706270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And</a:t>
            </a:r>
            <a:r>
              <a:rPr lang="nl-NL" dirty="0"/>
              <a:t> the second priority was </a:t>
            </a:r>
            <a:r>
              <a:rPr lang="nl-NL" dirty="0" err="1"/>
              <a:t>fighting</a:t>
            </a:r>
            <a:r>
              <a:rPr lang="nl-NL" dirty="0"/>
              <a:t> the </a:t>
            </a:r>
            <a:r>
              <a:rPr lang="nl-NL" dirty="0" err="1"/>
              <a:t>housing</a:t>
            </a:r>
            <a:r>
              <a:rPr lang="nl-NL" dirty="0"/>
              <a:t> </a:t>
            </a:r>
            <a:r>
              <a:rPr lang="nl-NL" dirty="0" err="1"/>
              <a:t>shortage</a:t>
            </a:r>
            <a:r>
              <a:rPr lang="nl-NL" dirty="0"/>
              <a:t> </a:t>
            </a:r>
            <a:r>
              <a:rPr lang="nl-NL" dirty="0" err="1"/>
              <a:t>and</a:t>
            </a:r>
            <a:r>
              <a:rPr lang="nl-NL" dirty="0"/>
              <a:t> </a:t>
            </a:r>
            <a:r>
              <a:rPr lang="nl-NL" dirty="0" err="1"/>
              <a:t>boosting</a:t>
            </a:r>
            <a:r>
              <a:rPr lang="nl-NL" dirty="0"/>
              <a:t> u the </a:t>
            </a:r>
            <a:r>
              <a:rPr lang="nl-NL" dirty="0" err="1"/>
              <a:t>housing</a:t>
            </a:r>
            <a:r>
              <a:rPr lang="nl-NL" dirty="0"/>
              <a:t> </a:t>
            </a:r>
            <a:r>
              <a:rPr lang="nl-NL" dirty="0" err="1"/>
              <a:t>production</a:t>
            </a:r>
            <a:r>
              <a:rPr lang="nl-NL" dirty="0"/>
              <a:t>. </a:t>
            </a:r>
            <a:r>
              <a:rPr lang="nl-NL" dirty="0" err="1"/>
              <a:t>This</a:t>
            </a:r>
            <a:r>
              <a:rPr lang="nl-NL" dirty="0"/>
              <a:t> </a:t>
            </a:r>
            <a:r>
              <a:rPr lang="nl-NL" dirty="0" err="1"/>
              <a:t>became</a:t>
            </a:r>
            <a:r>
              <a:rPr lang="nl-NL" dirty="0"/>
              <a:t> a goal of the </a:t>
            </a:r>
            <a:r>
              <a:rPr lang="nl-NL" dirty="0" err="1"/>
              <a:t>national</a:t>
            </a:r>
            <a:r>
              <a:rPr lang="nl-NL" dirty="0"/>
              <a:t> </a:t>
            </a:r>
            <a:r>
              <a:rPr lang="nl-NL" dirty="0" err="1"/>
              <a:t>government</a:t>
            </a:r>
            <a:r>
              <a:rPr lang="nl-NL" dirty="0"/>
              <a:t>, </a:t>
            </a:r>
            <a:r>
              <a:rPr lang="nl-NL" dirty="0" err="1"/>
              <a:t>not</a:t>
            </a:r>
            <a:r>
              <a:rPr lang="nl-NL" dirty="0"/>
              <a:t> </a:t>
            </a:r>
            <a:r>
              <a:rPr lang="nl-NL" dirty="0" err="1"/>
              <a:t>only</a:t>
            </a:r>
            <a:r>
              <a:rPr lang="nl-NL" dirty="0"/>
              <a:t> of </a:t>
            </a:r>
            <a:r>
              <a:rPr lang="nl-NL" dirty="0" err="1"/>
              <a:t>local</a:t>
            </a:r>
            <a:r>
              <a:rPr lang="nl-NL" dirty="0"/>
              <a:t> </a:t>
            </a:r>
            <a:r>
              <a:rPr lang="nl-NL" dirty="0" err="1"/>
              <a:t>governments</a:t>
            </a:r>
            <a:r>
              <a:rPr lang="nl-NL" dirty="0"/>
              <a:t>. </a:t>
            </a:r>
            <a:r>
              <a:rPr lang="nl-NL" dirty="0" err="1"/>
              <a:t>Many</a:t>
            </a:r>
            <a:r>
              <a:rPr lang="nl-NL" dirty="0"/>
              <a:t> new </a:t>
            </a:r>
            <a:r>
              <a:rPr lang="nl-NL" dirty="0" err="1"/>
              <a:t>urban</a:t>
            </a:r>
            <a:r>
              <a:rPr lang="nl-NL" baseline="0" dirty="0"/>
              <a:t> </a:t>
            </a:r>
            <a:r>
              <a:rPr lang="nl-NL" baseline="0" dirty="0" err="1"/>
              <a:t>areas</a:t>
            </a:r>
            <a:r>
              <a:rPr lang="nl-NL" baseline="0" dirty="0"/>
              <a:t> </a:t>
            </a:r>
            <a:r>
              <a:rPr lang="nl-NL" baseline="0" dirty="0" err="1"/>
              <a:t>came</a:t>
            </a:r>
            <a:r>
              <a:rPr lang="nl-NL" baseline="0" dirty="0"/>
              <a:t> </a:t>
            </a:r>
            <a:r>
              <a:rPr lang="nl-NL" baseline="0" dirty="0" err="1"/>
              <a:t>into</a:t>
            </a:r>
            <a:r>
              <a:rPr lang="nl-NL" baseline="0" dirty="0"/>
              <a:t> the </a:t>
            </a:r>
            <a:r>
              <a:rPr lang="nl-NL" baseline="0" dirty="0" err="1"/>
              <a:t>existence</a:t>
            </a:r>
            <a:r>
              <a:rPr lang="nl-NL" baseline="0" dirty="0"/>
              <a:t> </a:t>
            </a:r>
            <a:r>
              <a:rPr lang="nl-NL" baseline="0" dirty="0" err="1"/>
              <a:t>under</a:t>
            </a:r>
            <a:r>
              <a:rPr lang="nl-NL" baseline="0" dirty="0"/>
              <a:t> </a:t>
            </a:r>
            <a:r>
              <a:rPr lang="nl-NL" baseline="0" dirty="0" err="1"/>
              <a:t>this</a:t>
            </a:r>
            <a:r>
              <a:rPr lang="nl-NL" baseline="0" dirty="0"/>
              <a:t> new </a:t>
            </a:r>
            <a:r>
              <a:rPr lang="nl-NL" baseline="0" dirty="0" err="1"/>
              <a:t>national</a:t>
            </a:r>
            <a:r>
              <a:rPr lang="nl-NL" baseline="0" dirty="0"/>
              <a:t> </a:t>
            </a:r>
            <a:r>
              <a:rPr lang="nl-NL" baseline="0" dirty="0" err="1"/>
              <a:t>spatial</a:t>
            </a:r>
            <a:r>
              <a:rPr lang="nl-NL" baseline="0" dirty="0"/>
              <a:t> planning </a:t>
            </a:r>
            <a:r>
              <a:rPr lang="nl-NL" baseline="0" dirty="0" err="1"/>
              <a:t>regime,especially</a:t>
            </a:r>
            <a:r>
              <a:rPr lang="nl-NL" baseline="0" dirty="0"/>
              <a:t> </a:t>
            </a:r>
            <a:r>
              <a:rPr lang="nl-NL" baseline="0" dirty="0" err="1"/>
              <a:t>around</a:t>
            </a:r>
            <a:r>
              <a:rPr lang="nl-NL" baseline="0" dirty="0"/>
              <a:t> the big </a:t>
            </a:r>
            <a:r>
              <a:rPr lang="nl-NL" baseline="0" dirty="0" err="1"/>
              <a:t>cities</a:t>
            </a:r>
            <a:r>
              <a:rPr lang="nl-NL" baseline="0" dirty="0"/>
              <a:t>. </a:t>
            </a:r>
            <a:r>
              <a:rPr lang="nl-NL" baseline="0" dirty="0" err="1"/>
              <a:t>Here</a:t>
            </a:r>
            <a:r>
              <a:rPr lang="nl-NL" baseline="0" dirty="0"/>
              <a:t> is </a:t>
            </a:r>
            <a:r>
              <a:rPr lang="nl-NL" baseline="0" dirty="0" err="1"/>
              <a:t>Pendrecht</a:t>
            </a:r>
            <a:r>
              <a:rPr lang="nl-NL" baseline="0" dirty="0"/>
              <a:t>, at the </a:t>
            </a:r>
            <a:r>
              <a:rPr lang="nl-NL" baseline="0" dirty="0" err="1"/>
              <a:t>south</a:t>
            </a:r>
            <a:r>
              <a:rPr lang="nl-NL" baseline="0" dirty="0"/>
              <a:t> bank of the </a:t>
            </a:r>
            <a:r>
              <a:rPr lang="nl-NL" baseline="0" dirty="0" err="1"/>
              <a:t>river</a:t>
            </a:r>
            <a:r>
              <a:rPr lang="nl-NL" baseline="0" dirty="0"/>
              <a:t> in Rotterdam. The 4 </a:t>
            </a:r>
            <a:r>
              <a:rPr lang="nl-NL" baseline="0" dirty="0" err="1"/>
              <a:t>layer</a:t>
            </a:r>
            <a:r>
              <a:rPr lang="nl-NL" baseline="0" dirty="0"/>
              <a:t> </a:t>
            </a:r>
            <a:r>
              <a:rPr lang="nl-NL" baseline="0" dirty="0" err="1"/>
              <a:t>appartment</a:t>
            </a:r>
            <a:r>
              <a:rPr lang="nl-NL" baseline="0" dirty="0"/>
              <a:t> </a:t>
            </a:r>
            <a:r>
              <a:rPr lang="nl-NL" baseline="0" dirty="0" err="1"/>
              <a:t>buidings</a:t>
            </a:r>
            <a:r>
              <a:rPr lang="nl-NL" baseline="0" dirty="0"/>
              <a:t> </a:t>
            </a:r>
            <a:r>
              <a:rPr lang="nl-NL" baseline="0" dirty="0" err="1"/>
              <a:t>were</a:t>
            </a:r>
            <a:r>
              <a:rPr lang="nl-NL" baseline="0" dirty="0"/>
              <a:t> </a:t>
            </a:r>
            <a:r>
              <a:rPr lang="nl-NL" baseline="0" dirty="0" err="1"/>
              <a:t>typical</a:t>
            </a:r>
            <a:r>
              <a:rPr lang="nl-NL" baseline="0" dirty="0"/>
              <a:t> of the new </a:t>
            </a:r>
            <a:r>
              <a:rPr lang="nl-NL" baseline="0" dirty="0" err="1"/>
              <a:t>neighbourhoods</a:t>
            </a:r>
            <a:r>
              <a:rPr lang="nl-NL" baseline="0" dirty="0"/>
              <a:t> of the 1950s. 4 </a:t>
            </a:r>
            <a:r>
              <a:rPr lang="nl-NL" baseline="0" dirty="0" err="1"/>
              <a:t>layer</a:t>
            </a:r>
            <a:r>
              <a:rPr lang="nl-NL" baseline="0" dirty="0"/>
              <a:t> buildings </a:t>
            </a:r>
            <a:r>
              <a:rPr lang="nl-NL" baseline="0" dirty="0" err="1"/>
              <a:t>could</a:t>
            </a:r>
            <a:r>
              <a:rPr lang="nl-NL" baseline="0" dirty="0"/>
              <a:t> do without </a:t>
            </a:r>
            <a:r>
              <a:rPr lang="nl-NL" baseline="0" dirty="0" err="1"/>
              <a:t>an</a:t>
            </a:r>
            <a:r>
              <a:rPr lang="nl-NL" baseline="0" dirty="0"/>
              <a:t> elevator. </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23</a:t>
            </a:fld>
            <a:endParaRPr lang="nl-NL"/>
          </a:p>
        </p:txBody>
      </p:sp>
    </p:spTree>
    <p:extLst>
      <p:ext uri="{BB962C8B-B14F-4D97-AF65-F5344CB8AC3E}">
        <p14:creationId xmlns:p14="http://schemas.microsoft.com/office/powerpoint/2010/main" val="3891015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And</a:t>
            </a:r>
            <a:r>
              <a:rPr lang="nl-NL" baseline="0" dirty="0"/>
              <a:t> </a:t>
            </a:r>
            <a:r>
              <a:rPr lang="nl-NL" baseline="0" dirty="0" err="1"/>
              <a:t>it</a:t>
            </a:r>
            <a:r>
              <a:rPr lang="nl-NL" baseline="0" dirty="0"/>
              <a:t> </a:t>
            </a:r>
            <a:r>
              <a:rPr lang="nl-NL" baseline="0" dirty="0" err="1"/>
              <a:t>worked</a:t>
            </a:r>
            <a:r>
              <a:rPr lang="nl-NL" baseline="0" dirty="0"/>
              <a:t>. </a:t>
            </a:r>
            <a:r>
              <a:rPr lang="nl-NL" baseline="0" dirty="0" err="1"/>
              <a:t>Housing</a:t>
            </a:r>
            <a:r>
              <a:rPr lang="nl-NL" baseline="0" dirty="0"/>
              <a:t> </a:t>
            </a:r>
            <a:r>
              <a:rPr lang="nl-NL" baseline="0" dirty="0" err="1"/>
              <a:t>production</a:t>
            </a:r>
            <a:r>
              <a:rPr lang="nl-NL" baseline="0" dirty="0"/>
              <a:t> </a:t>
            </a:r>
            <a:r>
              <a:rPr lang="nl-NL" baseline="0" dirty="0" err="1"/>
              <a:t>rose</a:t>
            </a:r>
            <a:r>
              <a:rPr lang="nl-NL" baseline="0" dirty="0"/>
              <a:t>, </a:t>
            </a:r>
            <a:r>
              <a:rPr lang="nl-NL" baseline="0" dirty="0" err="1"/>
              <a:t>and</a:t>
            </a:r>
            <a:r>
              <a:rPr lang="nl-NL" baseline="0" dirty="0"/>
              <a:t> </a:t>
            </a:r>
            <a:r>
              <a:rPr lang="nl-NL" baseline="0" dirty="0" err="1"/>
              <a:t>came</a:t>
            </a:r>
            <a:r>
              <a:rPr lang="nl-NL" baseline="0" dirty="0"/>
              <a:t> </a:t>
            </a:r>
            <a:r>
              <a:rPr lang="nl-NL" baseline="0" dirty="0" err="1"/>
              <a:t>to</a:t>
            </a:r>
            <a:r>
              <a:rPr lang="nl-NL" baseline="0" dirty="0"/>
              <a:t> </a:t>
            </a:r>
            <a:r>
              <a:rPr lang="nl-NL" baseline="0" dirty="0" err="1"/>
              <a:t>its</a:t>
            </a:r>
            <a:r>
              <a:rPr lang="nl-NL" baseline="0" dirty="0"/>
              <a:t> peak in the first </a:t>
            </a:r>
            <a:r>
              <a:rPr lang="nl-NL" baseline="0" dirty="0" err="1"/>
              <a:t>years</a:t>
            </a:r>
            <a:r>
              <a:rPr lang="nl-NL" baseline="0" dirty="0"/>
              <a:t> of the 1970s. </a:t>
            </a:r>
            <a:r>
              <a:rPr lang="nl-NL" baseline="0" dirty="0" err="1"/>
              <a:t>After</a:t>
            </a:r>
            <a:r>
              <a:rPr lang="nl-NL" baseline="0" dirty="0"/>
              <a:t> 1973, the building of new </a:t>
            </a:r>
            <a:r>
              <a:rPr lang="nl-NL" baseline="0" dirty="0" err="1"/>
              <a:t>houses</a:t>
            </a:r>
            <a:r>
              <a:rPr lang="nl-NL" baseline="0" dirty="0"/>
              <a:t> </a:t>
            </a:r>
            <a:r>
              <a:rPr lang="nl-NL" baseline="0" dirty="0" err="1"/>
              <a:t>stagnated</a:t>
            </a:r>
            <a:r>
              <a:rPr lang="nl-NL" baseline="0" dirty="0"/>
              <a:t> </a:t>
            </a:r>
            <a:r>
              <a:rPr lang="nl-NL" baseline="0" dirty="0" err="1"/>
              <a:t>because</a:t>
            </a:r>
            <a:r>
              <a:rPr lang="nl-NL" baseline="0" dirty="0"/>
              <a:t> of the </a:t>
            </a:r>
            <a:r>
              <a:rPr lang="nl-NL" baseline="0" dirty="0" err="1"/>
              <a:t>economic</a:t>
            </a:r>
            <a:r>
              <a:rPr lang="nl-NL" baseline="0" dirty="0"/>
              <a:t> crisis. It </a:t>
            </a:r>
            <a:r>
              <a:rPr lang="nl-NL" baseline="0" dirty="0" err="1"/>
              <a:t>rose</a:t>
            </a:r>
            <a:r>
              <a:rPr lang="nl-NL" baseline="0" dirty="0"/>
              <a:t> </a:t>
            </a:r>
            <a:r>
              <a:rPr lang="nl-NL" baseline="0" dirty="0" err="1"/>
              <a:t>above</a:t>
            </a:r>
            <a:r>
              <a:rPr lang="nl-NL" baseline="0" dirty="0"/>
              <a:t> the level of </a:t>
            </a:r>
            <a:r>
              <a:rPr lang="nl-NL" baseline="0" dirty="0" err="1"/>
              <a:t>hunderd</a:t>
            </a:r>
            <a:r>
              <a:rPr lang="nl-NL" baseline="0" dirty="0"/>
              <a:t> </a:t>
            </a:r>
            <a:r>
              <a:rPr lang="nl-NL" baseline="0" dirty="0" err="1"/>
              <a:t>thousend</a:t>
            </a:r>
            <a:r>
              <a:rPr lang="nl-NL" baseline="0" dirty="0"/>
              <a:t> </a:t>
            </a:r>
            <a:r>
              <a:rPr lang="nl-NL" baseline="0" dirty="0" err="1"/>
              <a:t>houses</a:t>
            </a:r>
            <a:r>
              <a:rPr lang="nl-NL" baseline="0" dirty="0"/>
              <a:t> </a:t>
            </a:r>
            <a:r>
              <a:rPr lang="nl-NL" baseline="0" dirty="0" err="1"/>
              <a:t>during</a:t>
            </a:r>
            <a:r>
              <a:rPr lang="nl-NL" baseline="0" dirty="0"/>
              <a:t> the 1980s, but </a:t>
            </a:r>
            <a:r>
              <a:rPr lang="nl-NL" baseline="0" dirty="0" err="1"/>
              <a:t>decreased</a:t>
            </a:r>
            <a:r>
              <a:rPr lang="nl-NL" baseline="0" dirty="0"/>
              <a:t> </a:t>
            </a:r>
            <a:r>
              <a:rPr lang="nl-NL" baseline="0" dirty="0" err="1"/>
              <a:t>during</a:t>
            </a:r>
            <a:r>
              <a:rPr lang="nl-NL" baseline="0" dirty="0"/>
              <a:t> the 90s. </a:t>
            </a:r>
            <a:r>
              <a:rPr lang="nl-NL" baseline="0" dirty="0" err="1"/>
              <a:t>From</a:t>
            </a:r>
            <a:r>
              <a:rPr lang="nl-NL" baseline="0" dirty="0"/>
              <a:t> 2008 </a:t>
            </a:r>
            <a:r>
              <a:rPr lang="nl-NL" baseline="0" dirty="0" err="1"/>
              <a:t>onwards</a:t>
            </a:r>
            <a:r>
              <a:rPr lang="nl-NL" baseline="0" dirty="0"/>
              <a:t>, the </a:t>
            </a:r>
            <a:r>
              <a:rPr lang="nl-NL" baseline="0" dirty="0" err="1"/>
              <a:t>effects</a:t>
            </a:r>
            <a:r>
              <a:rPr lang="nl-NL" baseline="0" dirty="0"/>
              <a:t> of the recent </a:t>
            </a:r>
            <a:r>
              <a:rPr lang="nl-NL" baseline="0" dirty="0" err="1"/>
              <a:t>economic</a:t>
            </a:r>
            <a:r>
              <a:rPr lang="nl-NL" baseline="0" dirty="0"/>
              <a:t> crisis </a:t>
            </a:r>
            <a:r>
              <a:rPr lang="nl-NL" baseline="0" dirty="0" err="1"/>
              <a:t>become</a:t>
            </a:r>
            <a:r>
              <a:rPr lang="nl-NL" baseline="0" dirty="0"/>
              <a:t> </a:t>
            </a:r>
            <a:r>
              <a:rPr lang="nl-NL" baseline="0" dirty="0" err="1"/>
              <a:t>visible</a:t>
            </a:r>
            <a:r>
              <a:rPr lang="nl-NL" baseline="0" dirty="0"/>
              <a:t>.   </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24</a:t>
            </a:fld>
            <a:endParaRPr lang="nl-NL"/>
          </a:p>
        </p:txBody>
      </p:sp>
    </p:spTree>
    <p:extLst>
      <p:ext uri="{BB962C8B-B14F-4D97-AF65-F5344CB8AC3E}">
        <p14:creationId xmlns:p14="http://schemas.microsoft.com/office/powerpoint/2010/main" val="26312004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a:ln/>
        </p:spPr>
      </p:sp>
      <p:sp>
        <p:nvSpPr>
          <p:cNvPr id="563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nl-NL" altLang="nl-NL"/>
              <a:t>During the 1960s, many urban extensions with high rise buildings were planned. This extension of the South Eastern part of Amsterdam started in 1966. Soon after it became clear that these high rise appartment buildings were not popular anymore amoungst inhabitants of the cities. The preferred a house with a garden in a suburban environment instead. Because the rise of car ownership, these type of houses became within reach of many people. This change in preferrences lead to another major turning point in urban and spatial planning. </a:t>
            </a:r>
            <a:endParaRPr lang="en-US" altLang="nl-NL"/>
          </a:p>
        </p:txBody>
      </p:sp>
      <p:sp>
        <p:nvSpPr>
          <p:cNvPr id="563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Verdana" panose="020B0604030504040204" pitchFamily="34" charset="0"/>
                <a:cs typeface="Arial" panose="020B0604020202020204" pitchFamily="34" charset="0"/>
              </a:defRPr>
            </a:lvl1pPr>
            <a:lvl2pPr marL="774700" indent="-298450">
              <a:spcBef>
                <a:spcPct val="30000"/>
              </a:spcBef>
              <a:defRPr sz="1200">
                <a:solidFill>
                  <a:schemeClr val="tx1"/>
                </a:solidFill>
                <a:latin typeface="Verdana" panose="020B0604030504040204" pitchFamily="34" charset="0"/>
                <a:cs typeface="Arial" panose="020B0604020202020204" pitchFamily="34" charset="0"/>
              </a:defRPr>
            </a:lvl2pPr>
            <a:lvl3pPr marL="1193800" indent="-238125">
              <a:spcBef>
                <a:spcPct val="30000"/>
              </a:spcBef>
              <a:defRPr sz="1200">
                <a:solidFill>
                  <a:schemeClr val="tx1"/>
                </a:solidFill>
                <a:latin typeface="Verdana" panose="020B0604030504040204" pitchFamily="34" charset="0"/>
                <a:cs typeface="Arial" panose="020B0604020202020204" pitchFamily="34" charset="0"/>
              </a:defRPr>
            </a:lvl3pPr>
            <a:lvl4pPr marL="1670050" indent="-238125">
              <a:spcBef>
                <a:spcPct val="30000"/>
              </a:spcBef>
              <a:defRPr sz="1200">
                <a:solidFill>
                  <a:schemeClr val="tx1"/>
                </a:solidFill>
                <a:latin typeface="Verdana" panose="020B0604030504040204" pitchFamily="34" charset="0"/>
                <a:cs typeface="Arial" panose="020B0604020202020204" pitchFamily="34" charset="0"/>
              </a:defRPr>
            </a:lvl4pPr>
            <a:lvl5pPr marL="2147888" indent="-238125">
              <a:spcBef>
                <a:spcPct val="30000"/>
              </a:spcBef>
              <a:defRPr sz="1200">
                <a:solidFill>
                  <a:schemeClr val="tx1"/>
                </a:solidFill>
                <a:latin typeface="Verdana" panose="020B0604030504040204" pitchFamily="34" charset="0"/>
                <a:cs typeface="Arial" panose="020B0604020202020204" pitchFamily="34" charset="0"/>
              </a:defRPr>
            </a:lvl5pPr>
            <a:lvl6pPr marL="2605088" indent="-238125" eaLnBrk="0" fontAlgn="base" hangingPunct="0">
              <a:spcBef>
                <a:spcPct val="30000"/>
              </a:spcBef>
              <a:spcAft>
                <a:spcPct val="0"/>
              </a:spcAft>
              <a:defRPr sz="1200">
                <a:solidFill>
                  <a:schemeClr val="tx1"/>
                </a:solidFill>
                <a:latin typeface="Verdana" panose="020B0604030504040204" pitchFamily="34" charset="0"/>
                <a:cs typeface="Arial" panose="020B0604020202020204" pitchFamily="34" charset="0"/>
              </a:defRPr>
            </a:lvl6pPr>
            <a:lvl7pPr marL="3062288" indent="-238125" eaLnBrk="0" fontAlgn="base" hangingPunct="0">
              <a:spcBef>
                <a:spcPct val="30000"/>
              </a:spcBef>
              <a:spcAft>
                <a:spcPct val="0"/>
              </a:spcAft>
              <a:defRPr sz="1200">
                <a:solidFill>
                  <a:schemeClr val="tx1"/>
                </a:solidFill>
                <a:latin typeface="Verdana" panose="020B0604030504040204" pitchFamily="34" charset="0"/>
                <a:cs typeface="Arial" panose="020B0604020202020204" pitchFamily="34" charset="0"/>
              </a:defRPr>
            </a:lvl7pPr>
            <a:lvl8pPr marL="3519488" indent="-238125" eaLnBrk="0" fontAlgn="base" hangingPunct="0">
              <a:spcBef>
                <a:spcPct val="30000"/>
              </a:spcBef>
              <a:spcAft>
                <a:spcPct val="0"/>
              </a:spcAft>
              <a:defRPr sz="1200">
                <a:solidFill>
                  <a:schemeClr val="tx1"/>
                </a:solidFill>
                <a:latin typeface="Verdana" panose="020B0604030504040204" pitchFamily="34" charset="0"/>
                <a:cs typeface="Arial" panose="020B0604020202020204" pitchFamily="34" charset="0"/>
              </a:defRPr>
            </a:lvl8pPr>
            <a:lvl9pPr marL="3976688" indent="-238125" eaLnBrk="0" fontAlgn="base" hangingPunct="0">
              <a:spcBef>
                <a:spcPct val="30000"/>
              </a:spcBef>
              <a:spcAft>
                <a:spcPct val="0"/>
              </a:spcAft>
              <a:defRPr sz="1200">
                <a:solidFill>
                  <a:schemeClr val="tx1"/>
                </a:solidFill>
                <a:latin typeface="Verdana" panose="020B0604030504040204" pitchFamily="34" charset="0"/>
                <a:cs typeface="Arial" panose="020B0604020202020204" pitchFamily="34" charset="0"/>
              </a:defRPr>
            </a:lvl9pPr>
          </a:lstStyle>
          <a:p>
            <a:pPr>
              <a:spcBef>
                <a:spcPct val="0"/>
              </a:spcBef>
            </a:pPr>
            <a:fld id="{167D5E2B-2246-4A8D-9818-87F2894EF8C2}" type="slidenum">
              <a:rPr lang="nl-NL" altLang="nl-NL" smtClean="0"/>
              <a:pPr>
                <a:spcBef>
                  <a:spcPct val="0"/>
                </a:spcBef>
              </a:pPr>
              <a:t>30</a:t>
            </a:fld>
            <a:endParaRPr lang="nl-NL" altLang="nl-NL"/>
          </a:p>
        </p:txBody>
      </p:sp>
    </p:spTree>
    <p:extLst>
      <p:ext uri="{BB962C8B-B14F-4D97-AF65-F5344CB8AC3E}">
        <p14:creationId xmlns:p14="http://schemas.microsoft.com/office/powerpoint/2010/main" val="17366796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Slide Image Placeholder 1"/>
          <p:cNvSpPr>
            <a:spLocks noGrp="1" noRot="1" noChangeAspect="1" noTextEdit="1"/>
          </p:cNvSpPr>
          <p:nvPr>
            <p:ph type="sldImg"/>
          </p:nvPr>
        </p:nvSpPr>
        <p:spPr>
          <a:ln/>
        </p:spPr>
      </p:sp>
      <p:sp>
        <p:nvSpPr>
          <p:cNvPr id="58371"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nl-NL"/>
          </a:p>
        </p:txBody>
      </p:sp>
      <p:sp>
        <p:nvSpPr>
          <p:cNvPr id="58372"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Verdana" panose="020B0604030504040204" pitchFamily="34" charset="0"/>
                <a:cs typeface="Arial" panose="020B0604020202020204" pitchFamily="34" charset="0"/>
              </a:defRPr>
            </a:lvl1pPr>
            <a:lvl2pPr marL="774700" indent="-298450">
              <a:spcBef>
                <a:spcPct val="30000"/>
              </a:spcBef>
              <a:defRPr sz="1200">
                <a:solidFill>
                  <a:schemeClr val="tx1"/>
                </a:solidFill>
                <a:latin typeface="Verdana" panose="020B0604030504040204" pitchFamily="34" charset="0"/>
                <a:cs typeface="Arial" panose="020B0604020202020204" pitchFamily="34" charset="0"/>
              </a:defRPr>
            </a:lvl2pPr>
            <a:lvl3pPr marL="1193800" indent="-238125">
              <a:spcBef>
                <a:spcPct val="30000"/>
              </a:spcBef>
              <a:defRPr sz="1200">
                <a:solidFill>
                  <a:schemeClr val="tx1"/>
                </a:solidFill>
                <a:latin typeface="Verdana" panose="020B0604030504040204" pitchFamily="34" charset="0"/>
                <a:cs typeface="Arial" panose="020B0604020202020204" pitchFamily="34" charset="0"/>
              </a:defRPr>
            </a:lvl3pPr>
            <a:lvl4pPr marL="1670050" indent="-238125">
              <a:spcBef>
                <a:spcPct val="30000"/>
              </a:spcBef>
              <a:defRPr sz="1200">
                <a:solidFill>
                  <a:schemeClr val="tx1"/>
                </a:solidFill>
                <a:latin typeface="Verdana" panose="020B0604030504040204" pitchFamily="34" charset="0"/>
                <a:cs typeface="Arial" panose="020B0604020202020204" pitchFamily="34" charset="0"/>
              </a:defRPr>
            </a:lvl4pPr>
            <a:lvl5pPr marL="2147888" indent="-238125">
              <a:spcBef>
                <a:spcPct val="30000"/>
              </a:spcBef>
              <a:defRPr sz="1200">
                <a:solidFill>
                  <a:schemeClr val="tx1"/>
                </a:solidFill>
                <a:latin typeface="Verdana" panose="020B0604030504040204" pitchFamily="34" charset="0"/>
                <a:cs typeface="Arial" panose="020B0604020202020204" pitchFamily="34" charset="0"/>
              </a:defRPr>
            </a:lvl5pPr>
            <a:lvl6pPr marL="2605088" indent="-238125" eaLnBrk="0" fontAlgn="base" hangingPunct="0">
              <a:spcBef>
                <a:spcPct val="30000"/>
              </a:spcBef>
              <a:spcAft>
                <a:spcPct val="0"/>
              </a:spcAft>
              <a:defRPr sz="1200">
                <a:solidFill>
                  <a:schemeClr val="tx1"/>
                </a:solidFill>
                <a:latin typeface="Verdana" panose="020B0604030504040204" pitchFamily="34" charset="0"/>
                <a:cs typeface="Arial" panose="020B0604020202020204" pitchFamily="34" charset="0"/>
              </a:defRPr>
            </a:lvl6pPr>
            <a:lvl7pPr marL="3062288" indent="-238125" eaLnBrk="0" fontAlgn="base" hangingPunct="0">
              <a:spcBef>
                <a:spcPct val="30000"/>
              </a:spcBef>
              <a:spcAft>
                <a:spcPct val="0"/>
              </a:spcAft>
              <a:defRPr sz="1200">
                <a:solidFill>
                  <a:schemeClr val="tx1"/>
                </a:solidFill>
                <a:latin typeface="Verdana" panose="020B0604030504040204" pitchFamily="34" charset="0"/>
                <a:cs typeface="Arial" panose="020B0604020202020204" pitchFamily="34" charset="0"/>
              </a:defRPr>
            </a:lvl7pPr>
            <a:lvl8pPr marL="3519488" indent="-238125" eaLnBrk="0" fontAlgn="base" hangingPunct="0">
              <a:spcBef>
                <a:spcPct val="30000"/>
              </a:spcBef>
              <a:spcAft>
                <a:spcPct val="0"/>
              </a:spcAft>
              <a:defRPr sz="1200">
                <a:solidFill>
                  <a:schemeClr val="tx1"/>
                </a:solidFill>
                <a:latin typeface="Verdana" panose="020B0604030504040204" pitchFamily="34" charset="0"/>
                <a:cs typeface="Arial" panose="020B0604020202020204" pitchFamily="34" charset="0"/>
              </a:defRPr>
            </a:lvl8pPr>
            <a:lvl9pPr marL="3976688" indent="-238125" eaLnBrk="0" fontAlgn="base" hangingPunct="0">
              <a:spcBef>
                <a:spcPct val="30000"/>
              </a:spcBef>
              <a:spcAft>
                <a:spcPct val="0"/>
              </a:spcAft>
              <a:defRPr sz="1200">
                <a:solidFill>
                  <a:schemeClr val="tx1"/>
                </a:solidFill>
                <a:latin typeface="Verdana" panose="020B0604030504040204" pitchFamily="34" charset="0"/>
                <a:cs typeface="Arial" panose="020B0604020202020204" pitchFamily="34" charset="0"/>
              </a:defRPr>
            </a:lvl9pPr>
          </a:lstStyle>
          <a:p>
            <a:pPr>
              <a:spcBef>
                <a:spcPct val="0"/>
              </a:spcBef>
            </a:pPr>
            <a:fld id="{6A59D36C-D91E-4A76-8534-CC46A0689F65}" type="slidenum">
              <a:rPr lang="nl-NL" altLang="nl-NL" smtClean="0"/>
              <a:pPr>
                <a:spcBef>
                  <a:spcPct val="0"/>
                </a:spcBef>
              </a:pPr>
              <a:t>31</a:t>
            </a:fld>
            <a:endParaRPr lang="nl-NL" altLang="nl-NL"/>
          </a:p>
        </p:txBody>
      </p:sp>
    </p:spTree>
    <p:extLst>
      <p:ext uri="{BB962C8B-B14F-4D97-AF65-F5344CB8AC3E}">
        <p14:creationId xmlns:p14="http://schemas.microsoft.com/office/powerpoint/2010/main" val="1380414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Suburbanisation</a:t>
            </a:r>
            <a:r>
              <a:rPr lang="nl-NL" dirty="0"/>
              <a:t> had </a:t>
            </a:r>
            <a:r>
              <a:rPr lang="nl-NL" dirty="0" err="1"/>
              <a:t>serious</a:t>
            </a:r>
            <a:r>
              <a:rPr lang="nl-NL" dirty="0"/>
              <a:t> </a:t>
            </a:r>
            <a:r>
              <a:rPr lang="nl-NL" dirty="0" err="1"/>
              <a:t>effects</a:t>
            </a:r>
            <a:r>
              <a:rPr lang="nl-NL" dirty="0"/>
              <a:t> </a:t>
            </a:r>
            <a:r>
              <a:rPr lang="nl-NL" dirty="0" err="1"/>
              <a:t>upon</a:t>
            </a:r>
            <a:r>
              <a:rPr lang="nl-NL" dirty="0"/>
              <a:t> the </a:t>
            </a:r>
            <a:r>
              <a:rPr lang="nl-NL" dirty="0" err="1"/>
              <a:t>cities</a:t>
            </a:r>
            <a:r>
              <a:rPr lang="nl-NL" dirty="0"/>
              <a:t>! Amsterdam lost 200.000</a:t>
            </a:r>
            <a:r>
              <a:rPr lang="nl-NL" baseline="0" dirty="0"/>
              <a:t> </a:t>
            </a:r>
            <a:r>
              <a:rPr lang="nl-NL" baseline="0" dirty="0" err="1"/>
              <a:t>inhabitants</a:t>
            </a:r>
            <a:r>
              <a:rPr lang="nl-NL" baseline="0" dirty="0"/>
              <a:t> in 20 </a:t>
            </a:r>
            <a:r>
              <a:rPr lang="nl-NL" baseline="0" dirty="0" err="1"/>
              <a:t>years</a:t>
            </a:r>
            <a:r>
              <a:rPr lang="nl-NL" baseline="0" dirty="0"/>
              <a:t>, Rotterdam </a:t>
            </a:r>
            <a:r>
              <a:rPr lang="nl-NL" baseline="0" dirty="0" err="1"/>
              <a:t>and</a:t>
            </a:r>
            <a:r>
              <a:rPr lang="nl-NL" baseline="0" dirty="0"/>
              <a:t> The Hague </a:t>
            </a:r>
            <a:r>
              <a:rPr lang="nl-NL" baseline="0" dirty="0" err="1"/>
              <a:t>each</a:t>
            </a:r>
            <a:r>
              <a:rPr lang="nl-NL" baseline="0" dirty="0"/>
              <a:t> 150.000. </a:t>
            </a:r>
            <a:r>
              <a:rPr lang="nl-NL" baseline="0" dirty="0" err="1"/>
              <a:t>From</a:t>
            </a:r>
            <a:r>
              <a:rPr lang="nl-NL" baseline="0" dirty="0"/>
              <a:t> the end of the 1980s </a:t>
            </a:r>
            <a:r>
              <a:rPr lang="nl-NL" baseline="0" dirty="0" err="1"/>
              <a:t>onward</a:t>
            </a:r>
            <a:r>
              <a:rPr lang="nl-NL" baseline="0" dirty="0"/>
              <a:t>, the </a:t>
            </a:r>
            <a:r>
              <a:rPr lang="nl-NL" baseline="0" dirty="0" err="1"/>
              <a:t>population</a:t>
            </a:r>
            <a:r>
              <a:rPr lang="nl-NL" baseline="0" dirty="0"/>
              <a:t> levels </a:t>
            </a:r>
            <a:r>
              <a:rPr lang="nl-NL" baseline="0" dirty="0" err="1"/>
              <a:t>started</a:t>
            </a:r>
            <a:r>
              <a:rPr lang="nl-NL" baseline="0" dirty="0"/>
              <a:t> </a:t>
            </a:r>
            <a:r>
              <a:rPr lang="nl-NL" baseline="0" dirty="0" err="1"/>
              <a:t>to</a:t>
            </a:r>
            <a:r>
              <a:rPr lang="nl-NL" baseline="0" dirty="0"/>
              <a:t> </a:t>
            </a:r>
            <a:r>
              <a:rPr lang="nl-NL" baseline="0" dirty="0" err="1"/>
              <a:t>rise</a:t>
            </a:r>
            <a:r>
              <a:rPr lang="nl-NL" baseline="0" dirty="0"/>
              <a:t> </a:t>
            </a:r>
            <a:r>
              <a:rPr lang="nl-NL" baseline="0" dirty="0" err="1"/>
              <a:t>slowly</a:t>
            </a:r>
            <a:r>
              <a:rPr lang="nl-NL" baseline="0" dirty="0"/>
              <a:t> </a:t>
            </a:r>
            <a:r>
              <a:rPr lang="nl-NL" baseline="0" dirty="0" err="1"/>
              <a:t>again</a:t>
            </a:r>
            <a:r>
              <a:rPr lang="nl-NL" baseline="0" dirty="0"/>
              <a:t>. </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32</a:t>
            </a:fld>
            <a:endParaRPr lang="nl-NL"/>
          </a:p>
        </p:txBody>
      </p:sp>
    </p:spTree>
    <p:extLst>
      <p:ext uri="{BB962C8B-B14F-4D97-AF65-F5344CB8AC3E}">
        <p14:creationId xmlns:p14="http://schemas.microsoft.com/office/powerpoint/2010/main" val="4202532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901EAF-5091-4AFA-B870-D497094DAD42}" type="slidenum">
              <a:rPr lang="nl-NL" smtClean="0"/>
              <a:pPr/>
              <a:t>35</a:t>
            </a:fld>
            <a:endParaRPr lang="nl-NL"/>
          </a:p>
        </p:txBody>
      </p:sp>
    </p:spTree>
    <p:extLst>
      <p:ext uri="{BB962C8B-B14F-4D97-AF65-F5344CB8AC3E}">
        <p14:creationId xmlns:p14="http://schemas.microsoft.com/office/powerpoint/2010/main" val="3432028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Rot="1" noChangeAspect="1" noChangeArrowheads="1" noTextEdit="1"/>
          </p:cNvSpPr>
          <p:nvPr>
            <p:ph type="sldImg"/>
          </p:nvPr>
        </p:nvSpPr>
        <p:spPr>
          <a:xfrm>
            <a:off x="989013" y="766763"/>
            <a:ext cx="5121275" cy="3840162"/>
          </a:xfrm>
          <a:ln/>
        </p:spPr>
      </p:sp>
      <p:sp>
        <p:nvSpPr>
          <p:cNvPr id="104451" name="Rectangle 3"/>
          <p:cNvSpPr>
            <a:spLocks noGrp="1" noChangeArrowheads="1"/>
          </p:cNvSpPr>
          <p:nvPr>
            <p:ph type="body" idx="1"/>
          </p:nvPr>
        </p:nvSpPr>
        <p:spPr/>
        <p:txBody>
          <a:bodyPr/>
          <a:lstStyle/>
          <a:p>
            <a:endParaRPr lang="nl-NL"/>
          </a:p>
        </p:txBody>
      </p:sp>
    </p:spTree>
    <p:extLst>
      <p:ext uri="{BB962C8B-B14F-4D97-AF65-F5344CB8AC3E}">
        <p14:creationId xmlns:p14="http://schemas.microsoft.com/office/powerpoint/2010/main" val="3793867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Top </a:t>
            </a:r>
            <a:r>
              <a:rPr lang="nl-NL" dirty="0" err="1"/>
              <a:t>middle</a:t>
            </a:r>
            <a:r>
              <a:rPr lang="nl-NL" dirty="0"/>
              <a:t> Zoetermeer </a:t>
            </a:r>
            <a:r>
              <a:rPr lang="nl-NL" dirty="0" err="1"/>
              <a:t>still</a:t>
            </a:r>
            <a:r>
              <a:rPr lang="nl-NL" dirty="0"/>
              <a:t> as a </a:t>
            </a:r>
            <a:r>
              <a:rPr lang="nl-NL" dirty="0" err="1"/>
              <a:t>village</a:t>
            </a:r>
            <a:r>
              <a:rPr lang="nl-NL" dirty="0"/>
              <a:t>…</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8</a:t>
            </a:fld>
            <a:endParaRPr lang="nl-NL"/>
          </a:p>
        </p:txBody>
      </p:sp>
    </p:spTree>
    <p:extLst>
      <p:ext uri="{BB962C8B-B14F-4D97-AF65-F5344CB8AC3E}">
        <p14:creationId xmlns:p14="http://schemas.microsoft.com/office/powerpoint/2010/main" val="32803428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Zoetermeer new </a:t>
            </a:r>
            <a:r>
              <a:rPr lang="nl-NL" dirty="0" err="1"/>
              <a:t>town</a:t>
            </a:r>
            <a:r>
              <a:rPr lang="nl-NL" dirty="0"/>
              <a:t> (a</a:t>
            </a:r>
            <a:r>
              <a:rPr lang="nl-NL" baseline="0" dirty="0"/>
              <a:t> </a:t>
            </a:r>
            <a:r>
              <a:rPr lang="nl-NL" baseline="0" dirty="0" err="1"/>
              <a:t>former</a:t>
            </a:r>
            <a:r>
              <a:rPr lang="nl-NL" baseline="0" dirty="0"/>
              <a:t> small </a:t>
            </a:r>
            <a:r>
              <a:rPr lang="nl-NL" baseline="0" dirty="0" err="1"/>
              <a:t>village</a:t>
            </a:r>
            <a:r>
              <a:rPr lang="nl-NL" baseline="0" dirty="0"/>
              <a:t> </a:t>
            </a:r>
            <a:r>
              <a:rPr lang="nl-NL" baseline="0" dirty="0" err="1"/>
              <a:t>near</a:t>
            </a:r>
            <a:r>
              <a:rPr lang="nl-NL" baseline="0" dirty="0"/>
              <a:t> The Hague). The </a:t>
            </a:r>
            <a:r>
              <a:rPr lang="nl-NL" baseline="0" dirty="0" err="1"/>
              <a:t>typical</a:t>
            </a:r>
            <a:r>
              <a:rPr lang="nl-NL" baseline="0" dirty="0"/>
              <a:t> Dutch </a:t>
            </a:r>
            <a:r>
              <a:rPr lang="nl-NL" baseline="0" dirty="0" err="1"/>
              <a:t>suburban</a:t>
            </a:r>
            <a:r>
              <a:rPr lang="nl-NL" baseline="0" dirty="0"/>
              <a:t> </a:t>
            </a:r>
            <a:r>
              <a:rPr lang="nl-NL" baseline="0" dirty="0" err="1"/>
              <a:t>row</a:t>
            </a:r>
            <a:r>
              <a:rPr lang="nl-NL" baseline="0" dirty="0"/>
              <a:t>-house </a:t>
            </a:r>
            <a:r>
              <a:rPr lang="nl-NL" baseline="0" dirty="0" err="1"/>
              <a:t>with</a:t>
            </a:r>
            <a:r>
              <a:rPr lang="nl-NL" baseline="0" dirty="0"/>
              <a:t> garden is dominant. </a:t>
            </a:r>
            <a:r>
              <a:rPr lang="nl-NL" dirty="0"/>
              <a:t> </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40</a:t>
            </a:fld>
            <a:endParaRPr lang="nl-NL"/>
          </a:p>
        </p:txBody>
      </p:sp>
    </p:spTree>
    <p:extLst>
      <p:ext uri="{BB962C8B-B14F-4D97-AF65-F5344CB8AC3E}">
        <p14:creationId xmlns:p14="http://schemas.microsoft.com/office/powerpoint/2010/main" val="33343181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And</a:t>
            </a:r>
            <a:r>
              <a:rPr lang="nl-NL" dirty="0"/>
              <a:t> </a:t>
            </a:r>
            <a:r>
              <a:rPr lang="nl-NL" dirty="0" err="1"/>
              <a:t>this</a:t>
            </a:r>
            <a:r>
              <a:rPr lang="nl-NL" dirty="0"/>
              <a:t> </a:t>
            </a:r>
            <a:r>
              <a:rPr lang="nl-NL" dirty="0" err="1"/>
              <a:t>became</a:t>
            </a:r>
            <a:r>
              <a:rPr lang="nl-NL" dirty="0"/>
              <a:t> the most </a:t>
            </a:r>
            <a:r>
              <a:rPr lang="nl-NL" dirty="0" err="1"/>
              <a:t>popular</a:t>
            </a:r>
            <a:r>
              <a:rPr lang="nl-NL" dirty="0"/>
              <a:t> form of living </a:t>
            </a:r>
            <a:r>
              <a:rPr lang="nl-NL" dirty="0" err="1"/>
              <a:t>for</a:t>
            </a:r>
            <a:r>
              <a:rPr lang="nl-NL" dirty="0"/>
              <a:t> the </a:t>
            </a:r>
            <a:r>
              <a:rPr lang="nl-NL" dirty="0" err="1"/>
              <a:t>middle</a:t>
            </a:r>
            <a:r>
              <a:rPr lang="nl-NL" dirty="0"/>
              <a:t> </a:t>
            </a:r>
            <a:r>
              <a:rPr lang="nl-NL" dirty="0" err="1"/>
              <a:t>and</a:t>
            </a:r>
            <a:r>
              <a:rPr lang="nl-NL" dirty="0"/>
              <a:t> </a:t>
            </a:r>
            <a:r>
              <a:rPr lang="nl-NL" dirty="0" err="1"/>
              <a:t>lower</a:t>
            </a:r>
            <a:r>
              <a:rPr lang="nl-NL" dirty="0"/>
              <a:t> </a:t>
            </a:r>
            <a:r>
              <a:rPr lang="nl-NL" dirty="0" err="1"/>
              <a:t>middle</a:t>
            </a:r>
            <a:r>
              <a:rPr lang="nl-NL" dirty="0"/>
              <a:t> classes: </a:t>
            </a:r>
            <a:r>
              <a:rPr lang="nl-NL" dirty="0" err="1"/>
              <a:t>appartment</a:t>
            </a:r>
            <a:r>
              <a:rPr lang="nl-NL" dirty="0"/>
              <a:t> </a:t>
            </a:r>
            <a:r>
              <a:rPr lang="nl-NL" dirty="0" err="1"/>
              <a:t>blocks</a:t>
            </a:r>
            <a:r>
              <a:rPr lang="nl-NL" dirty="0"/>
              <a:t> </a:t>
            </a:r>
            <a:r>
              <a:rPr lang="nl-NL" dirty="0" err="1"/>
              <a:t>not</a:t>
            </a:r>
            <a:r>
              <a:rPr lang="nl-NL" dirty="0"/>
              <a:t> more </a:t>
            </a:r>
            <a:r>
              <a:rPr lang="nl-NL" dirty="0" err="1"/>
              <a:t>than</a:t>
            </a:r>
            <a:r>
              <a:rPr lang="nl-NL" dirty="0"/>
              <a:t> 4 or 5 levels high, close </a:t>
            </a:r>
            <a:r>
              <a:rPr lang="nl-NL" dirty="0" err="1"/>
              <a:t>to</a:t>
            </a:r>
            <a:r>
              <a:rPr lang="nl-NL" dirty="0"/>
              <a:t> the </a:t>
            </a:r>
            <a:r>
              <a:rPr lang="nl-NL" dirty="0" err="1"/>
              <a:t>street</a:t>
            </a:r>
            <a:r>
              <a:rPr lang="nl-NL" dirty="0"/>
              <a:t> level, in a safe </a:t>
            </a:r>
            <a:r>
              <a:rPr lang="nl-NL" dirty="0" err="1"/>
              <a:t>and</a:t>
            </a:r>
            <a:r>
              <a:rPr lang="nl-NL" dirty="0"/>
              <a:t> </a:t>
            </a:r>
            <a:r>
              <a:rPr lang="nl-NL" dirty="0" err="1"/>
              <a:t>quiet</a:t>
            </a:r>
            <a:r>
              <a:rPr lang="nl-NL" dirty="0"/>
              <a:t> environment….</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41</a:t>
            </a:fld>
            <a:endParaRPr lang="nl-NL"/>
          </a:p>
        </p:txBody>
      </p:sp>
    </p:spTree>
    <p:extLst>
      <p:ext uri="{BB962C8B-B14F-4D97-AF65-F5344CB8AC3E}">
        <p14:creationId xmlns:p14="http://schemas.microsoft.com/office/powerpoint/2010/main" val="9554355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Or </a:t>
            </a:r>
            <a:r>
              <a:rPr lang="nl-NL" dirty="0" err="1"/>
              <a:t>street</a:t>
            </a:r>
            <a:r>
              <a:rPr lang="nl-NL" dirty="0"/>
              <a:t>-level </a:t>
            </a:r>
            <a:r>
              <a:rPr lang="nl-NL" dirty="0" err="1"/>
              <a:t>houses</a:t>
            </a:r>
            <a:r>
              <a:rPr lang="nl-NL" dirty="0"/>
              <a:t> </a:t>
            </a:r>
            <a:r>
              <a:rPr lang="nl-NL" dirty="0" err="1"/>
              <a:t>with</a:t>
            </a:r>
            <a:r>
              <a:rPr lang="nl-NL" dirty="0"/>
              <a:t> </a:t>
            </a:r>
            <a:r>
              <a:rPr lang="nl-NL" dirty="0" err="1"/>
              <a:t>gardens</a:t>
            </a:r>
            <a:r>
              <a:rPr lang="nl-NL" baseline="0" dirty="0"/>
              <a:t> </a:t>
            </a:r>
            <a:r>
              <a:rPr lang="nl-NL" baseline="0" dirty="0" err="1"/>
              <a:t>and</a:t>
            </a:r>
            <a:r>
              <a:rPr lang="nl-NL" baseline="0" dirty="0"/>
              <a:t> </a:t>
            </a:r>
            <a:r>
              <a:rPr lang="nl-NL" baseline="0" dirty="0" err="1"/>
              <a:t>playgrounds</a:t>
            </a:r>
            <a:r>
              <a:rPr lang="nl-NL" baseline="0" dirty="0"/>
              <a:t> </a:t>
            </a:r>
            <a:r>
              <a:rPr lang="nl-NL" baseline="0" dirty="0" err="1"/>
              <a:t>for</a:t>
            </a:r>
            <a:r>
              <a:rPr lang="nl-NL" baseline="0" dirty="0"/>
              <a:t> the </a:t>
            </a:r>
            <a:r>
              <a:rPr lang="nl-NL" baseline="0" dirty="0" err="1"/>
              <a:t>children</a:t>
            </a:r>
            <a:r>
              <a:rPr lang="nl-NL" baseline="0" dirty="0"/>
              <a:t>, parking in the basement </a:t>
            </a:r>
            <a:r>
              <a:rPr lang="nl-NL" baseline="0" dirty="0" err="1"/>
              <a:t>areas</a:t>
            </a:r>
            <a:r>
              <a:rPr lang="nl-NL" baseline="0" dirty="0"/>
              <a:t> of the </a:t>
            </a:r>
            <a:r>
              <a:rPr lang="nl-NL" baseline="0" dirty="0" err="1"/>
              <a:t>houses</a:t>
            </a:r>
            <a:r>
              <a:rPr lang="nl-NL" baseline="0" dirty="0"/>
              <a:t>. </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42</a:t>
            </a:fld>
            <a:endParaRPr lang="nl-NL"/>
          </a:p>
        </p:txBody>
      </p:sp>
    </p:spTree>
    <p:extLst>
      <p:ext uri="{BB962C8B-B14F-4D97-AF65-F5344CB8AC3E}">
        <p14:creationId xmlns:p14="http://schemas.microsoft.com/office/powerpoint/2010/main" val="16759249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901EAF-5091-4AFA-B870-D497094DAD42}" type="slidenum">
              <a:rPr lang="nl-NL" smtClean="0"/>
              <a:pPr/>
              <a:t>43</a:t>
            </a:fld>
            <a:endParaRPr lang="nl-NL"/>
          </a:p>
        </p:txBody>
      </p:sp>
    </p:spTree>
    <p:extLst>
      <p:ext uri="{BB962C8B-B14F-4D97-AF65-F5344CB8AC3E}">
        <p14:creationId xmlns:p14="http://schemas.microsoft.com/office/powerpoint/2010/main" val="33495950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901EAF-5091-4AFA-B870-D497094DAD42}" type="slidenum">
              <a:rPr lang="nl-NL" smtClean="0"/>
              <a:pPr/>
              <a:t>44</a:t>
            </a:fld>
            <a:endParaRPr lang="nl-NL"/>
          </a:p>
        </p:txBody>
      </p:sp>
    </p:spTree>
    <p:extLst>
      <p:ext uri="{BB962C8B-B14F-4D97-AF65-F5344CB8AC3E}">
        <p14:creationId xmlns:p14="http://schemas.microsoft.com/office/powerpoint/2010/main" val="72523591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Many</a:t>
            </a:r>
            <a:r>
              <a:rPr lang="nl-NL" dirty="0"/>
              <a:t> mistakes </a:t>
            </a:r>
            <a:r>
              <a:rPr lang="nl-NL" dirty="0" err="1"/>
              <a:t>were</a:t>
            </a:r>
            <a:r>
              <a:rPr lang="nl-NL" dirty="0"/>
              <a:t> made. </a:t>
            </a:r>
            <a:r>
              <a:rPr lang="nl-NL" dirty="0" err="1"/>
              <a:t>Degradation</a:t>
            </a:r>
            <a:r>
              <a:rPr lang="nl-NL" dirty="0"/>
              <a:t> of landscape, nature, environment </a:t>
            </a:r>
            <a:r>
              <a:rPr lang="nl-NL" dirty="0" err="1"/>
              <a:t>and</a:t>
            </a:r>
            <a:r>
              <a:rPr lang="nl-NL" dirty="0"/>
              <a:t> </a:t>
            </a:r>
            <a:r>
              <a:rPr lang="nl-NL" dirty="0" err="1"/>
              <a:t>monumental</a:t>
            </a:r>
            <a:r>
              <a:rPr lang="nl-NL" dirty="0"/>
              <a:t> buildings </a:t>
            </a:r>
            <a:r>
              <a:rPr lang="nl-NL" dirty="0" err="1"/>
              <a:t>and</a:t>
            </a:r>
            <a:r>
              <a:rPr lang="nl-NL" dirty="0"/>
              <a:t> </a:t>
            </a:r>
            <a:r>
              <a:rPr lang="nl-NL" dirty="0" err="1"/>
              <a:t>city</a:t>
            </a:r>
            <a:r>
              <a:rPr lang="nl-NL" dirty="0"/>
              <a:t> </a:t>
            </a:r>
            <a:r>
              <a:rPr lang="nl-NL" dirty="0" err="1"/>
              <a:t>centres</a:t>
            </a:r>
            <a:r>
              <a:rPr lang="nl-NL" dirty="0"/>
              <a:t>, </a:t>
            </a:r>
            <a:r>
              <a:rPr lang="nl-NL" dirty="0" err="1"/>
              <a:t>due</a:t>
            </a:r>
            <a:r>
              <a:rPr lang="nl-NL" dirty="0"/>
              <a:t> </a:t>
            </a:r>
            <a:r>
              <a:rPr lang="nl-NL" dirty="0" err="1"/>
              <a:t>to</a:t>
            </a:r>
            <a:r>
              <a:rPr lang="nl-NL" dirty="0"/>
              <a:t> </a:t>
            </a:r>
            <a:r>
              <a:rPr lang="nl-NL" dirty="0" err="1"/>
              <a:t>quick</a:t>
            </a:r>
            <a:r>
              <a:rPr lang="nl-NL" dirty="0"/>
              <a:t> </a:t>
            </a:r>
            <a:r>
              <a:rPr lang="nl-NL" dirty="0" err="1"/>
              <a:t>economic</a:t>
            </a:r>
            <a:r>
              <a:rPr lang="nl-NL" dirty="0"/>
              <a:t> </a:t>
            </a:r>
            <a:r>
              <a:rPr lang="nl-NL" dirty="0" err="1"/>
              <a:t>growth</a:t>
            </a:r>
            <a:r>
              <a:rPr lang="nl-NL" dirty="0"/>
              <a:t> without </a:t>
            </a:r>
            <a:r>
              <a:rPr lang="nl-NL" dirty="0" err="1"/>
              <a:t>sustainability</a:t>
            </a:r>
            <a:r>
              <a:rPr lang="nl-NL" dirty="0"/>
              <a:t>. </a:t>
            </a:r>
          </a:p>
          <a:p>
            <a:r>
              <a:rPr lang="nl-NL" dirty="0" err="1"/>
              <a:t>There</a:t>
            </a:r>
            <a:r>
              <a:rPr lang="nl-NL" dirty="0"/>
              <a:t> </a:t>
            </a:r>
            <a:r>
              <a:rPr lang="nl-NL" dirty="0" err="1"/>
              <a:t>were</a:t>
            </a:r>
            <a:r>
              <a:rPr lang="nl-NL" dirty="0"/>
              <a:t> even </a:t>
            </a:r>
            <a:r>
              <a:rPr lang="nl-NL" dirty="0" err="1"/>
              <a:t>plans</a:t>
            </a:r>
            <a:r>
              <a:rPr lang="nl-NL" dirty="0"/>
              <a:t> </a:t>
            </a:r>
            <a:r>
              <a:rPr lang="nl-NL" dirty="0" err="1"/>
              <a:t>to</a:t>
            </a:r>
            <a:r>
              <a:rPr lang="nl-NL" dirty="0"/>
              <a:t> </a:t>
            </a:r>
            <a:r>
              <a:rPr lang="nl-NL" dirty="0" err="1"/>
              <a:t>tear</a:t>
            </a:r>
            <a:r>
              <a:rPr lang="nl-NL" dirty="0"/>
              <a:t> down vast </a:t>
            </a:r>
            <a:r>
              <a:rPr lang="nl-NL" dirty="0" err="1"/>
              <a:t>parts</a:t>
            </a:r>
            <a:r>
              <a:rPr lang="nl-NL" dirty="0"/>
              <a:t> of </a:t>
            </a:r>
            <a:r>
              <a:rPr lang="nl-NL" dirty="0" err="1"/>
              <a:t>the</a:t>
            </a:r>
            <a:r>
              <a:rPr lang="nl-NL" dirty="0"/>
              <a:t> </a:t>
            </a:r>
            <a:r>
              <a:rPr lang="nl-NL" dirty="0" err="1"/>
              <a:t>inner</a:t>
            </a:r>
            <a:r>
              <a:rPr lang="nl-NL" dirty="0"/>
              <a:t> </a:t>
            </a:r>
            <a:r>
              <a:rPr lang="nl-NL" dirty="0" err="1"/>
              <a:t>city</a:t>
            </a:r>
            <a:r>
              <a:rPr lang="nl-NL" dirty="0"/>
              <a:t> of Amsterdam, </a:t>
            </a:r>
            <a:r>
              <a:rPr lang="nl-NL" dirty="0" err="1"/>
              <a:t>and</a:t>
            </a:r>
            <a:r>
              <a:rPr lang="nl-NL" dirty="0"/>
              <a:t> </a:t>
            </a:r>
            <a:r>
              <a:rPr lang="nl-NL" dirty="0" err="1"/>
              <a:t>to</a:t>
            </a:r>
            <a:r>
              <a:rPr lang="nl-NL" dirty="0"/>
              <a:t> make</a:t>
            </a:r>
            <a:r>
              <a:rPr lang="nl-NL" baseline="0" dirty="0"/>
              <a:t> </a:t>
            </a:r>
            <a:r>
              <a:rPr lang="nl-NL" dirty="0" err="1"/>
              <a:t>highways</a:t>
            </a:r>
            <a:r>
              <a:rPr lang="nl-NL" dirty="0"/>
              <a:t> on </a:t>
            </a:r>
            <a:r>
              <a:rPr lang="nl-NL" dirty="0" err="1"/>
              <a:t>the</a:t>
            </a:r>
            <a:r>
              <a:rPr lang="nl-NL" dirty="0"/>
              <a:t> </a:t>
            </a:r>
            <a:r>
              <a:rPr lang="nl-NL" dirty="0" err="1"/>
              <a:t>place</a:t>
            </a:r>
            <a:r>
              <a:rPr lang="nl-NL" dirty="0"/>
              <a:t> of </a:t>
            </a:r>
            <a:r>
              <a:rPr lang="nl-NL" dirty="0" err="1"/>
              <a:t>the</a:t>
            </a:r>
            <a:r>
              <a:rPr lang="nl-NL" dirty="0"/>
              <a:t> </a:t>
            </a:r>
            <a:r>
              <a:rPr lang="nl-NL" dirty="0" err="1"/>
              <a:t>famous</a:t>
            </a:r>
            <a:r>
              <a:rPr lang="nl-NL" dirty="0"/>
              <a:t> </a:t>
            </a:r>
            <a:r>
              <a:rPr lang="nl-NL" dirty="0" err="1"/>
              <a:t>canals</a:t>
            </a:r>
            <a:r>
              <a:rPr lang="nl-NL" dirty="0"/>
              <a:t>. </a:t>
            </a:r>
            <a:r>
              <a:rPr lang="nl-NL" dirty="0" err="1"/>
              <a:t>Today</a:t>
            </a:r>
            <a:r>
              <a:rPr lang="nl-NL" dirty="0"/>
              <a:t>; </a:t>
            </a:r>
            <a:r>
              <a:rPr lang="nl-NL" dirty="0" err="1"/>
              <a:t>it’s</a:t>
            </a:r>
            <a:r>
              <a:rPr lang="nl-NL" dirty="0"/>
              <a:t> World Heritage.</a:t>
            </a:r>
          </a:p>
          <a:p>
            <a:r>
              <a:rPr lang="nl-NL" dirty="0"/>
              <a:t>People</a:t>
            </a:r>
            <a:r>
              <a:rPr lang="nl-NL" baseline="0" dirty="0"/>
              <a:t> </a:t>
            </a:r>
            <a:r>
              <a:rPr lang="nl-NL" baseline="0" dirty="0" err="1"/>
              <a:t>were</a:t>
            </a:r>
            <a:r>
              <a:rPr lang="nl-NL" baseline="0" dirty="0"/>
              <a:t> </a:t>
            </a:r>
            <a:r>
              <a:rPr lang="nl-NL" baseline="0" dirty="0" err="1"/>
              <a:t>worried</a:t>
            </a:r>
            <a:r>
              <a:rPr lang="nl-NL" baseline="0" dirty="0"/>
              <a:t> </a:t>
            </a:r>
            <a:r>
              <a:rPr lang="nl-NL" baseline="0" dirty="0" err="1"/>
              <a:t>about</a:t>
            </a:r>
            <a:r>
              <a:rPr lang="nl-NL" baseline="0" dirty="0"/>
              <a:t> it. </a:t>
            </a:r>
            <a:r>
              <a:rPr lang="nl-NL" baseline="0" dirty="0" err="1"/>
              <a:t>That</a:t>
            </a:r>
            <a:r>
              <a:rPr lang="nl-NL" baseline="0" dirty="0"/>
              <a:t> made </a:t>
            </a:r>
            <a:r>
              <a:rPr lang="nl-NL" baseline="0" dirty="0" err="1"/>
              <a:t>policies</a:t>
            </a:r>
            <a:r>
              <a:rPr lang="nl-NL" baseline="0" dirty="0"/>
              <a:t> change.</a:t>
            </a:r>
            <a:r>
              <a:rPr lang="nl-NL" dirty="0"/>
              <a:t> </a:t>
            </a:r>
          </a:p>
        </p:txBody>
      </p:sp>
      <p:sp>
        <p:nvSpPr>
          <p:cNvPr id="4" name="Tijdelijke aanduiding voor dianummer 3"/>
          <p:cNvSpPr>
            <a:spLocks noGrp="1"/>
          </p:cNvSpPr>
          <p:nvPr>
            <p:ph type="sldNum" sz="quarter" idx="10"/>
          </p:nvPr>
        </p:nvSpPr>
        <p:spPr/>
        <p:txBody>
          <a:bodyPr/>
          <a:lstStyle/>
          <a:p>
            <a:fld id="{0F90E6B9-9390-49F9-8803-4290A7E678C3}" type="slidenum">
              <a:rPr lang="nl-NL" altLang="nl-NL" smtClean="0"/>
              <a:pPr/>
              <a:t>46</a:t>
            </a:fld>
            <a:endParaRPr lang="nl-NL" altLang="nl-NL"/>
          </a:p>
        </p:txBody>
      </p:sp>
    </p:spTree>
    <p:extLst>
      <p:ext uri="{BB962C8B-B14F-4D97-AF65-F5344CB8AC3E}">
        <p14:creationId xmlns:p14="http://schemas.microsoft.com/office/powerpoint/2010/main" val="3222936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As </a:t>
            </a:r>
            <a:r>
              <a:rPr lang="nl-NL" dirty="0" err="1"/>
              <a:t>ships</a:t>
            </a:r>
            <a:r>
              <a:rPr lang="nl-NL" dirty="0"/>
              <a:t> </a:t>
            </a:r>
            <a:r>
              <a:rPr lang="nl-NL" dirty="0" err="1"/>
              <a:t>became</a:t>
            </a:r>
            <a:r>
              <a:rPr lang="nl-NL" dirty="0"/>
              <a:t> </a:t>
            </a:r>
            <a:r>
              <a:rPr lang="nl-NL" dirty="0" err="1"/>
              <a:t>larger</a:t>
            </a:r>
            <a:r>
              <a:rPr lang="nl-NL" dirty="0"/>
              <a:t>, the </a:t>
            </a:r>
            <a:r>
              <a:rPr lang="nl-NL" dirty="0" err="1"/>
              <a:t>harbour</a:t>
            </a:r>
            <a:r>
              <a:rPr lang="nl-NL" dirty="0"/>
              <a:t> </a:t>
            </a:r>
            <a:r>
              <a:rPr lang="nl-NL" dirty="0" err="1"/>
              <a:t>areas</a:t>
            </a:r>
            <a:r>
              <a:rPr lang="nl-NL" dirty="0"/>
              <a:t> of Amsterdam </a:t>
            </a:r>
            <a:r>
              <a:rPr lang="nl-NL" dirty="0" err="1"/>
              <a:t>and</a:t>
            </a:r>
            <a:r>
              <a:rPr lang="nl-NL" dirty="0"/>
              <a:t> Rotterdam </a:t>
            </a:r>
            <a:r>
              <a:rPr lang="nl-NL" dirty="0" err="1"/>
              <a:t>moved</a:t>
            </a:r>
            <a:r>
              <a:rPr lang="nl-NL" dirty="0"/>
              <a:t> west, closer </a:t>
            </a:r>
            <a:r>
              <a:rPr lang="nl-NL" dirty="0" err="1"/>
              <a:t>to</a:t>
            </a:r>
            <a:r>
              <a:rPr lang="nl-NL" dirty="0"/>
              <a:t> the North Sea. The </a:t>
            </a:r>
            <a:r>
              <a:rPr lang="nl-NL" dirty="0" err="1"/>
              <a:t>former</a:t>
            </a:r>
            <a:r>
              <a:rPr lang="nl-NL" dirty="0"/>
              <a:t> </a:t>
            </a:r>
            <a:r>
              <a:rPr lang="nl-NL" dirty="0" err="1"/>
              <a:t>harbour</a:t>
            </a:r>
            <a:r>
              <a:rPr lang="nl-NL" dirty="0"/>
              <a:t> </a:t>
            </a:r>
            <a:r>
              <a:rPr lang="nl-NL" dirty="0" err="1"/>
              <a:t>areas</a:t>
            </a:r>
            <a:r>
              <a:rPr lang="nl-NL" dirty="0"/>
              <a:t> close </a:t>
            </a:r>
            <a:r>
              <a:rPr lang="nl-NL" dirty="0" err="1"/>
              <a:t>to</a:t>
            </a:r>
            <a:r>
              <a:rPr lang="nl-NL" dirty="0"/>
              <a:t> the </a:t>
            </a:r>
            <a:r>
              <a:rPr lang="nl-NL" dirty="0" err="1"/>
              <a:t>cities</a:t>
            </a:r>
            <a:r>
              <a:rPr lang="nl-NL" dirty="0"/>
              <a:t> </a:t>
            </a:r>
            <a:r>
              <a:rPr lang="nl-NL" dirty="0" err="1"/>
              <a:t>were</a:t>
            </a:r>
            <a:r>
              <a:rPr lang="nl-NL" dirty="0"/>
              <a:t> </a:t>
            </a:r>
            <a:r>
              <a:rPr lang="nl-NL" dirty="0" err="1"/>
              <a:t>left</a:t>
            </a:r>
            <a:r>
              <a:rPr lang="nl-NL" dirty="0"/>
              <a:t> </a:t>
            </a:r>
            <a:r>
              <a:rPr lang="nl-NL" dirty="0" err="1"/>
              <a:t>nearly</a:t>
            </a:r>
            <a:r>
              <a:rPr lang="nl-NL" baseline="0" dirty="0"/>
              <a:t> </a:t>
            </a:r>
            <a:r>
              <a:rPr lang="nl-NL" baseline="0" dirty="0" err="1"/>
              <a:t>unused</a:t>
            </a:r>
            <a:r>
              <a:rPr lang="nl-NL" baseline="0" dirty="0"/>
              <a:t>, </a:t>
            </a:r>
            <a:r>
              <a:rPr lang="nl-NL" baseline="0" dirty="0" err="1"/>
              <a:t>and</a:t>
            </a:r>
            <a:r>
              <a:rPr lang="nl-NL" baseline="0" dirty="0"/>
              <a:t> </a:t>
            </a:r>
            <a:r>
              <a:rPr lang="nl-NL" baseline="0" dirty="0" err="1"/>
              <a:t>were</a:t>
            </a:r>
            <a:r>
              <a:rPr lang="nl-NL" baseline="0" dirty="0"/>
              <a:t> </a:t>
            </a:r>
            <a:r>
              <a:rPr lang="nl-NL" baseline="0" dirty="0" err="1"/>
              <a:t>redeveloped</a:t>
            </a:r>
            <a:r>
              <a:rPr lang="nl-NL" baseline="0" dirty="0"/>
              <a:t> </a:t>
            </a:r>
            <a:r>
              <a:rPr lang="nl-NL" baseline="0" dirty="0" err="1"/>
              <a:t>into</a:t>
            </a:r>
            <a:r>
              <a:rPr lang="nl-NL" baseline="0" dirty="0"/>
              <a:t> living </a:t>
            </a:r>
            <a:r>
              <a:rPr lang="nl-NL" baseline="0" dirty="0" err="1"/>
              <a:t>and</a:t>
            </a:r>
            <a:r>
              <a:rPr lang="nl-NL" baseline="0" dirty="0"/>
              <a:t> </a:t>
            </a:r>
            <a:r>
              <a:rPr lang="nl-NL" baseline="0" dirty="0" err="1"/>
              <a:t>working</a:t>
            </a:r>
            <a:r>
              <a:rPr lang="nl-NL" baseline="0" dirty="0"/>
              <a:t> </a:t>
            </a:r>
            <a:r>
              <a:rPr lang="nl-NL" baseline="0" dirty="0" err="1"/>
              <a:t>areas</a:t>
            </a:r>
            <a:r>
              <a:rPr lang="nl-NL" baseline="0" dirty="0"/>
              <a:t> </a:t>
            </a:r>
            <a:r>
              <a:rPr lang="nl-NL" baseline="0" dirty="0" err="1"/>
              <a:t>from</a:t>
            </a:r>
            <a:r>
              <a:rPr lang="nl-NL" baseline="0" dirty="0"/>
              <a:t> the 1990s </a:t>
            </a:r>
            <a:r>
              <a:rPr lang="nl-NL" baseline="0" dirty="0" err="1"/>
              <a:t>onward</a:t>
            </a:r>
            <a:r>
              <a:rPr lang="nl-NL" baseline="0" dirty="0"/>
              <a:t>. </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47</a:t>
            </a:fld>
            <a:endParaRPr lang="nl-NL"/>
          </a:p>
        </p:txBody>
      </p:sp>
    </p:spTree>
    <p:extLst>
      <p:ext uri="{BB962C8B-B14F-4D97-AF65-F5344CB8AC3E}">
        <p14:creationId xmlns:p14="http://schemas.microsoft.com/office/powerpoint/2010/main" val="19030627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901EAF-5091-4AFA-B870-D497094DAD42}" type="slidenum">
              <a:rPr lang="nl-NL" smtClean="0"/>
              <a:pPr/>
              <a:t>48</a:t>
            </a:fld>
            <a:endParaRPr lang="nl-NL"/>
          </a:p>
        </p:txBody>
      </p:sp>
    </p:spTree>
    <p:extLst>
      <p:ext uri="{BB962C8B-B14F-4D97-AF65-F5344CB8AC3E}">
        <p14:creationId xmlns:p14="http://schemas.microsoft.com/office/powerpoint/2010/main" val="1207100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49</a:t>
            </a:fld>
            <a:endParaRPr lang="nl-NL"/>
          </a:p>
        </p:txBody>
      </p:sp>
    </p:spTree>
    <p:extLst>
      <p:ext uri="{BB962C8B-B14F-4D97-AF65-F5344CB8AC3E}">
        <p14:creationId xmlns:p14="http://schemas.microsoft.com/office/powerpoint/2010/main" val="146236686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One</a:t>
            </a:r>
            <a:r>
              <a:rPr lang="nl-NL" dirty="0"/>
              <a:t> </a:t>
            </a:r>
            <a:r>
              <a:rPr lang="nl-NL" dirty="0" err="1"/>
              <a:t>exemple</a:t>
            </a:r>
            <a:r>
              <a:rPr lang="nl-NL" dirty="0"/>
              <a:t> of </a:t>
            </a:r>
            <a:r>
              <a:rPr lang="nl-NL" dirty="0" err="1"/>
              <a:t>changed</a:t>
            </a:r>
            <a:r>
              <a:rPr lang="nl-NL" dirty="0"/>
              <a:t> </a:t>
            </a:r>
            <a:r>
              <a:rPr lang="nl-NL" dirty="0" err="1"/>
              <a:t>policies</a:t>
            </a:r>
            <a:r>
              <a:rPr lang="nl-NL" dirty="0"/>
              <a:t> is </a:t>
            </a:r>
            <a:r>
              <a:rPr lang="nl-NL" dirty="0" err="1"/>
              <a:t>the</a:t>
            </a:r>
            <a:r>
              <a:rPr lang="nl-NL" dirty="0"/>
              <a:t> Nature</a:t>
            </a:r>
            <a:r>
              <a:rPr lang="nl-NL" baseline="0" dirty="0"/>
              <a:t> Policy Plan. </a:t>
            </a:r>
          </a:p>
          <a:p>
            <a:r>
              <a:rPr lang="nl-NL" baseline="0" dirty="0" err="1"/>
              <a:t>This</a:t>
            </a:r>
            <a:r>
              <a:rPr lang="nl-NL" baseline="0" dirty="0"/>
              <a:t> plan was a succes; more </a:t>
            </a:r>
            <a:r>
              <a:rPr lang="nl-NL" baseline="0" dirty="0" err="1"/>
              <a:t>protection</a:t>
            </a:r>
            <a:r>
              <a:rPr lang="nl-NL" baseline="0" dirty="0"/>
              <a:t> of nature, </a:t>
            </a:r>
            <a:r>
              <a:rPr lang="nl-NL" baseline="0" dirty="0" err="1"/>
              <a:t>and</a:t>
            </a:r>
            <a:r>
              <a:rPr lang="nl-NL" baseline="0" dirty="0"/>
              <a:t> development of new nature </a:t>
            </a:r>
            <a:r>
              <a:rPr lang="nl-NL" baseline="0" dirty="0" err="1"/>
              <a:t>areas</a:t>
            </a:r>
            <a:r>
              <a:rPr lang="nl-NL" baseline="0" dirty="0"/>
              <a:t> on </a:t>
            </a:r>
            <a:r>
              <a:rPr lang="nl-NL" baseline="0" dirty="0" err="1"/>
              <a:t>former</a:t>
            </a:r>
            <a:r>
              <a:rPr lang="nl-NL" baseline="0" dirty="0"/>
              <a:t> </a:t>
            </a:r>
            <a:r>
              <a:rPr lang="nl-NL" baseline="0" dirty="0" err="1"/>
              <a:t>farmland</a:t>
            </a:r>
            <a:r>
              <a:rPr lang="nl-NL" baseline="0" dirty="0"/>
              <a:t>. </a:t>
            </a:r>
          </a:p>
          <a:p>
            <a:r>
              <a:rPr lang="nl-NL" baseline="0" dirty="0" err="1"/>
              <a:t>Fragmentised</a:t>
            </a:r>
            <a:r>
              <a:rPr lang="nl-NL" baseline="0" dirty="0"/>
              <a:t> nature reserves </a:t>
            </a:r>
            <a:r>
              <a:rPr lang="nl-NL" baseline="0" dirty="0" err="1"/>
              <a:t>were</a:t>
            </a:r>
            <a:r>
              <a:rPr lang="nl-NL" baseline="0" dirty="0"/>
              <a:t> </a:t>
            </a:r>
            <a:r>
              <a:rPr lang="nl-NL" baseline="0" dirty="0" err="1"/>
              <a:t>connected</a:t>
            </a:r>
            <a:r>
              <a:rPr lang="nl-NL" baseline="0" dirty="0"/>
              <a:t> </a:t>
            </a:r>
            <a:r>
              <a:rPr lang="nl-NL" baseline="0" dirty="0" err="1"/>
              <a:t>to</a:t>
            </a:r>
            <a:r>
              <a:rPr lang="nl-NL" baseline="0" dirty="0"/>
              <a:t> </a:t>
            </a:r>
            <a:r>
              <a:rPr lang="nl-NL" baseline="0" dirty="0" err="1"/>
              <a:t>each</a:t>
            </a:r>
            <a:r>
              <a:rPr lang="nl-NL" baseline="0" dirty="0"/>
              <a:t> </a:t>
            </a:r>
            <a:r>
              <a:rPr lang="nl-NL" baseline="0" dirty="0" err="1"/>
              <a:t>other</a:t>
            </a:r>
            <a:r>
              <a:rPr lang="nl-NL" baseline="0" dirty="0"/>
              <a:t> </a:t>
            </a:r>
            <a:r>
              <a:rPr lang="nl-NL" baseline="0" dirty="0" err="1"/>
              <a:t>again</a:t>
            </a:r>
            <a:r>
              <a:rPr lang="nl-NL" baseline="0" dirty="0"/>
              <a:t>.</a:t>
            </a:r>
          </a:p>
          <a:p>
            <a:r>
              <a:rPr lang="nl-NL" baseline="0" dirty="0" err="1"/>
              <a:t>This</a:t>
            </a:r>
            <a:r>
              <a:rPr lang="nl-NL" baseline="0" dirty="0"/>
              <a:t> </a:t>
            </a:r>
            <a:r>
              <a:rPr lang="nl-NL" baseline="0" dirty="0" err="1"/>
              <a:t>national</a:t>
            </a:r>
            <a:r>
              <a:rPr lang="nl-NL" baseline="0" dirty="0"/>
              <a:t> succes </a:t>
            </a:r>
            <a:r>
              <a:rPr lang="nl-NL" baseline="0" dirty="0" err="1"/>
              <a:t>became</a:t>
            </a:r>
            <a:r>
              <a:rPr lang="nl-NL" baseline="0" dirty="0"/>
              <a:t> a European-level policy (Natura 2000).</a:t>
            </a:r>
            <a:endParaRPr lang="nl-NL" dirty="0"/>
          </a:p>
        </p:txBody>
      </p:sp>
      <p:sp>
        <p:nvSpPr>
          <p:cNvPr id="4" name="Tijdelijke aanduiding voor dianummer 3"/>
          <p:cNvSpPr>
            <a:spLocks noGrp="1"/>
          </p:cNvSpPr>
          <p:nvPr>
            <p:ph type="sldNum" sz="quarter" idx="10"/>
          </p:nvPr>
        </p:nvSpPr>
        <p:spPr/>
        <p:txBody>
          <a:bodyPr/>
          <a:lstStyle/>
          <a:p>
            <a:fld id="{0F90E6B9-9390-49F9-8803-4290A7E678C3}" type="slidenum">
              <a:rPr lang="nl-NL" altLang="nl-NL" smtClean="0"/>
              <a:pPr/>
              <a:t>50</a:t>
            </a:fld>
            <a:endParaRPr lang="nl-NL" altLang="nl-NL"/>
          </a:p>
        </p:txBody>
      </p:sp>
    </p:spTree>
    <p:extLst>
      <p:ext uri="{BB962C8B-B14F-4D97-AF65-F5344CB8AC3E}">
        <p14:creationId xmlns:p14="http://schemas.microsoft.com/office/powerpoint/2010/main" val="39234893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And</a:t>
            </a:r>
            <a:r>
              <a:rPr lang="nl-NL" dirty="0"/>
              <a:t> as a new </a:t>
            </a:r>
            <a:r>
              <a:rPr lang="nl-NL" dirty="0" err="1"/>
              <a:t>town</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9</a:t>
            </a:fld>
            <a:endParaRPr lang="nl-NL"/>
          </a:p>
        </p:txBody>
      </p:sp>
    </p:spTree>
    <p:extLst>
      <p:ext uri="{BB962C8B-B14F-4D97-AF65-F5344CB8AC3E}">
        <p14:creationId xmlns:p14="http://schemas.microsoft.com/office/powerpoint/2010/main" val="27513415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000000"/>
                </a:solidFill>
                <a:latin typeface="Verdana" pitchFamily="34" charset="0"/>
                <a:ea typeface="MS PGothic" pitchFamily="34" charset="-128"/>
              </a:defRPr>
            </a:lvl1pPr>
            <a:lvl2pPr marL="804697" indent="-309499">
              <a:defRPr sz="2800">
                <a:solidFill>
                  <a:srgbClr val="000000"/>
                </a:solidFill>
                <a:latin typeface="Verdana" pitchFamily="34" charset="0"/>
                <a:ea typeface="MS PGothic" pitchFamily="34" charset="-128"/>
              </a:defRPr>
            </a:lvl2pPr>
            <a:lvl3pPr marL="1237997" indent="-247600">
              <a:defRPr sz="2800">
                <a:solidFill>
                  <a:srgbClr val="000000"/>
                </a:solidFill>
                <a:latin typeface="Verdana" pitchFamily="34" charset="0"/>
                <a:ea typeface="MS PGothic" pitchFamily="34" charset="-128"/>
              </a:defRPr>
            </a:lvl3pPr>
            <a:lvl4pPr marL="1733197" indent="-247600">
              <a:defRPr sz="2800">
                <a:solidFill>
                  <a:srgbClr val="000000"/>
                </a:solidFill>
                <a:latin typeface="Verdana" pitchFamily="34" charset="0"/>
                <a:ea typeface="MS PGothic" pitchFamily="34" charset="-128"/>
              </a:defRPr>
            </a:lvl4pPr>
            <a:lvl5pPr marL="2228395" indent="-247600">
              <a:defRPr sz="2800">
                <a:solidFill>
                  <a:srgbClr val="000000"/>
                </a:solidFill>
                <a:latin typeface="Verdana" pitchFamily="34" charset="0"/>
                <a:ea typeface="MS PGothic" pitchFamily="34" charset="-128"/>
              </a:defRPr>
            </a:lvl5pPr>
            <a:lvl6pPr marL="2723594" indent="-247600" eaLnBrk="0" fontAlgn="base" hangingPunct="0">
              <a:spcBef>
                <a:spcPct val="0"/>
              </a:spcBef>
              <a:spcAft>
                <a:spcPct val="0"/>
              </a:spcAft>
              <a:defRPr sz="2800">
                <a:solidFill>
                  <a:srgbClr val="000000"/>
                </a:solidFill>
                <a:latin typeface="Verdana" pitchFamily="34" charset="0"/>
                <a:ea typeface="MS PGothic" pitchFamily="34" charset="-128"/>
              </a:defRPr>
            </a:lvl6pPr>
            <a:lvl7pPr marL="3218792" indent="-247600" eaLnBrk="0" fontAlgn="base" hangingPunct="0">
              <a:spcBef>
                <a:spcPct val="0"/>
              </a:spcBef>
              <a:spcAft>
                <a:spcPct val="0"/>
              </a:spcAft>
              <a:defRPr sz="2800">
                <a:solidFill>
                  <a:srgbClr val="000000"/>
                </a:solidFill>
                <a:latin typeface="Verdana" pitchFamily="34" charset="0"/>
                <a:ea typeface="MS PGothic" pitchFamily="34" charset="-128"/>
              </a:defRPr>
            </a:lvl7pPr>
            <a:lvl8pPr marL="3713991" indent="-247600" eaLnBrk="0" fontAlgn="base" hangingPunct="0">
              <a:spcBef>
                <a:spcPct val="0"/>
              </a:spcBef>
              <a:spcAft>
                <a:spcPct val="0"/>
              </a:spcAft>
              <a:defRPr sz="2800">
                <a:solidFill>
                  <a:srgbClr val="000000"/>
                </a:solidFill>
                <a:latin typeface="Verdana" pitchFamily="34" charset="0"/>
                <a:ea typeface="MS PGothic" pitchFamily="34" charset="-128"/>
              </a:defRPr>
            </a:lvl8pPr>
            <a:lvl9pPr marL="4209189" indent="-247600" eaLnBrk="0" fontAlgn="base" hangingPunct="0">
              <a:spcBef>
                <a:spcPct val="0"/>
              </a:spcBef>
              <a:spcAft>
                <a:spcPct val="0"/>
              </a:spcAft>
              <a:defRPr sz="2800">
                <a:solidFill>
                  <a:srgbClr val="000000"/>
                </a:solidFill>
                <a:latin typeface="Verdana" pitchFamily="34" charset="0"/>
                <a:ea typeface="MS PGothic" pitchFamily="34" charset="-128"/>
              </a:defRPr>
            </a:lvl9pPr>
          </a:lstStyle>
          <a:p>
            <a:fld id="{7133193D-47BA-4767-9D7A-2822A3AE7310}" type="slidenum">
              <a:rPr lang="nl-NL" altLang="nl-NL" sz="1300">
                <a:solidFill>
                  <a:schemeClr val="tx1"/>
                </a:solidFill>
                <a:latin typeface="Calibri" pitchFamily="34" charset="0"/>
              </a:rPr>
              <a:pPr/>
              <a:t>54</a:t>
            </a:fld>
            <a:endParaRPr lang="nl-NL" altLang="nl-NL" sz="1300">
              <a:solidFill>
                <a:schemeClr val="tx1"/>
              </a:solidFill>
              <a:latin typeface="Calibri" pitchFamily="34" charset="0"/>
            </a:endParaRPr>
          </a:p>
        </p:txBody>
      </p:sp>
    </p:spTree>
    <p:extLst>
      <p:ext uri="{BB962C8B-B14F-4D97-AF65-F5344CB8AC3E}">
        <p14:creationId xmlns:p14="http://schemas.microsoft.com/office/powerpoint/2010/main" val="42575564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Rot="1" noChangeAspect="1" noTextEdit="1"/>
          </p:cNvSpPr>
          <p:nvPr>
            <p:ph type="sldImg"/>
          </p:nvPr>
        </p:nvSpPr>
        <p:spPr>
          <a:ln/>
        </p:spPr>
      </p:sp>
      <p:sp>
        <p:nvSpPr>
          <p:cNvPr id="61443"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372145783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Rot="1" noChangeAspect="1" noTextEdit="1"/>
          </p:cNvSpPr>
          <p:nvPr>
            <p:ph type="sldImg"/>
          </p:nvPr>
        </p:nvSpPr>
        <p:spPr>
          <a:ln/>
        </p:spPr>
      </p:sp>
      <p:sp>
        <p:nvSpPr>
          <p:cNvPr id="63491"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p:txBody>
      </p:sp>
    </p:spTree>
    <p:extLst>
      <p:ext uri="{BB962C8B-B14F-4D97-AF65-F5344CB8AC3E}">
        <p14:creationId xmlns:p14="http://schemas.microsoft.com/office/powerpoint/2010/main" val="21235685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4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nl-NL" altLang="nl-NL"/>
          </a:p>
        </p:txBody>
      </p:sp>
      <p:sp>
        <p:nvSpPr>
          <p:cNvPr id="44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a:solidFill>
                  <a:srgbClr val="000000"/>
                </a:solidFill>
                <a:latin typeface="Verdana" pitchFamily="34" charset="0"/>
                <a:ea typeface="MS PGothic" pitchFamily="34" charset="-128"/>
              </a:defRPr>
            </a:lvl1pPr>
            <a:lvl2pPr marL="804697" indent="-309499">
              <a:defRPr sz="2800">
                <a:solidFill>
                  <a:srgbClr val="000000"/>
                </a:solidFill>
                <a:latin typeface="Verdana" pitchFamily="34" charset="0"/>
                <a:ea typeface="MS PGothic" pitchFamily="34" charset="-128"/>
              </a:defRPr>
            </a:lvl2pPr>
            <a:lvl3pPr marL="1237997" indent="-247600">
              <a:defRPr sz="2800">
                <a:solidFill>
                  <a:srgbClr val="000000"/>
                </a:solidFill>
                <a:latin typeface="Verdana" pitchFamily="34" charset="0"/>
                <a:ea typeface="MS PGothic" pitchFamily="34" charset="-128"/>
              </a:defRPr>
            </a:lvl3pPr>
            <a:lvl4pPr marL="1733197" indent="-247600">
              <a:defRPr sz="2800">
                <a:solidFill>
                  <a:srgbClr val="000000"/>
                </a:solidFill>
                <a:latin typeface="Verdana" pitchFamily="34" charset="0"/>
                <a:ea typeface="MS PGothic" pitchFamily="34" charset="-128"/>
              </a:defRPr>
            </a:lvl4pPr>
            <a:lvl5pPr marL="2228395" indent="-247600">
              <a:defRPr sz="2800">
                <a:solidFill>
                  <a:srgbClr val="000000"/>
                </a:solidFill>
                <a:latin typeface="Verdana" pitchFamily="34" charset="0"/>
                <a:ea typeface="MS PGothic" pitchFamily="34" charset="-128"/>
              </a:defRPr>
            </a:lvl5pPr>
            <a:lvl6pPr marL="2723594" indent="-247600" eaLnBrk="0" fontAlgn="base" hangingPunct="0">
              <a:spcBef>
                <a:spcPct val="0"/>
              </a:spcBef>
              <a:spcAft>
                <a:spcPct val="0"/>
              </a:spcAft>
              <a:defRPr sz="2800">
                <a:solidFill>
                  <a:srgbClr val="000000"/>
                </a:solidFill>
                <a:latin typeface="Verdana" pitchFamily="34" charset="0"/>
                <a:ea typeface="MS PGothic" pitchFamily="34" charset="-128"/>
              </a:defRPr>
            </a:lvl6pPr>
            <a:lvl7pPr marL="3218792" indent="-247600" eaLnBrk="0" fontAlgn="base" hangingPunct="0">
              <a:spcBef>
                <a:spcPct val="0"/>
              </a:spcBef>
              <a:spcAft>
                <a:spcPct val="0"/>
              </a:spcAft>
              <a:defRPr sz="2800">
                <a:solidFill>
                  <a:srgbClr val="000000"/>
                </a:solidFill>
                <a:latin typeface="Verdana" pitchFamily="34" charset="0"/>
                <a:ea typeface="MS PGothic" pitchFamily="34" charset="-128"/>
              </a:defRPr>
            </a:lvl7pPr>
            <a:lvl8pPr marL="3713991" indent="-247600" eaLnBrk="0" fontAlgn="base" hangingPunct="0">
              <a:spcBef>
                <a:spcPct val="0"/>
              </a:spcBef>
              <a:spcAft>
                <a:spcPct val="0"/>
              </a:spcAft>
              <a:defRPr sz="2800">
                <a:solidFill>
                  <a:srgbClr val="000000"/>
                </a:solidFill>
                <a:latin typeface="Verdana" pitchFamily="34" charset="0"/>
                <a:ea typeface="MS PGothic" pitchFamily="34" charset="-128"/>
              </a:defRPr>
            </a:lvl8pPr>
            <a:lvl9pPr marL="4209189" indent="-247600" eaLnBrk="0" fontAlgn="base" hangingPunct="0">
              <a:spcBef>
                <a:spcPct val="0"/>
              </a:spcBef>
              <a:spcAft>
                <a:spcPct val="0"/>
              </a:spcAft>
              <a:defRPr sz="2800">
                <a:solidFill>
                  <a:srgbClr val="000000"/>
                </a:solidFill>
                <a:latin typeface="Verdana" pitchFamily="34" charset="0"/>
                <a:ea typeface="MS PGothic" pitchFamily="34" charset="-128"/>
              </a:defRPr>
            </a:lvl9pPr>
          </a:lstStyle>
          <a:p>
            <a:fld id="{7133193D-47BA-4767-9D7A-2822A3AE7310}" type="slidenum">
              <a:rPr lang="nl-NL" altLang="nl-NL" sz="1300">
                <a:solidFill>
                  <a:schemeClr val="tx1"/>
                </a:solidFill>
                <a:latin typeface="Calibri" pitchFamily="34" charset="0"/>
              </a:rPr>
              <a:pPr/>
              <a:t>58</a:t>
            </a:fld>
            <a:endParaRPr lang="nl-NL" altLang="nl-NL" sz="1300">
              <a:solidFill>
                <a:schemeClr val="tx1"/>
              </a:solidFill>
              <a:latin typeface="Calibri" pitchFamily="34" charset="0"/>
            </a:endParaRPr>
          </a:p>
        </p:txBody>
      </p:sp>
    </p:spTree>
    <p:extLst>
      <p:ext uri="{BB962C8B-B14F-4D97-AF65-F5344CB8AC3E}">
        <p14:creationId xmlns:p14="http://schemas.microsoft.com/office/powerpoint/2010/main" val="35652616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342900" lvl="0" indent="-342900">
              <a:buFont typeface="Symbol" panose="05050102010706020507" pitchFamily="18" charset="2"/>
              <a:buChar char=""/>
            </a:pPr>
            <a:r>
              <a:rPr lang="nl-NL" sz="1000" dirty="0">
                <a:effectLst/>
                <a:latin typeface="Calibri" panose="020F0502020204030204" pitchFamily="34" charset="0"/>
                <a:ea typeface="Calibri" panose="020F0502020204030204" pitchFamily="34" charset="0"/>
                <a:cs typeface="Calibri" panose="020F0502020204030204" pitchFamily="34" charset="0"/>
              </a:rPr>
              <a:t>Dat doen we op een negental thema’s , geordend langs de drie perspectieven van de RO-brief</a:t>
            </a:r>
            <a:endParaRPr lang="nl-NL" sz="1100" dirty="0">
              <a:effectLst/>
              <a:latin typeface="Calibri" panose="020F0502020204030204" pitchFamily="34" charset="0"/>
              <a:ea typeface="Calibri" panose="020F0502020204030204" pitchFamily="34" charset="0"/>
              <a:cs typeface="Calibri" panose="020F0502020204030204" pitchFamily="34" charset="0"/>
            </a:endParaRPr>
          </a:p>
          <a:p>
            <a:pPr marL="742950" lvl="1" indent="-285750">
              <a:buFont typeface="Courier New" panose="02070309020205020404" pitchFamily="49" charset="0"/>
              <a:buChar char="o"/>
            </a:pPr>
            <a:r>
              <a:rPr lang="nl-NL" sz="1000" dirty="0">
                <a:effectLst/>
                <a:latin typeface="Calibri" panose="020F0502020204030204" pitchFamily="34" charset="0"/>
                <a:ea typeface="Calibri" panose="020F0502020204030204" pitchFamily="34" charset="0"/>
              </a:rPr>
              <a:t>perspectief voor landbouw en natuur, </a:t>
            </a:r>
            <a:endParaRPr lang="nl-NL"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nl-NL" sz="1000" dirty="0">
                <a:effectLst/>
                <a:latin typeface="Calibri" panose="020F0502020204030204" pitchFamily="34" charset="0"/>
                <a:ea typeface="Calibri" panose="020F0502020204030204" pitchFamily="34" charset="0"/>
              </a:rPr>
              <a:t>ordenende netwerken voor energie en (circulaire) economie, </a:t>
            </a:r>
            <a:endParaRPr lang="nl-NL" sz="1100" dirty="0">
              <a:effectLst/>
              <a:latin typeface="Calibri" panose="020F0502020204030204" pitchFamily="34" charset="0"/>
              <a:ea typeface="Calibri" panose="020F0502020204030204" pitchFamily="34" charset="0"/>
            </a:endParaRPr>
          </a:p>
          <a:p>
            <a:pPr marL="742950" lvl="1" indent="-285750">
              <a:buFont typeface="Courier New" panose="02070309020205020404" pitchFamily="49" charset="0"/>
              <a:buChar char="o"/>
            </a:pPr>
            <a:r>
              <a:rPr lang="nl-NL" sz="1000" dirty="0">
                <a:effectLst/>
                <a:latin typeface="Calibri" panose="020F0502020204030204" pitchFamily="34" charset="0"/>
                <a:ea typeface="Calibri" panose="020F0502020204030204" pitchFamily="34" charset="0"/>
              </a:rPr>
              <a:t> leefbare steden en regio’s.</a:t>
            </a:r>
            <a:endParaRPr lang="nl-NL" sz="1100" dirty="0">
              <a:effectLst/>
              <a:latin typeface="Calibri" panose="020F0502020204030204" pitchFamily="34" charset="0"/>
              <a:ea typeface="Calibri" panose="020F0502020204030204" pitchFamily="34" charset="0"/>
            </a:endParaRPr>
          </a:p>
          <a:p>
            <a:pPr marL="342900" lvl="0" indent="-342900">
              <a:buFont typeface="Symbol" panose="05050102010706020507" pitchFamily="18" charset="2"/>
              <a:buChar char=""/>
            </a:pPr>
            <a:r>
              <a:rPr lang="nl-NL" sz="1000" dirty="0">
                <a:effectLst/>
                <a:latin typeface="Calibri" panose="020F0502020204030204" pitchFamily="34" charset="0"/>
                <a:ea typeface="Calibri" panose="020F0502020204030204" pitchFamily="34" charset="0"/>
                <a:cs typeface="Calibri" panose="020F0502020204030204" pitchFamily="34" charset="0"/>
              </a:rPr>
              <a:t>We zorgen voor het breed delen van de ontwikkelde oplossingen en instrumenten.</a:t>
            </a:r>
            <a:endParaRPr lang="nl-NL" sz="11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Tijdelijke aanduiding voor dianumm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D9E495-0F74-430B-BA5D-0C5A4845122C}"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33884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And</a:t>
            </a:r>
            <a:r>
              <a:rPr lang="nl-NL" dirty="0"/>
              <a:t> </a:t>
            </a:r>
            <a:r>
              <a:rPr lang="nl-NL" dirty="0" err="1"/>
              <a:t>here</a:t>
            </a:r>
            <a:r>
              <a:rPr lang="nl-NL" dirty="0"/>
              <a:t> we </a:t>
            </a:r>
            <a:r>
              <a:rPr lang="nl-NL" dirty="0" err="1"/>
              <a:t>see</a:t>
            </a:r>
            <a:r>
              <a:rPr lang="nl-NL" dirty="0"/>
              <a:t> the </a:t>
            </a:r>
            <a:r>
              <a:rPr lang="nl-NL" dirty="0" err="1"/>
              <a:t>effects</a:t>
            </a:r>
            <a:r>
              <a:rPr lang="nl-NL" dirty="0"/>
              <a:t> of the building of </a:t>
            </a:r>
            <a:r>
              <a:rPr lang="nl-NL" dirty="0" err="1"/>
              <a:t>several</a:t>
            </a:r>
            <a:r>
              <a:rPr lang="nl-NL" dirty="0"/>
              <a:t> </a:t>
            </a:r>
            <a:r>
              <a:rPr lang="nl-NL" dirty="0" err="1"/>
              <a:t>vinex</a:t>
            </a:r>
            <a:r>
              <a:rPr lang="nl-NL" dirty="0"/>
              <a:t> </a:t>
            </a:r>
            <a:r>
              <a:rPr lang="nl-NL" dirty="0" err="1"/>
              <a:t>suburban</a:t>
            </a:r>
            <a:r>
              <a:rPr lang="nl-NL" dirty="0"/>
              <a:t> </a:t>
            </a:r>
            <a:r>
              <a:rPr lang="nl-NL" dirty="0" err="1"/>
              <a:t>areas</a:t>
            </a:r>
            <a:r>
              <a:rPr lang="nl-NL" dirty="0"/>
              <a:t>,</a:t>
            </a:r>
            <a:r>
              <a:rPr lang="nl-NL" baseline="0" dirty="0"/>
              <a:t> </a:t>
            </a:r>
            <a:r>
              <a:rPr lang="nl-NL" baseline="0" dirty="0" err="1"/>
              <a:t>between</a:t>
            </a:r>
            <a:r>
              <a:rPr lang="nl-NL" baseline="0" dirty="0"/>
              <a:t> The Hague </a:t>
            </a:r>
            <a:r>
              <a:rPr lang="nl-NL" baseline="0" dirty="0" err="1"/>
              <a:t>and</a:t>
            </a:r>
            <a:r>
              <a:rPr lang="nl-NL" baseline="0" dirty="0"/>
              <a:t> Zoetermeer, The Hague </a:t>
            </a:r>
            <a:r>
              <a:rPr lang="nl-NL" baseline="0" dirty="0" err="1"/>
              <a:t>and</a:t>
            </a:r>
            <a:r>
              <a:rPr lang="nl-NL" baseline="0" dirty="0"/>
              <a:t> Delft </a:t>
            </a:r>
            <a:r>
              <a:rPr lang="nl-NL" baseline="0" dirty="0" err="1"/>
              <a:t>and</a:t>
            </a:r>
            <a:r>
              <a:rPr lang="nl-NL" baseline="0" dirty="0"/>
              <a:t> </a:t>
            </a:r>
            <a:r>
              <a:rPr lang="nl-NL" baseline="0" dirty="0" err="1"/>
              <a:t>around</a:t>
            </a:r>
            <a:r>
              <a:rPr lang="nl-NL" baseline="0" dirty="0"/>
              <a:t> Rotterdam. </a:t>
            </a:r>
            <a:r>
              <a:rPr lang="nl-NL" baseline="0" dirty="0" err="1"/>
              <a:t>Also</a:t>
            </a:r>
            <a:r>
              <a:rPr lang="nl-NL" baseline="0" dirty="0"/>
              <a:t> the </a:t>
            </a:r>
            <a:r>
              <a:rPr lang="nl-NL" baseline="0" dirty="0" err="1"/>
              <a:t>growth</a:t>
            </a:r>
            <a:r>
              <a:rPr lang="nl-NL" baseline="0" dirty="0"/>
              <a:t> of the </a:t>
            </a:r>
            <a:r>
              <a:rPr lang="nl-NL" baseline="0" dirty="0" err="1"/>
              <a:t>greenhouse</a:t>
            </a:r>
            <a:r>
              <a:rPr lang="nl-NL" baseline="0" dirty="0"/>
              <a:t> </a:t>
            </a:r>
            <a:r>
              <a:rPr lang="nl-NL" baseline="0" dirty="0" err="1"/>
              <a:t>agriculture</a:t>
            </a:r>
            <a:r>
              <a:rPr lang="nl-NL" baseline="0" dirty="0"/>
              <a:t> (</a:t>
            </a:r>
            <a:r>
              <a:rPr lang="nl-NL" baseline="0" dirty="0" err="1"/>
              <a:t>grey</a:t>
            </a:r>
            <a:r>
              <a:rPr lang="nl-NL" baseline="0" dirty="0"/>
              <a:t>) </a:t>
            </a:r>
            <a:r>
              <a:rPr lang="nl-NL" baseline="0" dirty="0" err="1"/>
              <a:t>especially</a:t>
            </a:r>
            <a:r>
              <a:rPr lang="nl-NL" baseline="0" dirty="0"/>
              <a:t> </a:t>
            </a:r>
            <a:r>
              <a:rPr lang="nl-NL" baseline="0" dirty="0" err="1"/>
              <a:t>around</a:t>
            </a:r>
            <a:r>
              <a:rPr lang="nl-NL" baseline="0" dirty="0"/>
              <a:t> Zoetermeer. </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10</a:t>
            </a:fld>
            <a:endParaRPr lang="nl-NL"/>
          </a:p>
        </p:txBody>
      </p:sp>
    </p:spTree>
    <p:extLst>
      <p:ext uri="{BB962C8B-B14F-4D97-AF65-F5344CB8AC3E}">
        <p14:creationId xmlns:p14="http://schemas.microsoft.com/office/powerpoint/2010/main" val="31315196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Amsterdam </a:t>
            </a:r>
            <a:r>
              <a:rPr lang="nl-NL" dirty="0" err="1"/>
              <a:t>region</a:t>
            </a:r>
            <a:r>
              <a:rPr lang="nl-NL" dirty="0"/>
              <a:t> in 1970, SE of Amsterdam the airport area, East of Amsterdam land</a:t>
            </a:r>
            <a:r>
              <a:rPr lang="nl-NL" baseline="0" dirty="0"/>
              <a:t> </a:t>
            </a:r>
            <a:r>
              <a:rPr lang="nl-NL" baseline="0" dirty="0" err="1"/>
              <a:t>reclaimed</a:t>
            </a:r>
            <a:r>
              <a:rPr lang="nl-NL" baseline="0" dirty="0"/>
              <a:t> </a:t>
            </a:r>
            <a:r>
              <a:rPr lang="nl-NL" baseline="0" dirty="0" err="1"/>
              <a:t>from</a:t>
            </a:r>
            <a:r>
              <a:rPr lang="nl-NL" baseline="0" dirty="0"/>
              <a:t> the </a:t>
            </a:r>
            <a:r>
              <a:rPr lang="nl-NL" baseline="0" dirty="0" err="1"/>
              <a:t>sea</a:t>
            </a:r>
            <a:r>
              <a:rPr lang="nl-NL" baseline="0" dirty="0"/>
              <a:t>.</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11</a:t>
            </a:fld>
            <a:endParaRPr lang="nl-NL"/>
          </a:p>
        </p:txBody>
      </p:sp>
    </p:spTree>
    <p:extLst>
      <p:ext uri="{BB962C8B-B14F-4D97-AF65-F5344CB8AC3E}">
        <p14:creationId xmlns:p14="http://schemas.microsoft.com/office/powerpoint/2010/main" val="4199656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With</a:t>
            </a:r>
            <a:r>
              <a:rPr lang="nl-NL" dirty="0"/>
              <a:t> Almere</a:t>
            </a:r>
            <a:r>
              <a:rPr lang="nl-NL" baseline="0" dirty="0"/>
              <a:t> </a:t>
            </a:r>
            <a:r>
              <a:rPr lang="nl-NL" baseline="0" dirty="0" err="1"/>
              <a:t>growing</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12</a:t>
            </a:fld>
            <a:endParaRPr lang="nl-NL"/>
          </a:p>
        </p:txBody>
      </p:sp>
    </p:spTree>
    <p:extLst>
      <p:ext uri="{BB962C8B-B14F-4D97-AF65-F5344CB8AC3E}">
        <p14:creationId xmlns:p14="http://schemas.microsoft.com/office/powerpoint/2010/main" val="3599578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F901EAF-5091-4AFA-B870-D497094DAD42}" type="slidenum">
              <a:rPr lang="nl-NL" smtClean="0"/>
              <a:pPr/>
              <a:t>13</a:t>
            </a:fld>
            <a:endParaRPr lang="nl-NL"/>
          </a:p>
        </p:txBody>
      </p:sp>
    </p:spTree>
    <p:extLst>
      <p:ext uri="{BB962C8B-B14F-4D97-AF65-F5344CB8AC3E}">
        <p14:creationId xmlns:p14="http://schemas.microsoft.com/office/powerpoint/2010/main" val="34987057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err="1"/>
              <a:t>And</a:t>
            </a:r>
            <a:r>
              <a:rPr lang="nl-NL" dirty="0"/>
              <a:t>  </a:t>
            </a:r>
            <a:r>
              <a:rPr lang="nl-NL" dirty="0" err="1"/>
              <a:t>this</a:t>
            </a:r>
            <a:r>
              <a:rPr lang="nl-NL" dirty="0"/>
              <a:t> is the Spangen </a:t>
            </a:r>
            <a:r>
              <a:rPr lang="nl-NL" dirty="0" err="1"/>
              <a:t>urban</a:t>
            </a:r>
            <a:r>
              <a:rPr lang="nl-NL" dirty="0"/>
              <a:t> area </a:t>
            </a:r>
            <a:r>
              <a:rPr lang="nl-NL" dirty="0" err="1"/>
              <a:t>here</a:t>
            </a:r>
            <a:r>
              <a:rPr lang="nl-NL" dirty="0"/>
              <a:t> in Rotterdam. </a:t>
            </a:r>
            <a:r>
              <a:rPr lang="nl-NL" dirty="0" err="1"/>
              <a:t>Stimulated</a:t>
            </a:r>
            <a:r>
              <a:rPr lang="nl-NL" dirty="0"/>
              <a:t> </a:t>
            </a:r>
            <a:r>
              <a:rPr lang="nl-NL" dirty="0" err="1"/>
              <a:t>by</a:t>
            </a:r>
            <a:r>
              <a:rPr lang="nl-NL" dirty="0"/>
              <a:t> the </a:t>
            </a:r>
            <a:r>
              <a:rPr lang="nl-NL" dirty="0" err="1"/>
              <a:t>local</a:t>
            </a:r>
            <a:r>
              <a:rPr lang="nl-NL" dirty="0"/>
              <a:t> </a:t>
            </a:r>
            <a:r>
              <a:rPr lang="nl-NL" dirty="0" err="1"/>
              <a:t>government</a:t>
            </a:r>
            <a:r>
              <a:rPr lang="nl-NL" dirty="0"/>
              <a:t>, </a:t>
            </a:r>
            <a:r>
              <a:rPr lang="nl-NL" dirty="0" err="1"/>
              <a:t>it</a:t>
            </a:r>
            <a:r>
              <a:rPr lang="nl-NL" dirty="0"/>
              <a:t> was </a:t>
            </a:r>
            <a:r>
              <a:rPr lang="nl-NL" dirty="0" err="1"/>
              <a:t>designed</a:t>
            </a:r>
            <a:r>
              <a:rPr lang="nl-NL" dirty="0"/>
              <a:t> </a:t>
            </a:r>
            <a:r>
              <a:rPr lang="nl-NL" dirty="0" err="1"/>
              <a:t>by</a:t>
            </a:r>
            <a:r>
              <a:rPr lang="nl-NL" dirty="0"/>
              <a:t> </a:t>
            </a:r>
            <a:r>
              <a:rPr lang="nl-NL" dirty="0" err="1"/>
              <a:t>famous</a:t>
            </a:r>
            <a:r>
              <a:rPr lang="nl-NL" dirty="0"/>
              <a:t> </a:t>
            </a:r>
            <a:r>
              <a:rPr lang="nl-NL" dirty="0" err="1"/>
              <a:t>architects</a:t>
            </a:r>
            <a:r>
              <a:rPr lang="nl-NL" dirty="0"/>
              <a:t> </a:t>
            </a:r>
            <a:r>
              <a:rPr lang="nl-NL" dirty="0" err="1"/>
              <a:t>and</a:t>
            </a:r>
            <a:r>
              <a:rPr lang="nl-NL" dirty="0"/>
              <a:t> </a:t>
            </a:r>
            <a:r>
              <a:rPr lang="nl-NL" dirty="0" err="1"/>
              <a:t>mostly</a:t>
            </a:r>
            <a:r>
              <a:rPr lang="nl-NL" baseline="0" dirty="0"/>
              <a:t> built </a:t>
            </a:r>
            <a:r>
              <a:rPr lang="nl-NL" baseline="0" dirty="0" err="1"/>
              <a:t>during</a:t>
            </a:r>
            <a:r>
              <a:rPr lang="nl-NL" baseline="0" dirty="0"/>
              <a:t> the 1920s. The </a:t>
            </a:r>
            <a:r>
              <a:rPr lang="nl-NL" baseline="0" dirty="0" err="1"/>
              <a:t>pattern</a:t>
            </a:r>
            <a:r>
              <a:rPr lang="nl-NL" baseline="0" dirty="0"/>
              <a:t> of </a:t>
            </a:r>
            <a:r>
              <a:rPr lang="nl-NL" baseline="0" dirty="0" err="1"/>
              <a:t>streets</a:t>
            </a:r>
            <a:r>
              <a:rPr lang="nl-NL" baseline="0" dirty="0"/>
              <a:t> has a </a:t>
            </a:r>
            <a:r>
              <a:rPr lang="nl-NL" baseline="0" dirty="0" err="1"/>
              <a:t>symmetrical</a:t>
            </a:r>
            <a:r>
              <a:rPr lang="nl-NL" baseline="0" dirty="0"/>
              <a:t> design. </a:t>
            </a:r>
            <a:r>
              <a:rPr lang="nl-NL" baseline="0" dirty="0" err="1"/>
              <a:t>Left</a:t>
            </a:r>
            <a:r>
              <a:rPr lang="nl-NL" baseline="0" dirty="0"/>
              <a:t> at the top </a:t>
            </a:r>
            <a:r>
              <a:rPr lang="nl-NL" baseline="0" dirty="0" err="1"/>
              <a:t>you</a:t>
            </a:r>
            <a:r>
              <a:rPr lang="nl-NL" baseline="0" dirty="0"/>
              <a:t> </a:t>
            </a:r>
            <a:r>
              <a:rPr lang="nl-NL" baseline="0" dirty="0" err="1"/>
              <a:t>see</a:t>
            </a:r>
            <a:r>
              <a:rPr lang="nl-NL" baseline="0" dirty="0"/>
              <a:t> the Sparta </a:t>
            </a:r>
            <a:r>
              <a:rPr lang="nl-NL" baseline="0" dirty="0" err="1"/>
              <a:t>football</a:t>
            </a:r>
            <a:r>
              <a:rPr lang="nl-NL" baseline="0" dirty="0"/>
              <a:t> stadium. Up </a:t>
            </a:r>
            <a:r>
              <a:rPr lang="nl-NL" baseline="0" dirty="0" err="1"/>
              <a:t>to</a:t>
            </a:r>
            <a:r>
              <a:rPr lang="nl-NL" baseline="0" dirty="0"/>
              <a:t> the 1950s, Spangen was a living area </a:t>
            </a:r>
            <a:r>
              <a:rPr lang="nl-NL" baseline="0" dirty="0" err="1"/>
              <a:t>for</a:t>
            </a:r>
            <a:r>
              <a:rPr lang="nl-NL" baseline="0" dirty="0"/>
              <a:t> </a:t>
            </a:r>
            <a:r>
              <a:rPr lang="nl-NL" baseline="0" dirty="0" err="1"/>
              <a:t>civil</a:t>
            </a:r>
            <a:r>
              <a:rPr lang="nl-NL" baseline="0" dirty="0"/>
              <a:t> </a:t>
            </a:r>
            <a:r>
              <a:rPr lang="nl-NL" baseline="0" dirty="0" err="1"/>
              <a:t>servants</a:t>
            </a:r>
            <a:r>
              <a:rPr lang="nl-NL" baseline="0" dirty="0"/>
              <a:t>, </a:t>
            </a:r>
            <a:r>
              <a:rPr lang="nl-NL" baseline="0" dirty="0" err="1"/>
              <a:t>craftsmen</a:t>
            </a:r>
            <a:r>
              <a:rPr lang="nl-NL" baseline="0" dirty="0"/>
              <a:t> </a:t>
            </a:r>
            <a:r>
              <a:rPr lang="nl-NL" baseline="0" dirty="0" err="1"/>
              <a:t>and</a:t>
            </a:r>
            <a:r>
              <a:rPr lang="nl-NL" baseline="0" dirty="0"/>
              <a:t> </a:t>
            </a:r>
            <a:r>
              <a:rPr lang="nl-NL" baseline="0" dirty="0" err="1"/>
              <a:t>teachers</a:t>
            </a:r>
            <a:r>
              <a:rPr lang="nl-NL" baseline="0" dirty="0"/>
              <a:t>. </a:t>
            </a:r>
            <a:r>
              <a:rPr lang="nl-NL" baseline="0" dirty="0" err="1"/>
              <a:t>During</a:t>
            </a:r>
            <a:r>
              <a:rPr lang="nl-NL" baseline="0" dirty="0"/>
              <a:t> the 1980s </a:t>
            </a:r>
            <a:r>
              <a:rPr lang="nl-NL" baseline="0" dirty="0" err="1"/>
              <a:t>and</a:t>
            </a:r>
            <a:r>
              <a:rPr lang="nl-NL" baseline="0" dirty="0"/>
              <a:t> 90s Spangen </a:t>
            </a:r>
            <a:r>
              <a:rPr lang="nl-NL" baseline="0" dirty="0" err="1"/>
              <a:t>became</a:t>
            </a:r>
            <a:r>
              <a:rPr lang="nl-NL" baseline="0" dirty="0"/>
              <a:t> more </a:t>
            </a:r>
            <a:r>
              <a:rPr lang="nl-NL" baseline="0" dirty="0" err="1"/>
              <a:t>and</a:t>
            </a:r>
            <a:r>
              <a:rPr lang="nl-NL" baseline="0" dirty="0"/>
              <a:t> more </a:t>
            </a:r>
            <a:r>
              <a:rPr lang="nl-NL" baseline="0" dirty="0" err="1"/>
              <a:t>an</a:t>
            </a:r>
            <a:r>
              <a:rPr lang="nl-NL" baseline="0" dirty="0"/>
              <a:t> area </a:t>
            </a:r>
            <a:r>
              <a:rPr lang="nl-NL" baseline="0" dirty="0" err="1"/>
              <a:t>for</a:t>
            </a:r>
            <a:r>
              <a:rPr lang="nl-NL" baseline="0" dirty="0"/>
              <a:t> </a:t>
            </a:r>
            <a:r>
              <a:rPr lang="nl-NL" baseline="0" dirty="0" err="1"/>
              <a:t>immigrants</a:t>
            </a:r>
            <a:r>
              <a:rPr lang="nl-NL" baseline="0" dirty="0"/>
              <a:t>, </a:t>
            </a:r>
            <a:r>
              <a:rPr lang="nl-NL" baseline="0" dirty="0" err="1"/>
              <a:t>and</a:t>
            </a:r>
            <a:r>
              <a:rPr lang="nl-NL" baseline="0" dirty="0"/>
              <a:t> had </a:t>
            </a:r>
            <a:r>
              <a:rPr lang="nl-NL" baseline="0" dirty="0" err="1"/>
              <a:t>many</a:t>
            </a:r>
            <a:r>
              <a:rPr lang="nl-NL" baseline="0" dirty="0"/>
              <a:t> </a:t>
            </a:r>
            <a:r>
              <a:rPr lang="nl-NL" baseline="0" dirty="0" err="1"/>
              <a:t>problems</a:t>
            </a:r>
            <a:r>
              <a:rPr lang="nl-NL" baseline="0" dirty="0"/>
              <a:t> </a:t>
            </a:r>
            <a:r>
              <a:rPr lang="nl-NL" baseline="0" dirty="0" err="1"/>
              <a:t>with</a:t>
            </a:r>
            <a:r>
              <a:rPr lang="nl-NL" baseline="0" dirty="0"/>
              <a:t> drugs-</a:t>
            </a:r>
            <a:r>
              <a:rPr lang="nl-NL" baseline="0" dirty="0" err="1"/>
              <a:t>related</a:t>
            </a:r>
            <a:r>
              <a:rPr lang="nl-NL" baseline="0" dirty="0"/>
              <a:t> crime. </a:t>
            </a:r>
            <a:r>
              <a:rPr lang="nl-NL" baseline="0" dirty="0" err="1"/>
              <a:t>Partly</a:t>
            </a:r>
            <a:r>
              <a:rPr lang="nl-NL" baseline="0" dirty="0"/>
              <a:t> </a:t>
            </a:r>
            <a:r>
              <a:rPr lang="nl-NL" baseline="0" dirty="0" err="1"/>
              <a:t>because</a:t>
            </a:r>
            <a:r>
              <a:rPr lang="nl-NL" baseline="0" dirty="0"/>
              <a:t> of </a:t>
            </a:r>
            <a:r>
              <a:rPr lang="nl-NL" baseline="0" dirty="0" err="1"/>
              <a:t>civil</a:t>
            </a:r>
            <a:r>
              <a:rPr lang="nl-NL" baseline="0" dirty="0"/>
              <a:t> </a:t>
            </a:r>
            <a:r>
              <a:rPr lang="nl-NL" baseline="0" dirty="0" err="1"/>
              <a:t>protests</a:t>
            </a:r>
            <a:r>
              <a:rPr lang="nl-NL" baseline="0" dirty="0"/>
              <a:t>, the </a:t>
            </a:r>
            <a:r>
              <a:rPr lang="nl-NL" baseline="0" dirty="0" err="1"/>
              <a:t>local</a:t>
            </a:r>
            <a:r>
              <a:rPr lang="nl-NL" baseline="0" dirty="0"/>
              <a:t> </a:t>
            </a:r>
            <a:r>
              <a:rPr lang="nl-NL" baseline="0" dirty="0" err="1"/>
              <a:t>government</a:t>
            </a:r>
            <a:r>
              <a:rPr lang="nl-NL" baseline="0" dirty="0"/>
              <a:t> </a:t>
            </a:r>
            <a:r>
              <a:rPr lang="nl-NL" baseline="0" dirty="0" err="1"/>
              <a:t>took</a:t>
            </a:r>
            <a:r>
              <a:rPr lang="nl-NL" baseline="0" dirty="0"/>
              <a:t> </a:t>
            </a:r>
            <a:r>
              <a:rPr lang="nl-NL" baseline="0" dirty="0" err="1"/>
              <a:t>initiatives</a:t>
            </a:r>
            <a:r>
              <a:rPr lang="nl-NL" baseline="0" dirty="0"/>
              <a:t> </a:t>
            </a:r>
            <a:r>
              <a:rPr lang="nl-NL" baseline="0" dirty="0" err="1"/>
              <a:t>to</a:t>
            </a:r>
            <a:r>
              <a:rPr lang="nl-NL" baseline="0" dirty="0"/>
              <a:t> </a:t>
            </a:r>
            <a:r>
              <a:rPr lang="nl-NL" baseline="0" dirty="0" err="1"/>
              <a:t>improve</a:t>
            </a:r>
            <a:r>
              <a:rPr lang="nl-NL" baseline="0" dirty="0"/>
              <a:t> the living </a:t>
            </a:r>
            <a:r>
              <a:rPr lang="nl-NL" baseline="0" dirty="0" err="1"/>
              <a:t>conditions</a:t>
            </a:r>
            <a:r>
              <a:rPr lang="nl-NL" baseline="0" dirty="0"/>
              <a:t> in the area. </a:t>
            </a:r>
            <a:r>
              <a:rPr lang="nl-NL" dirty="0"/>
              <a:t> </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18</a:t>
            </a:fld>
            <a:endParaRPr lang="nl-NL"/>
          </a:p>
        </p:txBody>
      </p:sp>
    </p:spTree>
    <p:extLst>
      <p:ext uri="{BB962C8B-B14F-4D97-AF65-F5344CB8AC3E}">
        <p14:creationId xmlns:p14="http://schemas.microsoft.com/office/powerpoint/2010/main" val="30508647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The plan of 1938 was the start of the ‘</a:t>
            </a:r>
            <a:r>
              <a:rPr lang="nl-NL" dirty="0" err="1"/>
              <a:t>finger-shaped</a:t>
            </a:r>
            <a:r>
              <a:rPr lang="nl-NL" dirty="0"/>
              <a:t>’ </a:t>
            </a:r>
            <a:r>
              <a:rPr lang="nl-NL" dirty="0" err="1"/>
              <a:t>urban</a:t>
            </a:r>
            <a:r>
              <a:rPr lang="nl-NL" dirty="0"/>
              <a:t> </a:t>
            </a:r>
            <a:r>
              <a:rPr lang="nl-NL" dirty="0" err="1"/>
              <a:t>extensions</a:t>
            </a:r>
            <a:r>
              <a:rPr lang="nl-NL" dirty="0"/>
              <a:t> of Amsterdam. Urban </a:t>
            </a:r>
            <a:r>
              <a:rPr lang="nl-NL" dirty="0" err="1"/>
              <a:t>extensions</a:t>
            </a:r>
            <a:r>
              <a:rPr lang="nl-NL" dirty="0"/>
              <a:t> </a:t>
            </a:r>
            <a:r>
              <a:rPr lang="nl-NL" dirty="0" err="1"/>
              <a:t>with</a:t>
            </a:r>
            <a:r>
              <a:rPr lang="nl-NL" dirty="0"/>
              <a:t> green </a:t>
            </a:r>
            <a:r>
              <a:rPr lang="nl-NL" dirty="0" err="1"/>
              <a:t>areas</a:t>
            </a:r>
            <a:r>
              <a:rPr lang="nl-NL" dirty="0"/>
              <a:t> in </a:t>
            </a:r>
            <a:r>
              <a:rPr lang="nl-NL" dirty="0" err="1"/>
              <a:t>between</a:t>
            </a:r>
            <a:r>
              <a:rPr lang="nl-NL" dirty="0"/>
              <a:t>. </a:t>
            </a:r>
            <a:r>
              <a:rPr lang="nl-NL" dirty="0" err="1"/>
              <a:t>Cities</a:t>
            </a:r>
            <a:r>
              <a:rPr lang="nl-NL" dirty="0"/>
              <a:t> </a:t>
            </a:r>
            <a:r>
              <a:rPr lang="nl-NL" dirty="0" err="1"/>
              <a:t>like</a:t>
            </a:r>
            <a:r>
              <a:rPr lang="nl-NL" dirty="0"/>
              <a:t> Copenhagen </a:t>
            </a:r>
            <a:r>
              <a:rPr lang="nl-NL" dirty="0" err="1"/>
              <a:t>and</a:t>
            </a:r>
            <a:r>
              <a:rPr lang="nl-NL" baseline="0" dirty="0"/>
              <a:t> Hamburg </a:t>
            </a:r>
            <a:r>
              <a:rPr lang="nl-NL" baseline="0" dirty="0" err="1"/>
              <a:t>also</a:t>
            </a:r>
            <a:r>
              <a:rPr lang="nl-NL" baseline="0" dirty="0"/>
              <a:t> </a:t>
            </a:r>
            <a:r>
              <a:rPr lang="nl-NL" baseline="0" dirty="0" err="1"/>
              <a:t>adopted</a:t>
            </a:r>
            <a:r>
              <a:rPr lang="nl-NL" baseline="0" dirty="0"/>
              <a:t> </a:t>
            </a:r>
            <a:r>
              <a:rPr lang="nl-NL" baseline="0" dirty="0" err="1"/>
              <a:t>this</a:t>
            </a:r>
            <a:r>
              <a:rPr lang="nl-NL" baseline="0" dirty="0"/>
              <a:t> </a:t>
            </a:r>
            <a:r>
              <a:rPr lang="nl-NL" baseline="0" dirty="0" err="1"/>
              <a:t>urban</a:t>
            </a:r>
            <a:r>
              <a:rPr lang="nl-NL" baseline="0" dirty="0"/>
              <a:t> extension model. Central </a:t>
            </a:r>
            <a:r>
              <a:rPr lang="nl-NL" baseline="0" dirty="0" err="1"/>
              <a:t>idea</a:t>
            </a:r>
            <a:r>
              <a:rPr lang="nl-NL" baseline="0" dirty="0"/>
              <a:t> is </a:t>
            </a:r>
            <a:r>
              <a:rPr lang="nl-NL" baseline="0" dirty="0" err="1"/>
              <a:t>to</a:t>
            </a:r>
            <a:r>
              <a:rPr lang="nl-NL" baseline="0" dirty="0"/>
              <a:t> have </a:t>
            </a:r>
            <a:r>
              <a:rPr lang="nl-NL" baseline="0" dirty="0" err="1"/>
              <a:t>recreational</a:t>
            </a:r>
            <a:r>
              <a:rPr lang="nl-NL" baseline="0" dirty="0"/>
              <a:t> </a:t>
            </a:r>
            <a:r>
              <a:rPr lang="nl-NL" baseline="0" dirty="0" err="1"/>
              <a:t>nature</a:t>
            </a:r>
            <a:r>
              <a:rPr lang="nl-NL" baseline="0" dirty="0"/>
              <a:t> close </a:t>
            </a:r>
            <a:r>
              <a:rPr lang="nl-NL" baseline="0" dirty="0" err="1"/>
              <a:t>to</a:t>
            </a:r>
            <a:r>
              <a:rPr lang="nl-NL" baseline="0" dirty="0"/>
              <a:t> </a:t>
            </a:r>
            <a:r>
              <a:rPr lang="nl-NL" baseline="0" dirty="0" err="1"/>
              <a:t>urban</a:t>
            </a:r>
            <a:r>
              <a:rPr lang="nl-NL" baseline="0" dirty="0"/>
              <a:t> living. </a:t>
            </a:r>
            <a:endParaRPr lang="en-US" dirty="0"/>
          </a:p>
        </p:txBody>
      </p:sp>
      <p:sp>
        <p:nvSpPr>
          <p:cNvPr id="4" name="Slide Number Placeholder 3"/>
          <p:cNvSpPr>
            <a:spLocks noGrp="1"/>
          </p:cNvSpPr>
          <p:nvPr>
            <p:ph type="sldNum" sz="quarter" idx="10"/>
          </p:nvPr>
        </p:nvSpPr>
        <p:spPr/>
        <p:txBody>
          <a:bodyPr/>
          <a:lstStyle/>
          <a:p>
            <a:fld id="{EF901EAF-5091-4AFA-B870-D497094DAD42}" type="slidenum">
              <a:rPr lang="nl-NL" smtClean="0"/>
              <a:pPr/>
              <a:t>19</a:t>
            </a:fld>
            <a:endParaRPr lang="nl-NL"/>
          </a:p>
        </p:txBody>
      </p:sp>
    </p:spTree>
    <p:extLst>
      <p:ext uri="{BB962C8B-B14F-4D97-AF65-F5344CB8AC3E}">
        <p14:creationId xmlns:p14="http://schemas.microsoft.com/office/powerpoint/2010/main" val="6966878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027" name="Picture 3" descr="\\PBL-FFILE-W61P\homedir$\eversd\CitrixProfile\Desktop\IMG_0753.JP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4732"/>
          <a:stretch/>
        </p:blipFill>
        <p:spPr bwMode="auto">
          <a:xfrm>
            <a:off x="0" y="0"/>
            <a:ext cx="6533456"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shpKleurvlak"/>
          <p:cNvSpPr>
            <a:spLocks noChangeArrowheads="1"/>
          </p:cNvSpPr>
          <p:nvPr/>
        </p:nvSpPr>
        <p:spPr bwMode="auto">
          <a:xfrm>
            <a:off x="4572000" y="0"/>
            <a:ext cx="4572000" cy="6858000"/>
          </a:xfrm>
          <a:prstGeom prst="rect">
            <a:avLst/>
          </a:prstGeom>
          <a:solidFill>
            <a:srgbClr val="777C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a:endParaRPr lang="en-US"/>
          </a:p>
        </p:txBody>
      </p:sp>
      <p:sp>
        <p:nvSpPr>
          <p:cNvPr id="3074" name="sTitle"/>
          <p:cNvSpPr>
            <a:spLocks noGrp="1" noChangeArrowheads="1"/>
          </p:cNvSpPr>
          <p:nvPr>
            <p:ph type="ctrTitle"/>
          </p:nvPr>
        </p:nvSpPr>
        <p:spPr>
          <a:xfrm>
            <a:off x="5002213" y="2097088"/>
            <a:ext cx="3656012" cy="1223962"/>
          </a:xfrm>
        </p:spPr>
        <p:txBody>
          <a:bodyPr anchor="b"/>
          <a:lstStyle>
            <a:lvl1pPr>
              <a:defRPr>
                <a:solidFill>
                  <a:schemeClr val="bg1"/>
                </a:solidFill>
              </a:defRPr>
            </a:lvl1pPr>
          </a:lstStyle>
          <a:p>
            <a:pPr lvl="0"/>
            <a:r>
              <a:rPr lang="en-US" noProof="0"/>
              <a:t>Click to edit Master title style</a:t>
            </a:r>
            <a:endParaRPr lang="nl-NL" noProof="0"/>
          </a:p>
        </p:txBody>
      </p:sp>
      <p:sp>
        <p:nvSpPr>
          <p:cNvPr id="3075" name="sSubtitle"/>
          <p:cNvSpPr>
            <a:spLocks noGrp="1" noChangeArrowheads="1"/>
          </p:cNvSpPr>
          <p:nvPr>
            <p:ph type="subTitle" idx="1"/>
          </p:nvPr>
        </p:nvSpPr>
        <p:spPr>
          <a:xfrm>
            <a:off x="5002213" y="3568700"/>
            <a:ext cx="3656012" cy="1516063"/>
          </a:xfrm>
        </p:spPr>
        <p:txBody>
          <a:bodyPr/>
          <a:lstStyle>
            <a:lvl1pPr marL="0" indent="0">
              <a:buFont typeface="Wingdings" pitchFamily="2" charset="2"/>
              <a:buNone/>
              <a:defRPr>
                <a:solidFill>
                  <a:schemeClr val="bg1"/>
                </a:solidFill>
              </a:defRPr>
            </a:lvl1pPr>
          </a:lstStyle>
          <a:p>
            <a:pPr lvl="0"/>
            <a:r>
              <a:rPr lang="en-US" noProof="0"/>
              <a:t>Click to edit Master subtitle style</a:t>
            </a:r>
            <a:endParaRPr lang="nl-NL" noProof="0"/>
          </a:p>
        </p:txBody>
      </p:sp>
      <p:sp>
        <p:nvSpPr>
          <p:cNvPr id="3076" name="sDateTime"/>
          <p:cNvSpPr>
            <a:spLocks noGrp="1" noChangeArrowheads="1"/>
          </p:cNvSpPr>
          <p:nvPr>
            <p:ph type="dt" sz="half" idx="2"/>
          </p:nvPr>
        </p:nvSpPr>
        <p:spPr>
          <a:xfrm>
            <a:off x="5002213" y="5157788"/>
            <a:ext cx="3656012" cy="431800"/>
          </a:xfrm>
        </p:spPr>
        <p:txBody>
          <a:bodyPr/>
          <a:lstStyle>
            <a:lvl1pPr>
              <a:defRPr sz="1400"/>
            </a:lvl1pPr>
          </a:lstStyle>
          <a:p>
            <a:r>
              <a:rPr lang="nl-NL" dirty="0"/>
              <a:t>AESOP Conference 11-15 </a:t>
            </a:r>
            <a:r>
              <a:rPr lang="nl-NL" dirty="0" err="1"/>
              <a:t>July</a:t>
            </a:r>
            <a:r>
              <a:rPr lang="nl-NL" dirty="0"/>
              <a:t>, Ankara</a:t>
            </a:r>
          </a:p>
        </p:txBody>
      </p:sp>
      <p:sp>
        <p:nvSpPr>
          <p:cNvPr id="3078" name="sSlideNumber"/>
          <p:cNvSpPr>
            <a:spLocks noGrp="1" noChangeArrowheads="1"/>
          </p:cNvSpPr>
          <p:nvPr>
            <p:ph type="sldNum" sz="quarter" idx="4"/>
          </p:nvPr>
        </p:nvSpPr>
        <p:spPr>
          <a:xfrm>
            <a:off x="485775" y="6405563"/>
            <a:ext cx="360363" cy="144462"/>
          </a:xfrm>
        </p:spPr>
        <p:txBody>
          <a:bodyPr/>
          <a:lstStyle>
            <a:lvl1pPr>
              <a:defRPr>
                <a:solidFill>
                  <a:schemeClr val="tx1"/>
                </a:solidFill>
              </a:defRPr>
            </a:lvl1pPr>
          </a:lstStyle>
          <a:p>
            <a:fld id="{2858F2E9-5946-4280-98A3-E2377C7D78CE}" type="slidenum">
              <a:rPr lang="nl-NL"/>
              <a:pPr/>
              <a:t>‹#›</a:t>
            </a:fld>
            <a:endParaRPr lang="nl-NL"/>
          </a:p>
        </p:txBody>
      </p:sp>
      <p:pic>
        <p:nvPicPr>
          <p:cNvPr id="3135" name="Picture 63" descr="ROe_PL_Logo_Powerpoint_di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1113"/>
            <a:ext cx="9144000" cy="200183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nl-NL"/>
              <a:t>Datum | auteur; wijzig via View &gt; Header and Footer</a:t>
            </a:r>
          </a:p>
        </p:txBody>
      </p:sp>
      <p:sp>
        <p:nvSpPr>
          <p:cNvPr id="5" name="Footer Placeholder 4"/>
          <p:cNvSpPr>
            <a:spLocks noGrp="1"/>
          </p:cNvSpPr>
          <p:nvPr>
            <p:ph type="ftr" sz="quarter" idx="11"/>
          </p:nvPr>
        </p:nvSpPr>
        <p:spPr/>
        <p:txBody>
          <a:bodyPr/>
          <a:lstStyle>
            <a:lvl1pPr>
              <a:defRPr/>
            </a:lvl1pPr>
          </a:lstStyle>
          <a:p>
            <a:r>
              <a:rPr lang="nl-NL"/>
              <a:t>Footer; wijzig via View &gt; Header and Footer</a:t>
            </a:r>
          </a:p>
        </p:txBody>
      </p:sp>
      <p:sp>
        <p:nvSpPr>
          <p:cNvPr id="6" name="Slide Number Placeholder 5"/>
          <p:cNvSpPr>
            <a:spLocks noGrp="1"/>
          </p:cNvSpPr>
          <p:nvPr>
            <p:ph type="sldNum" sz="quarter" idx="12"/>
          </p:nvPr>
        </p:nvSpPr>
        <p:spPr/>
        <p:txBody>
          <a:bodyPr/>
          <a:lstStyle>
            <a:lvl1pPr>
              <a:defRPr/>
            </a:lvl1pPr>
          </a:lstStyle>
          <a:p>
            <a:fld id="{20CEDC7B-3291-421A-B117-22F05ED4AA93}" type="slidenum">
              <a:rPr lang="nl-NL"/>
              <a:pPr/>
              <a:t>‹#›</a:t>
            </a:fld>
            <a:endParaRPr lang="nl-NL"/>
          </a:p>
        </p:txBody>
      </p:sp>
    </p:spTree>
    <p:extLst>
      <p:ext uri="{BB962C8B-B14F-4D97-AF65-F5344CB8AC3E}">
        <p14:creationId xmlns:p14="http://schemas.microsoft.com/office/powerpoint/2010/main" val="140922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5113" y="1284288"/>
            <a:ext cx="2043112" cy="48418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85775" y="1284288"/>
            <a:ext cx="5976938" cy="48418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r>
              <a:rPr lang="nl-NL"/>
              <a:t>Datum | auteur; wijzig via View &gt; Header and Footer</a:t>
            </a:r>
          </a:p>
        </p:txBody>
      </p:sp>
      <p:sp>
        <p:nvSpPr>
          <p:cNvPr id="5" name="Footer Placeholder 4"/>
          <p:cNvSpPr>
            <a:spLocks noGrp="1"/>
          </p:cNvSpPr>
          <p:nvPr>
            <p:ph type="ftr" sz="quarter" idx="11"/>
          </p:nvPr>
        </p:nvSpPr>
        <p:spPr/>
        <p:txBody>
          <a:bodyPr/>
          <a:lstStyle>
            <a:lvl1pPr>
              <a:defRPr/>
            </a:lvl1pPr>
          </a:lstStyle>
          <a:p>
            <a:r>
              <a:rPr lang="nl-NL"/>
              <a:t>Footer; wijzig via View &gt; Header and Footer</a:t>
            </a:r>
          </a:p>
        </p:txBody>
      </p:sp>
      <p:sp>
        <p:nvSpPr>
          <p:cNvPr id="6" name="Slide Number Placeholder 5"/>
          <p:cNvSpPr>
            <a:spLocks noGrp="1"/>
          </p:cNvSpPr>
          <p:nvPr>
            <p:ph type="sldNum" sz="quarter" idx="12"/>
          </p:nvPr>
        </p:nvSpPr>
        <p:spPr/>
        <p:txBody>
          <a:bodyPr/>
          <a:lstStyle>
            <a:lvl1pPr>
              <a:defRPr/>
            </a:lvl1pPr>
          </a:lstStyle>
          <a:p>
            <a:fld id="{6B2A0452-29CC-4A00-B063-679E04259E97}" type="slidenum">
              <a:rPr lang="nl-NL"/>
              <a:pPr/>
              <a:t>‹#›</a:t>
            </a:fld>
            <a:endParaRPr lang="nl-NL"/>
          </a:p>
        </p:txBody>
      </p:sp>
    </p:spTree>
    <p:extLst>
      <p:ext uri="{BB962C8B-B14F-4D97-AF65-F5344CB8AC3E}">
        <p14:creationId xmlns:p14="http://schemas.microsoft.com/office/powerpoint/2010/main" val="38782017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el en object">
    <p:spTree>
      <p:nvGrpSpPr>
        <p:cNvPr id="1" name=""/>
        <p:cNvGrpSpPr/>
        <p:nvPr/>
      </p:nvGrpSpPr>
      <p:grpSpPr>
        <a:xfrm>
          <a:off x="0" y="0"/>
          <a:ext cx="0" cy="0"/>
          <a:chOff x="0" y="0"/>
          <a:chExt cx="0" cy="0"/>
        </a:xfrm>
      </p:grpSpPr>
      <p:sp>
        <p:nvSpPr>
          <p:cNvPr id="3" name="Tijdelijke aanduiding voor inhoud 2"/>
          <p:cNvSpPr>
            <a:spLocks noGrp="1"/>
          </p:cNvSpPr>
          <p:nvPr>
            <p:ph idx="1"/>
          </p:nvPr>
        </p:nvSpPr>
        <p:spPr>
          <a:xfrm>
            <a:off x="476250" y="1849349"/>
            <a:ext cx="8192691" cy="4372065"/>
          </a:xfrm>
        </p:spPr>
        <p:txBody>
          <a:bodyPr numCol="1" spcCol="46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dirty="0"/>
          </a:p>
        </p:txBody>
      </p:sp>
      <p:sp>
        <p:nvSpPr>
          <p:cNvPr id="2" name="Titel 1"/>
          <p:cNvSpPr>
            <a:spLocks noGrp="1"/>
          </p:cNvSpPr>
          <p:nvPr>
            <p:ph type="title"/>
          </p:nvPr>
        </p:nvSpPr>
        <p:spPr>
          <a:xfrm>
            <a:off x="476250" y="1052513"/>
            <a:ext cx="8192691" cy="648000"/>
          </a:xfrm>
        </p:spPr>
        <p:txBody>
          <a:bodyPr/>
          <a:lstStyle/>
          <a:p>
            <a:r>
              <a:rPr lang="en-US"/>
              <a:t>Click to edit Master title style</a:t>
            </a:r>
            <a:endParaRPr lang="nl-NL" dirty="0"/>
          </a:p>
        </p:txBody>
      </p:sp>
      <p:sp>
        <p:nvSpPr>
          <p:cNvPr id="13" name="Tijdelijke aanduiding voor datum 12"/>
          <p:cNvSpPr>
            <a:spLocks noGrp="1"/>
          </p:cNvSpPr>
          <p:nvPr>
            <p:ph type="dt" sz="half" idx="10"/>
          </p:nvPr>
        </p:nvSpPr>
        <p:spPr/>
        <p:txBody>
          <a:bodyPr/>
          <a:lstStyle/>
          <a:p>
            <a:endParaRPr lang="nl-NL" dirty="0"/>
          </a:p>
        </p:txBody>
      </p:sp>
      <p:sp>
        <p:nvSpPr>
          <p:cNvPr id="14" name="Tijdelijke aanduiding voor voettekst 13"/>
          <p:cNvSpPr>
            <a:spLocks noGrp="1"/>
          </p:cNvSpPr>
          <p:nvPr>
            <p:ph type="ftr" sz="quarter" idx="11"/>
          </p:nvPr>
        </p:nvSpPr>
        <p:spPr/>
        <p:txBody>
          <a:bodyPr/>
          <a:lstStyle/>
          <a:p>
            <a:endParaRPr lang="nl-NL" dirty="0"/>
          </a:p>
        </p:txBody>
      </p:sp>
      <p:sp>
        <p:nvSpPr>
          <p:cNvPr id="15" name="Tijdelijke aanduiding voor dianummer 14"/>
          <p:cNvSpPr>
            <a:spLocks noGrp="1"/>
          </p:cNvSpPr>
          <p:nvPr>
            <p:ph type="sldNum" sz="quarter" idx="12"/>
          </p:nvPr>
        </p:nvSpPr>
        <p:spPr/>
        <p:txBody>
          <a:bodyPr/>
          <a:lstStyle/>
          <a:p>
            <a:fld id="{10A0A6AF-03C5-477E-939A-E28F7E7F05EA}" type="slidenum">
              <a:rPr lang="nl-NL" smtClean="0"/>
              <a:pPr/>
              <a:t>‹#›</a:t>
            </a:fld>
            <a:endParaRPr lang="nl-NL" dirty="0"/>
          </a:p>
        </p:txBody>
      </p:sp>
    </p:spTree>
    <p:extLst>
      <p:ext uri="{BB962C8B-B14F-4D97-AF65-F5344CB8AC3E}">
        <p14:creationId xmlns:p14="http://schemas.microsoft.com/office/powerpoint/2010/main" val="29496684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vl1pPr>
          </a:lstStyle>
          <a:p>
            <a:fld id="{0EAA6387-A8AC-4F62-968B-60990E03C046}" type="slidenum">
              <a:rPr lang="nl-NL"/>
              <a:pPr/>
              <a:t>‹#›</a:t>
            </a:fld>
            <a:endParaRPr lang="nl-NL"/>
          </a:p>
        </p:txBody>
      </p:sp>
    </p:spTree>
    <p:extLst>
      <p:ext uri="{BB962C8B-B14F-4D97-AF65-F5344CB8AC3E}">
        <p14:creationId xmlns:p14="http://schemas.microsoft.com/office/powerpoint/2010/main" val="34764638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r>
              <a:rPr lang="nl-NL"/>
              <a:t>Datum | auteur; wijzig via View &gt; Header and Footer</a:t>
            </a:r>
          </a:p>
        </p:txBody>
      </p:sp>
      <p:sp>
        <p:nvSpPr>
          <p:cNvPr id="5" name="Footer Placeholder 4"/>
          <p:cNvSpPr>
            <a:spLocks noGrp="1"/>
          </p:cNvSpPr>
          <p:nvPr>
            <p:ph type="ftr" sz="quarter" idx="11"/>
          </p:nvPr>
        </p:nvSpPr>
        <p:spPr/>
        <p:txBody>
          <a:bodyPr/>
          <a:lstStyle>
            <a:lvl1pPr>
              <a:defRPr/>
            </a:lvl1pPr>
          </a:lstStyle>
          <a:p>
            <a:r>
              <a:rPr lang="nl-NL"/>
              <a:t>Footer; wijzig via View &gt; Header and Footer</a:t>
            </a:r>
          </a:p>
        </p:txBody>
      </p:sp>
      <p:sp>
        <p:nvSpPr>
          <p:cNvPr id="6" name="Slide Number Placeholder 5"/>
          <p:cNvSpPr>
            <a:spLocks noGrp="1"/>
          </p:cNvSpPr>
          <p:nvPr>
            <p:ph type="sldNum" sz="quarter" idx="12"/>
          </p:nvPr>
        </p:nvSpPr>
        <p:spPr/>
        <p:txBody>
          <a:bodyPr/>
          <a:lstStyle>
            <a:lvl1pPr>
              <a:defRPr/>
            </a:lvl1pPr>
          </a:lstStyle>
          <a:p>
            <a:fld id="{FF14020B-8A88-41A3-B1D3-81A29F5A2FEC}" type="slidenum">
              <a:rPr lang="nl-NL"/>
              <a:pPr/>
              <a:t>‹#›</a:t>
            </a:fld>
            <a:endParaRPr lang="nl-NL"/>
          </a:p>
        </p:txBody>
      </p:sp>
    </p:spTree>
    <p:extLst>
      <p:ext uri="{BB962C8B-B14F-4D97-AF65-F5344CB8AC3E}">
        <p14:creationId xmlns:p14="http://schemas.microsoft.com/office/powerpoint/2010/main" val="3277406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85775" y="1844675"/>
            <a:ext cx="4010025"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4675"/>
            <a:ext cx="4010025" cy="428148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r>
              <a:rPr lang="nl-NL"/>
              <a:t>Datum | auteur; wijzig via View &gt; Header and Footer</a:t>
            </a:r>
          </a:p>
        </p:txBody>
      </p:sp>
      <p:sp>
        <p:nvSpPr>
          <p:cNvPr id="6" name="Footer Placeholder 5"/>
          <p:cNvSpPr>
            <a:spLocks noGrp="1"/>
          </p:cNvSpPr>
          <p:nvPr>
            <p:ph type="ftr" sz="quarter" idx="11"/>
          </p:nvPr>
        </p:nvSpPr>
        <p:spPr/>
        <p:txBody>
          <a:bodyPr/>
          <a:lstStyle>
            <a:lvl1pPr>
              <a:defRPr/>
            </a:lvl1pPr>
          </a:lstStyle>
          <a:p>
            <a:r>
              <a:rPr lang="nl-NL"/>
              <a:t>Footer; wijzig via View &gt; Header and Footer</a:t>
            </a:r>
          </a:p>
        </p:txBody>
      </p:sp>
      <p:sp>
        <p:nvSpPr>
          <p:cNvPr id="7" name="Slide Number Placeholder 6"/>
          <p:cNvSpPr>
            <a:spLocks noGrp="1"/>
          </p:cNvSpPr>
          <p:nvPr>
            <p:ph type="sldNum" sz="quarter" idx="12"/>
          </p:nvPr>
        </p:nvSpPr>
        <p:spPr/>
        <p:txBody>
          <a:bodyPr/>
          <a:lstStyle>
            <a:lvl1pPr>
              <a:defRPr/>
            </a:lvl1pPr>
          </a:lstStyle>
          <a:p>
            <a:fld id="{FFA7B730-EAB6-4448-A458-D4D74366C6DB}" type="slidenum">
              <a:rPr lang="nl-NL"/>
              <a:pPr/>
              <a:t>‹#›</a:t>
            </a:fld>
            <a:endParaRPr lang="nl-NL"/>
          </a:p>
        </p:txBody>
      </p:sp>
    </p:spTree>
    <p:extLst>
      <p:ext uri="{BB962C8B-B14F-4D97-AF65-F5344CB8AC3E}">
        <p14:creationId xmlns:p14="http://schemas.microsoft.com/office/powerpoint/2010/main" val="28871196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r>
              <a:rPr lang="nl-NL"/>
              <a:t>Datum | auteur; wijzig via View &gt; Header and Footer</a:t>
            </a:r>
          </a:p>
        </p:txBody>
      </p:sp>
      <p:sp>
        <p:nvSpPr>
          <p:cNvPr id="8" name="Footer Placeholder 7"/>
          <p:cNvSpPr>
            <a:spLocks noGrp="1"/>
          </p:cNvSpPr>
          <p:nvPr>
            <p:ph type="ftr" sz="quarter" idx="11"/>
          </p:nvPr>
        </p:nvSpPr>
        <p:spPr/>
        <p:txBody>
          <a:bodyPr/>
          <a:lstStyle>
            <a:lvl1pPr>
              <a:defRPr/>
            </a:lvl1pPr>
          </a:lstStyle>
          <a:p>
            <a:r>
              <a:rPr lang="nl-NL"/>
              <a:t>Footer; wijzig via View &gt; Header and Footer</a:t>
            </a:r>
          </a:p>
        </p:txBody>
      </p:sp>
      <p:sp>
        <p:nvSpPr>
          <p:cNvPr id="9" name="Slide Number Placeholder 8"/>
          <p:cNvSpPr>
            <a:spLocks noGrp="1"/>
          </p:cNvSpPr>
          <p:nvPr>
            <p:ph type="sldNum" sz="quarter" idx="12"/>
          </p:nvPr>
        </p:nvSpPr>
        <p:spPr/>
        <p:txBody>
          <a:bodyPr/>
          <a:lstStyle>
            <a:lvl1pPr>
              <a:defRPr/>
            </a:lvl1pPr>
          </a:lstStyle>
          <a:p>
            <a:fld id="{2FA8D8E0-F5B6-4315-8EA8-4383E4AEFA6A}" type="slidenum">
              <a:rPr lang="nl-NL"/>
              <a:pPr/>
              <a:t>‹#›</a:t>
            </a:fld>
            <a:endParaRPr lang="nl-NL"/>
          </a:p>
        </p:txBody>
      </p:sp>
    </p:spTree>
    <p:extLst>
      <p:ext uri="{BB962C8B-B14F-4D97-AF65-F5344CB8AC3E}">
        <p14:creationId xmlns:p14="http://schemas.microsoft.com/office/powerpoint/2010/main" val="131023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r>
              <a:rPr lang="nl-NL"/>
              <a:t>Datum | auteur; wijzig via View &gt; Header and Footer</a:t>
            </a:r>
          </a:p>
        </p:txBody>
      </p:sp>
      <p:sp>
        <p:nvSpPr>
          <p:cNvPr id="4" name="Footer Placeholder 3"/>
          <p:cNvSpPr>
            <a:spLocks noGrp="1"/>
          </p:cNvSpPr>
          <p:nvPr>
            <p:ph type="ftr" sz="quarter" idx="11"/>
          </p:nvPr>
        </p:nvSpPr>
        <p:spPr/>
        <p:txBody>
          <a:bodyPr/>
          <a:lstStyle>
            <a:lvl1pPr>
              <a:defRPr/>
            </a:lvl1pPr>
          </a:lstStyle>
          <a:p>
            <a:r>
              <a:rPr lang="nl-NL"/>
              <a:t>Footer; wijzig via View &gt; Header and Footer</a:t>
            </a:r>
          </a:p>
        </p:txBody>
      </p:sp>
      <p:sp>
        <p:nvSpPr>
          <p:cNvPr id="5" name="Slide Number Placeholder 4"/>
          <p:cNvSpPr>
            <a:spLocks noGrp="1"/>
          </p:cNvSpPr>
          <p:nvPr>
            <p:ph type="sldNum" sz="quarter" idx="12"/>
          </p:nvPr>
        </p:nvSpPr>
        <p:spPr/>
        <p:txBody>
          <a:bodyPr/>
          <a:lstStyle>
            <a:lvl1pPr>
              <a:defRPr/>
            </a:lvl1pPr>
          </a:lstStyle>
          <a:p>
            <a:fld id="{4EDFB99E-42CB-4ED9-AC9E-FE3073314300}" type="slidenum">
              <a:rPr lang="nl-NL"/>
              <a:pPr/>
              <a:t>‹#›</a:t>
            </a:fld>
            <a:endParaRPr lang="nl-NL"/>
          </a:p>
        </p:txBody>
      </p:sp>
    </p:spTree>
    <p:extLst>
      <p:ext uri="{BB962C8B-B14F-4D97-AF65-F5344CB8AC3E}">
        <p14:creationId xmlns:p14="http://schemas.microsoft.com/office/powerpoint/2010/main" val="3626422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r>
              <a:rPr lang="nl-NL"/>
              <a:t>Datum | auteur; wijzig via View &gt; Header and Footer</a:t>
            </a:r>
          </a:p>
        </p:txBody>
      </p:sp>
      <p:sp>
        <p:nvSpPr>
          <p:cNvPr id="3" name="Footer Placeholder 2"/>
          <p:cNvSpPr>
            <a:spLocks noGrp="1"/>
          </p:cNvSpPr>
          <p:nvPr>
            <p:ph type="ftr" sz="quarter" idx="11"/>
          </p:nvPr>
        </p:nvSpPr>
        <p:spPr/>
        <p:txBody>
          <a:bodyPr/>
          <a:lstStyle>
            <a:lvl1pPr>
              <a:defRPr/>
            </a:lvl1pPr>
          </a:lstStyle>
          <a:p>
            <a:r>
              <a:rPr lang="nl-NL"/>
              <a:t>Footer; wijzig via View &gt; Header and Footer</a:t>
            </a:r>
          </a:p>
        </p:txBody>
      </p:sp>
      <p:sp>
        <p:nvSpPr>
          <p:cNvPr id="4" name="Slide Number Placeholder 3"/>
          <p:cNvSpPr>
            <a:spLocks noGrp="1"/>
          </p:cNvSpPr>
          <p:nvPr>
            <p:ph type="sldNum" sz="quarter" idx="12"/>
          </p:nvPr>
        </p:nvSpPr>
        <p:spPr/>
        <p:txBody>
          <a:bodyPr/>
          <a:lstStyle>
            <a:lvl1pPr>
              <a:defRPr/>
            </a:lvl1pPr>
          </a:lstStyle>
          <a:p>
            <a:fld id="{2A401D2C-E7C9-4E9A-BA52-3EF9AB9B63F6}" type="slidenum">
              <a:rPr lang="nl-NL"/>
              <a:pPr/>
              <a:t>‹#›</a:t>
            </a:fld>
            <a:endParaRPr lang="nl-NL"/>
          </a:p>
        </p:txBody>
      </p:sp>
    </p:spTree>
    <p:extLst>
      <p:ext uri="{BB962C8B-B14F-4D97-AF65-F5344CB8AC3E}">
        <p14:creationId xmlns:p14="http://schemas.microsoft.com/office/powerpoint/2010/main" val="2464021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nl-NL"/>
              <a:t>Datum | auteur; wijzig via View &gt; Header and Footer</a:t>
            </a:r>
          </a:p>
        </p:txBody>
      </p:sp>
      <p:sp>
        <p:nvSpPr>
          <p:cNvPr id="6" name="Footer Placeholder 5"/>
          <p:cNvSpPr>
            <a:spLocks noGrp="1"/>
          </p:cNvSpPr>
          <p:nvPr>
            <p:ph type="ftr" sz="quarter" idx="11"/>
          </p:nvPr>
        </p:nvSpPr>
        <p:spPr/>
        <p:txBody>
          <a:bodyPr/>
          <a:lstStyle>
            <a:lvl1pPr>
              <a:defRPr/>
            </a:lvl1pPr>
          </a:lstStyle>
          <a:p>
            <a:r>
              <a:rPr lang="nl-NL"/>
              <a:t>Footer; wijzig via View &gt; Header and Footer</a:t>
            </a:r>
          </a:p>
        </p:txBody>
      </p:sp>
      <p:sp>
        <p:nvSpPr>
          <p:cNvPr id="7" name="Slide Number Placeholder 6"/>
          <p:cNvSpPr>
            <a:spLocks noGrp="1"/>
          </p:cNvSpPr>
          <p:nvPr>
            <p:ph type="sldNum" sz="quarter" idx="12"/>
          </p:nvPr>
        </p:nvSpPr>
        <p:spPr/>
        <p:txBody>
          <a:bodyPr/>
          <a:lstStyle>
            <a:lvl1pPr>
              <a:defRPr/>
            </a:lvl1pPr>
          </a:lstStyle>
          <a:p>
            <a:fld id="{8EFF50C9-DC53-47E5-ADC0-8BCB1DAF4433}" type="slidenum">
              <a:rPr lang="nl-NL"/>
              <a:pPr/>
              <a:t>‹#›</a:t>
            </a:fld>
            <a:endParaRPr lang="nl-NL"/>
          </a:p>
        </p:txBody>
      </p:sp>
    </p:spTree>
    <p:extLst>
      <p:ext uri="{BB962C8B-B14F-4D97-AF65-F5344CB8AC3E}">
        <p14:creationId xmlns:p14="http://schemas.microsoft.com/office/powerpoint/2010/main" val="28994580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r>
              <a:rPr lang="nl-NL"/>
              <a:t>Datum | auteur; wijzig via View &gt; Header and Footer</a:t>
            </a:r>
          </a:p>
        </p:txBody>
      </p:sp>
      <p:sp>
        <p:nvSpPr>
          <p:cNvPr id="6" name="Footer Placeholder 5"/>
          <p:cNvSpPr>
            <a:spLocks noGrp="1"/>
          </p:cNvSpPr>
          <p:nvPr>
            <p:ph type="ftr" sz="quarter" idx="11"/>
          </p:nvPr>
        </p:nvSpPr>
        <p:spPr/>
        <p:txBody>
          <a:bodyPr/>
          <a:lstStyle>
            <a:lvl1pPr>
              <a:defRPr/>
            </a:lvl1pPr>
          </a:lstStyle>
          <a:p>
            <a:r>
              <a:rPr lang="nl-NL"/>
              <a:t>Footer; wijzig via View &gt; Header and Footer</a:t>
            </a:r>
          </a:p>
        </p:txBody>
      </p:sp>
      <p:sp>
        <p:nvSpPr>
          <p:cNvPr id="7" name="Slide Number Placeholder 6"/>
          <p:cNvSpPr>
            <a:spLocks noGrp="1"/>
          </p:cNvSpPr>
          <p:nvPr>
            <p:ph type="sldNum" sz="quarter" idx="12"/>
          </p:nvPr>
        </p:nvSpPr>
        <p:spPr/>
        <p:txBody>
          <a:bodyPr/>
          <a:lstStyle>
            <a:lvl1pPr>
              <a:defRPr/>
            </a:lvl1pPr>
          </a:lstStyle>
          <a:p>
            <a:fld id="{2CAC090C-86C9-4065-B366-93F2868CA160}" type="slidenum">
              <a:rPr lang="nl-NL"/>
              <a:pPr/>
              <a:t>‹#›</a:t>
            </a:fld>
            <a:endParaRPr lang="nl-NL"/>
          </a:p>
        </p:txBody>
      </p:sp>
    </p:spTree>
    <p:extLst>
      <p:ext uri="{BB962C8B-B14F-4D97-AF65-F5344CB8AC3E}">
        <p14:creationId xmlns:p14="http://schemas.microsoft.com/office/powerpoint/2010/main" val="935671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shpTekst"/>
          <p:cNvSpPr>
            <a:spLocks noChangeArrowheads="1"/>
          </p:cNvSpPr>
          <p:nvPr/>
        </p:nvSpPr>
        <p:spPr bwMode="auto">
          <a:xfrm>
            <a:off x="0" y="0"/>
            <a:ext cx="9144000" cy="1071563"/>
          </a:xfrm>
          <a:prstGeom prst="rect">
            <a:avLst/>
          </a:prstGeom>
          <a:solidFill>
            <a:srgbClr val="777C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nl-NL" dirty="0">
              <a:solidFill>
                <a:schemeClr val="lt1"/>
              </a:solidFill>
              <a:latin typeface="+mn-lt"/>
              <a:cs typeface="+mn-cs"/>
            </a:endParaRPr>
          </a:p>
        </p:txBody>
      </p:sp>
      <p:sp>
        <p:nvSpPr>
          <p:cNvPr id="8" name="shpKleurvlakOnder"/>
          <p:cNvSpPr>
            <a:spLocks noChangeArrowheads="1"/>
          </p:cNvSpPr>
          <p:nvPr/>
        </p:nvSpPr>
        <p:spPr bwMode="auto">
          <a:xfrm>
            <a:off x="0" y="6318250"/>
            <a:ext cx="9144000" cy="539750"/>
          </a:xfrm>
          <a:prstGeom prst="rect">
            <a:avLst/>
          </a:prstGeom>
          <a:solidFill>
            <a:srgbClr val="777C00"/>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algn="ctr" fontAlgn="auto">
              <a:spcBef>
                <a:spcPts val="0"/>
              </a:spcBef>
              <a:spcAft>
                <a:spcPts val="0"/>
              </a:spcAft>
              <a:defRPr/>
            </a:pPr>
            <a:endParaRPr lang="nl-NL" dirty="0">
              <a:solidFill>
                <a:schemeClr val="lt1"/>
              </a:solidFill>
              <a:latin typeface="+mn-lt"/>
              <a:cs typeface="+mn-cs"/>
            </a:endParaRPr>
          </a:p>
        </p:txBody>
      </p:sp>
      <p:sp>
        <p:nvSpPr>
          <p:cNvPr id="1026" name="sTitle"/>
          <p:cNvSpPr>
            <a:spLocks noGrp="1" noChangeArrowheads="1"/>
          </p:cNvSpPr>
          <p:nvPr>
            <p:ph type="title"/>
          </p:nvPr>
        </p:nvSpPr>
        <p:spPr bwMode="auto">
          <a:xfrm>
            <a:off x="485775" y="1284288"/>
            <a:ext cx="8172450" cy="44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t>Klik om het opmaakprofiel te bewerken</a:t>
            </a:r>
          </a:p>
        </p:txBody>
      </p:sp>
      <p:sp>
        <p:nvSpPr>
          <p:cNvPr id="1027" name="sContent"/>
          <p:cNvSpPr>
            <a:spLocks noGrp="1" noChangeArrowheads="1"/>
          </p:cNvSpPr>
          <p:nvPr>
            <p:ph type="body" idx="1"/>
          </p:nvPr>
        </p:nvSpPr>
        <p:spPr bwMode="auto">
          <a:xfrm>
            <a:off x="485775" y="1844675"/>
            <a:ext cx="8172450" cy="4281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nl-NL"/>
              <a:t>Klik om de opmaakprofielen van de modeltekst te bewerken</a:t>
            </a:r>
          </a:p>
          <a:p>
            <a:pPr lvl="1"/>
            <a:r>
              <a:rPr lang="nl-NL"/>
              <a:t>Tweede niveau</a:t>
            </a:r>
          </a:p>
          <a:p>
            <a:pPr lvl="2"/>
            <a:r>
              <a:rPr lang="nl-NL"/>
              <a:t>Derde niveau</a:t>
            </a:r>
          </a:p>
          <a:p>
            <a:pPr lvl="3"/>
            <a:r>
              <a:rPr lang="nl-NL"/>
              <a:t>Vierde niveau</a:t>
            </a:r>
          </a:p>
          <a:p>
            <a:pPr lvl="4"/>
            <a:r>
              <a:rPr lang="nl-NL"/>
              <a:t>Vijfde niveau</a:t>
            </a:r>
          </a:p>
        </p:txBody>
      </p:sp>
      <p:sp>
        <p:nvSpPr>
          <p:cNvPr id="1028" name="sDateTime"/>
          <p:cNvSpPr>
            <a:spLocks noGrp="1" noChangeArrowheads="1"/>
          </p:cNvSpPr>
          <p:nvPr>
            <p:ph type="dt" sz="half" idx="2"/>
          </p:nvPr>
        </p:nvSpPr>
        <p:spPr bwMode="auto">
          <a:xfrm>
            <a:off x="4573588" y="6405563"/>
            <a:ext cx="4087812" cy="14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000">
                <a:solidFill>
                  <a:schemeClr val="bg1"/>
                </a:solidFill>
              </a:defRPr>
            </a:lvl1pPr>
          </a:lstStyle>
          <a:p>
            <a:r>
              <a:rPr lang="nl-NL"/>
              <a:t>Datum | auteur; wijzig via View &gt; Header and Footer</a:t>
            </a:r>
          </a:p>
        </p:txBody>
      </p:sp>
      <p:sp>
        <p:nvSpPr>
          <p:cNvPr id="1029" name="sFooter"/>
          <p:cNvSpPr>
            <a:spLocks noGrp="1" noChangeArrowheads="1"/>
          </p:cNvSpPr>
          <p:nvPr>
            <p:ph type="ftr" sz="quarter" idx="3"/>
          </p:nvPr>
        </p:nvSpPr>
        <p:spPr bwMode="auto">
          <a:xfrm>
            <a:off x="4573588" y="6588125"/>
            <a:ext cx="4087812"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000">
                <a:solidFill>
                  <a:schemeClr val="bg1"/>
                </a:solidFill>
              </a:defRPr>
            </a:lvl1pPr>
          </a:lstStyle>
          <a:p>
            <a:r>
              <a:rPr lang="nl-NL"/>
              <a:t>Footer; wijzig via View &gt; Header and Footer</a:t>
            </a:r>
          </a:p>
        </p:txBody>
      </p:sp>
      <p:sp>
        <p:nvSpPr>
          <p:cNvPr id="1030" name="sSlideNumber"/>
          <p:cNvSpPr>
            <a:spLocks noGrp="1" noChangeArrowheads="1"/>
          </p:cNvSpPr>
          <p:nvPr>
            <p:ph type="sldNum" sz="quarter" idx="4"/>
          </p:nvPr>
        </p:nvSpPr>
        <p:spPr bwMode="auto">
          <a:xfrm>
            <a:off x="485775" y="6407150"/>
            <a:ext cx="360363" cy="14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defRPr sz="1000">
                <a:solidFill>
                  <a:schemeClr val="bg1"/>
                </a:solidFill>
              </a:defRPr>
            </a:lvl1pPr>
          </a:lstStyle>
          <a:p>
            <a:fld id="{F6AF06C9-6F59-4306-8F78-A15E9D451962}" type="slidenum">
              <a:rPr lang="nl-NL"/>
              <a:pPr/>
              <a:t>‹#›</a:t>
            </a:fld>
            <a:endParaRPr lang="nl-NL"/>
          </a:p>
        </p:txBody>
      </p:sp>
      <p:pic>
        <p:nvPicPr>
          <p:cNvPr id="1044" name="Picture 20" descr="ROe_PL_Logo_Powerpoint_diap"/>
          <p:cNvPicPr>
            <a:picLocks noChangeAspect="1" noChangeArrowheads="1"/>
          </p:cNvPicPr>
          <p:nvPr/>
        </p:nvPicPr>
        <p:blipFill>
          <a:blip r:embed="rId14" cstate="print">
            <a:extLst>
              <a:ext uri="{28A0092B-C50C-407E-A947-70E740481C1C}">
                <a14:useLocalDpi xmlns:a14="http://schemas.microsoft.com/office/drawing/2010/main" val="0"/>
              </a:ext>
            </a:extLst>
          </a:blip>
          <a:srcRect t="14789" b="14084"/>
          <a:stretch>
            <a:fillRect/>
          </a:stretch>
        </p:blipFill>
        <p:spPr bwMode="auto">
          <a:xfrm>
            <a:off x="1477963" y="0"/>
            <a:ext cx="6184900" cy="962025"/>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p:txStyles>
    <p:titleStyle>
      <a:lvl1pPr algn="l" rtl="0" eaLnBrk="1" fontAlgn="base" hangingPunct="1">
        <a:spcBef>
          <a:spcPct val="0"/>
        </a:spcBef>
        <a:spcAft>
          <a:spcPct val="0"/>
        </a:spcAft>
        <a:defRPr sz="2600">
          <a:solidFill>
            <a:srgbClr val="007BC7"/>
          </a:solidFill>
          <a:latin typeface="+mj-lt"/>
          <a:ea typeface="+mj-ea"/>
          <a:cs typeface="+mj-cs"/>
        </a:defRPr>
      </a:lvl1pPr>
      <a:lvl2pPr algn="l" rtl="0" eaLnBrk="1" fontAlgn="base" hangingPunct="1">
        <a:spcBef>
          <a:spcPct val="0"/>
        </a:spcBef>
        <a:spcAft>
          <a:spcPct val="0"/>
        </a:spcAft>
        <a:defRPr sz="2600">
          <a:solidFill>
            <a:srgbClr val="007BC7"/>
          </a:solidFill>
          <a:latin typeface="Verdana" pitchFamily="34" charset="0"/>
          <a:cs typeface="Arial" charset="0"/>
        </a:defRPr>
      </a:lvl2pPr>
      <a:lvl3pPr algn="l" rtl="0" eaLnBrk="1" fontAlgn="base" hangingPunct="1">
        <a:spcBef>
          <a:spcPct val="0"/>
        </a:spcBef>
        <a:spcAft>
          <a:spcPct val="0"/>
        </a:spcAft>
        <a:defRPr sz="2600">
          <a:solidFill>
            <a:srgbClr val="007BC7"/>
          </a:solidFill>
          <a:latin typeface="Verdana" pitchFamily="34" charset="0"/>
          <a:cs typeface="Arial" charset="0"/>
        </a:defRPr>
      </a:lvl3pPr>
      <a:lvl4pPr algn="l" rtl="0" eaLnBrk="1" fontAlgn="base" hangingPunct="1">
        <a:spcBef>
          <a:spcPct val="0"/>
        </a:spcBef>
        <a:spcAft>
          <a:spcPct val="0"/>
        </a:spcAft>
        <a:defRPr sz="2600">
          <a:solidFill>
            <a:srgbClr val="007BC7"/>
          </a:solidFill>
          <a:latin typeface="Verdana" pitchFamily="34" charset="0"/>
          <a:cs typeface="Arial" charset="0"/>
        </a:defRPr>
      </a:lvl4pPr>
      <a:lvl5pPr algn="l" rtl="0" eaLnBrk="1" fontAlgn="base" hangingPunct="1">
        <a:spcBef>
          <a:spcPct val="0"/>
        </a:spcBef>
        <a:spcAft>
          <a:spcPct val="0"/>
        </a:spcAft>
        <a:defRPr sz="2600">
          <a:solidFill>
            <a:srgbClr val="007BC7"/>
          </a:solidFill>
          <a:latin typeface="Verdana" pitchFamily="34" charset="0"/>
          <a:cs typeface="Arial" charset="0"/>
        </a:defRPr>
      </a:lvl5pPr>
      <a:lvl6pPr marL="457200" algn="l" rtl="0" eaLnBrk="1" fontAlgn="base" hangingPunct="1">
        <a:spcBef>
          <a:spcPct val="0"/>
        </a:spcBef>
        <a:spcAft>
          <a:spcPct val="0"/>
        </a:spcAft>
        <a:defRPr sz="2600">
          <a:solidFill>
            <a:srgbClr val="007BC7"/>
          </a:solidFill>
          <a:latin typeface="Verdana" pitchFamily="34" charset="0"/>
          <a:cs typeface="Arial" charset="0"/>
        </a:defRPr>
      </a:lvl6pPr>
      <a:lvl7pPr marL="914400" algn="l" rtl="0" eaLnBrk="1" fontAlgn="base" hangingPunct="1">
        <a:spcBef>
          <a:spcPct val="0"/>
        </a:spcBef>
        <a:spcAft>
          <a:spcPct val="0"/>
        </a:spcAft>
        <a:defRPr sz="2600">
          <a:solidFill>
            <a:srgbClr val="007BC7"/>
          </a:solidFill>
          <a:latin typeface="Verdana" pitchFamily="34" charset="0"/>
          <a:cs typeface="Arial" charset="0"/>
        </a:defRPr>
      </a:lvl7pPr>
      <a:lvl8pPr marL="1371600" algn="l" rtl="0" eaLnBrk="1" fontAlgn="base" hangingPunct="1">
        <a:spcBef>
          <a:spcPct val="0"/>
        </a:spcBef>
        <a:spcAft>
          <a:spcPct val="0"/>
        </a:spcAft>
        <a:defRPr sz="2600">
          <a:solidFill>
            <a:srgbClr val="007BC7"/>
          </a:solidFill>
          <a:latin typeface="Verdana" pitchFamily="34" charset="0"/>
          <a:cs typeface="Arial" charset="0"/>
        </a:defRPr>
      </a:lvl8pPr>
      <a:lvl9pPr marL="1828800" algn="l" rtl="0" eaLnBrk="1" fontAlgn="base" hangingPunct="1">
        <a:spcBef>
          <a:spcPct val="0"/>
        </a:spcBef>
        <a:spcAft>
          <a:spcPct val="0"/>
        </a:spcAft>
        <a:defRPr sz="2600">
          <a:solidFill>
            <a:srgbClr val="007BC7"/>
          </a:solidFill>
          <a:latin typeface="Verdana" pitchFamily="34" charset="0"/>
          <a:cs typeface="Arial" charset="0"/>
        </a:defRPr>
      </a:lvl9pPr>
    </p:titleStyle>
    <p:bodyStyle>
      <a:lvl1pPr marL="265113" indent="-265113" algn="l" rtl="0" eaLnBrk="1" fontAlgn="base" hangingPunct="1">
        <a:spcBef>
          <a:spcPct val="20000"/>
        </a:spcBef>
        <a:spcAft>
          <a:spcPct val="0"/>
        </a:spcAft>
        <a:buClr>
          <a:srgbClr val="007BC7"/>
        </a:buClr>
        <a:buFont typeface="Wingdings" pitchFamily="2" charset="2"/>
        <a:buChar char="§"/>
        <a:defRPr sz="2000">
          <a:solidFill>
            <a:schemeClr val="tx1"/>
          </a:solidFill>
          <a:latin typeface="+mn-lt"/>
          <a:ea typeface="+mn-ea"/>
          <a:cs typeface="+mn-cs"/>
        </a:defRPr>
      </a:lvl1pPr>
      <a:lvl2pPr marL="539750" indent="-273050" algn="l" rtl="0" eaLnBrk="1" fontAlgn="base" hangingPunct="1">
        <a:spcBef>
          <a:spcPct val="20000"/>
        </a:spcBef>
        <a:spcAft>
          <a:spcPct val="0"/>
        </a:spcAft>
        <a:buClr>
          <a:srgbClr val="007BC7"/>
        </a:buClr>
        <a:buFont typeface="Verdana" pitchFamily="34" charset="0"/>
        <a:buChar char="–"/>
        <a:defRPr>
          <a:solidFill>
            <a:schemeClr val="tx1"/>
          </a:solidFill>
          <a:latin typeface="+mn-lt"/>
          <a:cs typeface="+mn-cs"/>
        </a:defRPr>
      </a:lvl2pPr>
      <a:lvl3pPr marL="804863" indent="-263525" algn="l" rtl="0" eaLnBrk="1" fontAlgn="base" hangingPunct="1">
        <a:spcBef>
          <a:spcPct val="20000"/>
        </a:spcBef>
        <a:spcAft>
          <a:spcPct val="0"/>
        </a:spcAft>
        <a:buFont typeface="Verdana" pitchFamily="34" charset="0"/>
        <a:buChar char="›"/>
        <a:defRPr>
          <a:solidFill>
            <a:schemeClr val="tx1"/>
          </a:solidFill>
          <a:latin typeface="+mn-lt"/>
          <a:cs typeface="+mn-cs"/>
        </a:defRPr>
      </a:lvl3pPr>
      <a:lvl4pPr marL="1071563" indent="-265113" algn="l" rtl="0" eaLnBrk="1" fontAlgn="base" hangingPunct="1">
        <a:spcBef>
          <a:spcPct val="20000"/>
        </a:spcBef>
        <a:spcAft>
          <a:spcPct val="0"/>
        </a:spcAft>
        <a:buFont typeface="Verdana" pitchFamily="34" charset="0"/>
        <a:buChar char="●"/>
        <a:defRPr>
          <a:solidFill>
            <a:schemeClr val="tx1"/>
          </a:solidFill>
          <a:latin typeface="+mn-lt"/>
          <a:cs typeface="+mn-cs"/>
        </a:defRPr>
      </a:lvl4pPr>
      <a:lvl5pPr marL="1347788" indent="-274638" algn="l" rtl="0" eaLnBrk="1" fontAlgn="base" hangingPunct="1">
        <a:spcBef>
          <a:spcPct val="20000"/>
        </a:spcBef>
        <a:spcAft>
          <a:spcPct val="0"/>
        </a:spcAft>
        <a:buFont typeface="Verdana" pitchFamily="34" charset="0"/>
        <a:buChar char="–"/>
        <a:defRPr>
          <a:solidFill>
            <a:schemeClr val="tx1"/>
          </a:solidFill>
          <a:latin typeface="+mn-lt"/>
          <a:cs typeface="+mn-cs"/>
        </a:defRPr>
      </a:lvl5pPr>
      <a:lvl6pPr marL="1804988" indent="-274638" algn="l" rtl="0" eaLnBrk="1" fontAlgn="base" hangingPunct="1">
        <a:spcBef>
          <a:spcPct val="20000"/>
        </a:spcBef>
        <a:spcAft>
          <a:spcPct val="0"/>
        </a:spcAft>
        <a:buFont typeface="Verdana" pitchFamily="34" charset="0"/>
        <a:buChar char="–"/>
        <a:defRPr>
          <a:solidFill>
            <a:schemeClr val="tx1"/>
          </a:solidFill>
          <a:latin typeface="+mn-lt"/>
          <a:cs typeface="+mn-cs"/>
        </a:defRPr>
      </a:lvl6pPr>
      <a:lvl7pPr marL="2262188" indent="-274638" algn="l" rtl="0" eaLnBrk="1" fontAlgn="base" hangingPunct="1">
        <a:spcBef>
          <a:spcPct val="20000"/>
        </a:spcBef>
        <a:spcAft>
          <a:spcPct val="0"/>
        </a:spcAft>
        <a:buFont typeface="Verdana" pitchFamily="34" charset="0"/>
        <a:buChar char="–"/>
        <a:defRPr>
          <a:solidFill>
            <a:schemeClr val="tx1"/>
          </a:solidFill>
          <a:latin typeface="+mn-lt"/>
          <a:cs typeface="+mn-cs"/>
        </a:defRPr>
      </a:lvl7pPr>
      <a:lvl8pPr marL="2719388" indent="-274638" algn="l" rtl="0" eaLnBrk="1" fontAlgn="base" hangingPunct="1">
        <a:spcBef>
          <a:spcPct val="20000"/>
        </a:spcBef>
        <a:spcAft>
          <a:spcPct val="0"/>
        </a:spcAft>
        <a:buFont typeface="Verdana" pitchFamily="34" charset="0"/>
        <a:buChar char="–"/>
        <a:defRPr>
          <a:solidFill>
            <a:schemeClr val="tx1"/>
          </a:solidFill>
          <a:latin typeface="+mn-lt"/>
          <a:cs typeface="+mn-cs"/>
        </a:defRPr>
      </a:lvl8pPr>
      <a:lvl9pPr marL="3176588" indent="-274638" algn="l" rtl="0" eaLnBrk="1" fontAlgn="base" hangingPunct="1">
        <a:spcBef>
          <a:spcPct val="20000"/>
        </a:spcBef>
        <a:spcAft>
          <a:spcPct val="0"/>
        </a:spcAft>
        <a:buFont typeface="Verdana" pitchFamily="34" charset="0"/>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g"/><Relationship Id="rId7" Type="http://schemas.openxmlformats.org/officeDocument/2006/relationships/image" Target="../media/image52.jp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g"/><Relationship Id="rId4" Type="http://schemas.openxmlformats.org/officeDocument/2006/relationships/image" Target="../media/image49.jpeg"/></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4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5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2.png"/><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86.jpeg"/><Relationship Id="rId13" Type="http://schemas.openxmlformats.org/officeDocument/2006/relationships/image" Target="../media/image91.png"/><Relationship Id="rId3" Type="http://schemas.openxmlformats.org/officeDocument/2006/relationships/image" Target="../media/image81.jpeg"/><Relationship Id="rId7" Type="http://schemas.openxmlformats.org/officeDocument/2006/relationships/image" Target="../media/image85.jpeg"/><Relationship Id="rId12" Type="http://schemas.openxmlformats.org/officeDocument/2006/relationships/image" Target="../media/image90.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84.jpeg"/><Relationship Id="rId11" Type="http://schemas.openxmlformats.org/officeDocument/2006/relationships/image" Target="../media/image89.jpeg"/><Relationship Id="rId5" Type="http://schemas.openxmlformats.org/officeDocument/2006/relationships/image" Target="../media/image83.jpeg"/><Relationship Id="rId10" Type="http://schemas.openxmlformats.org/officeDocument/2006/relationships/image" Target="../media/image88.png"/><Relationship Id="rId4" Type="http://schemas.openxmlformats.org/officeDocument/2006/relationships/image" Target="../media/image82.jpeg"/><Relationship Id="rId9" Type="http://schemas.openxmlformats.org/officeDocument/2006/relationships/image" Target="../media/image87.png"/><Relationship Id="rId14" Type="http://schemas.openxmlformats.org/officeDocument/2006/relationships/image" Target="../media/image92.jpeg"/></Relationships>
</file>

<file path=ppt/slides/_rels/slide6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 Id="rId5" Type="http://schemas.openxmlformats.org/officeDocument/2006/relationships/image" Target="../media/image11.png"/><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2" Type="http://schemas.openxmlformats.org/officeDocument/2006/relationships/hyperlink" Target="mailto:Arjan.Harbers@pbl.nl" TargetMode="Externa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4895850" y="2133600"/>
            <a:ext cx="3997325" cy="1187450"/>
          </a:xfrm>
        </p:spPr>
        <p:txBody>
          <a:bodyPr/>
          <a:lstStyle/>
          <a:p>
            <a:pPr eaLnBrk="1" hangingPunct="1"/>
            <a:r>
              <a:rPr lang="en-US" altLang="nl-NL" sz="2200" b="1" dirty="0"/>
              <a:t>Housing and urban development in the Netherlands</a:t>
            </a:r>
            <a:br>
              <a:rPr lang="en-US" altLang="nl-NL" sz="2200" dirty="0"/>
            </a:br>
            <a:endParaRPr lang="en-US" altLang="nl-NL" sz="2000" i="1" dirty="0"/>
          </a:p>
        </p:txBody>
      </p:sp>
      <p:sp>
        <p:nvSpPr>
          <p:cNvPr id="3075" name="Rectangle 3"/>
          <p:cNvSpPr>
            <a:spLocks noGrp="1" noChangeArrowheads="1"/>
          </p:cNvSpPr>
          <p:nvPr>
            <p:ph type="subTitle" idx="1"/>
          </p:nvPr>
        </p:nvSpPr>
        <p:spPr>
          <a:xfrm>
            <a:off x="5002213" y="4365624"/>
            <a:ext cx="3656012" cy="1079599"/>
          </a:xfrm>
        </p:spPr>
        <p:txBody>
          <a:bodyPr/>
          <a:lstStyle/>
          <a:p>
            <a:pPr eaLnBrk="1" hangingPunct="1"/>
            <a:r>
              <a:rPr lang="en-US" altLang="nl-NL" sz="1600" dirty="0"/>
              <a:t>Arjan HARBERS</a:t>
            </a:r>
          </a:p>
          <a:p>
            <a:pPr eaLnBrk="1" hangingPunct="1"/>
            <a:r>
              <a:rPr lang="en-US" altLang="nl-NL" sz="1600" dirty="0"/>
              <a:t>13 </a:t>
            </a:r>
            <a:r>
              <a:rPr lang="en-US" altLang="nl-NL" sz="1600" dirty="0" err="1"/>
              <a:t>Maart</a:t>
            </a:r>
            <a:r>
              <a:rPr lang="en-US" altLang="nl-NL" sz="1600" dirty="0"/>
              <a:t> </a:t>
            </a:r>
            <a:r>
              <a:rPr lang="nl-NL" altLang="nl-NL" sz="1600" dirty="0"/>
              <a:t>2023</a:t>
            </a:r>
          </a:p>
          <a:p>
            <a:pPr eaLnBrk="1" hangingPunct="1"/>
            <a:r>
              <a:rPr lang="nl-NL" altLang="nl-NL" sz="1600" dirty="0"/>
              <a:t>Rotterdam</a:t>
            </a:r>
          </a:p>
          <a:p>
            <a:pPr eaLnBrk="1" hangingPunct="1"/>
            <a:endParaRPr lang="en-US" altLang="nl-NL" sz="1600" dirty="0"/>
          </a:p>
          <a:p>
            <a:pPr eaLnBrk="1" hangingPunct="1"/>
            <a:endParaRPr lang="en-US" altLang="nl-NL" sz="1600" dirty="0"/>
          </a:p>
          <a:p>
            <a:pPr eaLnBrk="1" hangingPunct="1"/>
            <a:endParaRPr lang="en-US" altLang="nl-NL" dirty="0"/>
          </a:p>
        </p:txBody>
      </p:sp>
      <p:sp>
        <p:nvSpPr>
          <p:cNvPr id="3076" name="sSlideNumber"/>
          <p:cNvSpPr>
            <a:spLocks noGrp="1" noChangeArrowheads="1"/>
          </p:cNvSpPr>
          <p:nvPr>
            <p:ph type="sldNum" sz="quarter" idx="4294967295"/>
          </p:nvPr>
        </p:nvSpPr>
        <p:spPr>
          <a:xfrm>
            <a:off x="485775" y="6405563"/>
            <a:ext cx="360363" cy="14446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fld id="{9E4FDA17-4ABE-42D5-BFE0-F49836CFDD5A}" type="slidenum">
              <a:rPr lang="nl-NL" altLang="nl-NL" sz="1000" smtClean="0"/>
              <a:pPr eaLnBrk="1" hangingPunct="1">
                <a:spcBef>
                  <a:spcPct val="0"/>
                </a:spcBef>
                <a:buClrTx/>
                <a:buFontTx/>
                <a:buNone/>
              </a:pPr>
              <a:t>1</a:t>
            </a:fld>
            <a:endParaRPr lang="nl-NL" altLang="nl-NL" sz="1000"/>
          </a:p>
        </p:txBody>
      </p:sp>
    </p:spTree>
    <p:extLst>
      <p:ext uri="{BB962C8B-B14F-4D97-AF65-F5344CB8AC3E}">
        <p14:creationId xmlns:p14="http://schemas.microsoft.com/office/powerpoint/2010/main" val="38468074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413" y="0"/>
            <a:ext cx="5605174" cy="6858000"/>
          </a:xfrm>
          <a:prstGeom prst="rect">
            <a:avLst/>
          </a:prstGeom>
        </p:spPr>
      </p:pic>
      <p:sp>
        <p:nvSpPr>
          <p:cNvPr id="5" name="TextBox 4"/>
          <p:cNvSpPr txBox="1"/>
          <p:nvPr/>
        </p:nvSpPr>
        <p:spPr>
          <a:xfrm>
            <a:off x="5004048" y="6237312"/>
            <a:ext cx="4139952" cy="276999"/>
          </a:xfrm>
          <a:prstGeom prst="rect">
            <a:avLst/>
          </a:prstGeom>
          <a:solidFill>
            <a:srgbClr val="C00000"/>
          </a:solidFill>
        </p:spPr>
        <p:txBody>
          <a:bodyPr wrap="square" rtlCol="0">
            <a:spAutoFit/>
          </a:bodyPr>
          <a:lstStyle/>
          <a:p>
            <a:r>
              <a:rPr lang="nl-NL" sz="1200" b="1" dirty="0">
                <a:solidFill>
                  <a:schemeClr val="bg1"/>
                </a:solidFill>
              </a:rPr>
              <a:t>Randstad Rotterdam-The Hague </a:t>
            </a:r>
            <a:r>
              <a:rPr lang="nl-NL" sz="1200" b="1" dirty="0" err="1">
                <a:solidFill>
                  <a:schemeClr val="bg1"/>
                </a:solidFill>
              </a:rPr>
              <a:t>region</a:t>
            </a:r>
            <a:r>
              <a:rPr lang="nl-NL" sz="1200" b="1" dirty="0">
                <a:solidFill>
                  <a:schemeClr val="bg1"/>
                </a:solidFill>
              </a:rPr>
              <a:t>, 2010</a:t>
            </a:r>
            <a:endParaRPr lang="en-US" sz="1200" b="1" dirty="0">
              <a:solidFill>
                <a:schemeClr val="bg1"/>
              </a:solidFill>
            </a:endParaRPr>
          </a:p>
        </p:txBody>
      </p:sp>
    </p:spTree>
    <p:extLst>
      <p:ext uri="{BB962C8B-B14F-4D97-AF65-F5344CB8AC3E}">
        <p14:creationId xmlns:p14="http://schemas.microsoft.com/office/powerpoint/2010/main" val="3633710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dirty="0"/>
          </a:p>
        </p:txBody>
      </p:sp>
      <p:sp>
        <p:nvSpPr>
          <p:cNvPr id="3" name="Subtitle 2"/>
          <p:cNvSpPr>
            <a:spLocks noGrp="1"/>
          </p:cNvSpPr>
          <p:nvPr>
            <p:ph type="subTitle" idx="1"/>
          </p:nvPr>
        </p:nvSpPr>
        <p:spPr/>
        <p:txBody>
          <a:bodyPr/>
          <a:lstStyle/>
          <a:p>
            <a:endParaRPr lang="nl-NL"/>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8811"/>
            <a:ext cx="9144000" cy="4560377"/>
          </a:xfrm>
          <a:prstGeom prst="rect">
            <a:avLst/>
          </a:prstGeom>
        </p:spPr>
      </p:pic>
      <p:sp>
        <p:nvSpPr>
          <p:cNvPr id="5" name="TextBox 4"/>
          <p:cNvSpPr txBox="1"/>
          <p:nvPr/>
        </p:nvSpPr>
        <p:spPr>
          <a:xfrm>
            <a:off x="5724128" y="6237312"/>
            <a:ext cx="3419872" cy="276999"/>
          </a:xfrm>
          <a:prstGeom prst="rect">
            <a:avLst/>
          </a:prstGeom>
          <a:solidFill>
            <a:srgbClr val="C00000"/>
          </a:solidFill>
        </p:spPr>
        <p:txBody>
          <a:bodyPr wrap="square" rtlCol="0">
            <a:spAutoFit/>
          </a:bodyPr>
          <a:lstStyle/>
          <a:p>
            <a:r>
              <a:rPr lang="nl-NL" sz="1200" b="1" dirty="0">
                <a:solidFill>
                  <a:schemeClr val="bg1"/>
                </a:solidFill>
              </a:rPr>
              <a:t>Randstad Amsterdam region,1970</a:t>
            </a:r>
            <a:endParaRPr lang="en-US" sz="1200" b="1" dirty="0">
              <a:solidFill>
                <a:schemeClr val="bg1"/>
              </a:solidFill>
            </a:endParaRPr>
          </a:p>
        </p:txBody>
      </p:sp>
      <p:sp>
        <p:nvSpPr>
          <p:cNvPr id="6" name="Rectangle 3"/>
          <p:cNvSpPr>
            <a:spLocks noChangeArrowheads="1"/>
          </p:cNvSpPr>
          <p:nvPr/>
        </p:nvSpPr>
        <p:spPr bwMode="auto">
          <a:xfrm>
            <a:off x="0" y="0"/>
            <a:ext cx="9144000" cy="620713"/>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68000" rIns="468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1" i="0" u="none" strike="noStrike" kern="0" cap="none" spc="0" normalizeH="0" baseline="0" noProof="0" dirty="0" err="1">
                <a:ln>
                  <a:noFill/>
                </a:ln>
                <a:solidFill>
                  <a:srgbClr val="FFFFFF"/>
                </a:solidFill>
                <a:effectLst/>
                <a:uLnTx/>
                <a:uFillTx/>
              </a:rPr>
              <a:t>Urbanisation</a:t>
            </a:r>
            <a:r>
              <a:rPr kumimoji="0" lang="nl-NL" sz="2000" b="1" i="0" u="none" strike="noStrike" kern="0" cap="none" spc="0" normalizeH="0" baseline="0" noProof="0" dirty="0">
                <a:ln>
                  <a:noFill/>
                </a:ln>
                <a:solidFill>
                  <a:srgbClr val="FFFFFF"/>
                </a:solidFill>
                <a:effectLst/>
                <a:uLnTx/>
                <a:uFillTx/>
              </a:rPr>
              <a:t> in the Randstad: 1970 - 2010</a:t>
            </a:r>
          </a:p>
        </p:txBody>
      </p:sp>
    </p:spTree>
    <p:extLst>
      <p:ext uri="{BB962C8B-B14F-4D97-AF65-F5344CB8AC3E}">
        <p14:creationId xmlns:p14="http://schemas.microsoft.com/office/powerpoint/2010/main" val="42482149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dirty="0"/>
          </a:p>
        </p:txBody>
      </p:sp>
      <p:sp>
        <p:nvSpPr>
          <p:cNvPr id="3" name="Subtitle 2"/>
          <p:cNvSpPr>
            <a:spLocks noGrp="1"/>
          </p:cNvSpPr>
          <p:nvPr>
            <p:ph type="subTitle" idx="1"/>
          </p:nvPr>
        </p:nvSpPr>
        <p:spPr/>
        <p:txBody>
          <a:bodyPr/>
          <a:lstStyle/>
          <a:p>
            <a:endParaRPr lang="nl-NL"/>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8811"/>
            <a:ext cx="9144000" cy="4560377"/>
          </a:xfrm>
          <a:prstGeom prst="rect">
            <a:avLst/>
          </a:prstGeom>
        </p:spPr>
      </p:pic>
      <p:sp>
        <p:nvSpPr>
          <p:cNvPr id="5" name="TextBox 4"/>
          <p:cNvSpPr txBox="1"/>
          <p:nvPr/>
        </p:nvSpPr>
        <p:spPr>
          <a:xfrm>
            <a:off x="5724128" y="6237312"/>
            <a:ext cx="3419872" cy="276999"/>
          </a:xfrm>
          <a:prstGeom prst="rect">
            <a:avLst/>
          </a:prstGeom>
          <a:solidFill>
            <a:srgbClr val="C00000"/>
          </a:solidFill>
        </p:spPr>
        <p:txBody>
          <a:bodyPr wrap="square" rtlCol="0">
            <a:spAutoFit/>
          </a:bodyPr>
          <a:lstStyle/>
          <a:p>
            <a:r>
              <a:rPr lang="nl-NL" sz="1200" b="1" dirty="0">
                <a:solidFill>
                  <a:schemeClr val="bg1"/>
                </a:solidFill>
              </a:rPr>
              <a:t>Randstad Amsterdam region,1990</a:t>
            </a:r>
            <a:endParaRPr lang="en-US" sz="1200" b="1" dirty="0">
              <a:solidFill>
                <a:schemeClr val="bg1"/>
              </a:solidFill>
            </a:endParaRPr>
          </a:p>
        </p:txBody>
      </p:sp>
      <p:sp>
        <p:nvSpPr>
          <p:cNvPr id="6" name="Rectangle 3"/>
          <p:cNvSpPr>
            <a:spLocks noChangeArrowheads="1"/>
          </p:cNvSpPr>
          <p:nvPr/>
        </p:nvSpPr>
        <p:spPr bwMode="auto">
          <a:xfrm>
            <a:off x="0" y="0"/>
            <a:ext cx="9144000" cy="620713"/>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68000" rIns="468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1" i="0" u="none" strike="noStrike" kern="0" cap="none" spc="0" normalizeH="0" baseline="0" noProof="0" dirty="0" err="1">
                <a:ln>
                  <a:noFill/>
                </a:ln>
                <a:solidFill>
                  <a:srgbClr val="FFFFFF"/>
                </a:solidFill>
                <a:effectLst/>
                <a:uLnTx/>
                <a:uFillTx/>
              </a:rPr>
              <a:t>Urbanisation</a:t>
            </a:r>
            <a:r>
              <a:rPr kumimoji="0" lang="nl-NL" sz="2000" b="1" i="0" u="none" strike="noStrike" kern="0" cap="none" spc="0" normalizeH="0" baseline="0" noProof="0" dirty="0">
                <a:ln>
                  <a:noFill/>
                </a:ln>
                <a:solidFill>
                  <a:srgbClr val="FFFFFF"/>
                </a:solidFill>
                <a:effectLst/>
                <a:uLnTx/>
                <a:uFillTx/>
              </a:rPr>
              <a:t> in the Randstad: 1970 - 2010</a:t>
            </a:r>
          </a:p>
        </p:txBody>
      </p:sp>
    </p:spTree>
    <p:extLst>
      <p:ext uri="{BB962C8B-B14F-4D97-AF65-F5344CB8AC3E}">
        <p14:creationId xmlns:p14="http://schemas.microsoft.com/office/powerpoint/2010/main" val="35953991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nl-NL" dirty="0"/>
          </a:p>
        </p:txBody>
      </p:sp>
      <p:sp>
        <p:nvSpPr>
          <p:cNvPr id="3" name="Subtitle 2"/>
          <p:cNvSpPr>
            <a:spLocks noGrp="1"/>
          </p:cNvSpPr>
          <p:nvPr>
            <p:ph type="subTitle" idx="1"/>
          </p:nvPr>
        </p:nvSpPr>
        <p:spPr/>
        <p:txBody>
          <a:bodyPr/>
          <a:lstStyle/>
          <a:p>
            <a:endParaRPr lang="nl-NL"/>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148811"/>
            <a:ext cx="9144000" cy="4560377"/>
          </a:xfrm>
          <a:prstGeom prst="rect">
            <a:avLst/>
          </a:prstGeom>
        </p:spPr>
      </p:pic>
      <p:sp>
        <p:nvSpPr>
          <p:cNvPr id="6" name="TextBox 5"/>
          <p:cNvSpPr txBox="1"/>
          <p:nvPr/>
        </p:nvSpPr>
        <p:spPr>
          <a:xfrm>
            <a:off x="5724128" y="6237312"/>
            <a:ext cx="3419872" cy="276999"/>
          </a:xfrm>
          <a:prstGeom prst="rect">
            <a:avLst/>
          </a:prstGeom>
          <a:solidFill>
            <a:srgbClr val="C00000"/>
          </a:solidFill>
        </p:spPr>
        <p:txBody>
          <a:bodyPr wrap="square" rtlCol="0">
            <a:spAutoFit/>
          </a:bodyPr>
          <a:lstStyle/>
          <a:p>
            <a:r>
              <a:rPr lang="nl-NL" sz="1200" b="1" dirty="0">
                <a:solidFill>
                  <a:schemeClr val="bg1"/>
                </a:solidFill>
              </a:rPr>
              <a:t>Randstad Amsterdam </a:t>
            </a:r>
            <a:r>
              <a:rPr lang="nl-NL" sz="1200" b="1" dirty="0" err="1">
                <a:solidFill>
                  <a:schemeClr val="bg1"/>
                </a:solidFill>
              </a:rPr>
              <a:t>region</a:t>
            </a:r>
            <a:r>
              <a:rPr lang="nl-NL" sz="1200" b="1" dirty="0">
                <a:solidFill>
                  <a:schemeClr val="bg1"/>
                </a:solidFill>
              </a:rPr>
              <a:t>, 2010</a:t>
            </a:r>
            <a:endParaRPr lang="en-US" sz="1200" b="1" dirty="0">
              <a:solidFill>
                <a:schemeClr val="bg1"/>
              </a:solidFill>
            </a:endParaRPr>
          </a:p>
        </p:txBody>
      </p:sp>
      <p:sp>
        <p:nvSpPr>
          <p:cNvPr id="7" name="Rectangle 3"/>
          <p:cNvSpPr>
            <a:spLocks noChangeArrowheads="1"/>
          </p:cNvSpPr>
          <p:nvPr/>
        </p:nvSpPr>
        <p:spPr bwMode="auto">
          <a:xfrm>
            <a:off x="0" y="0"/>
            <a:ext cx="9144000" cy="620713"/>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468000" rIns="46800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nl-NL" sz="2000" b="1" i="0" u="none" strike="noStrike" kern="0" cap="none" spc="0" normalizeH="0" baseline="0" noProof="0" dirty="0" err="1">
                <a:ln>
                  <a:noFill/>
                </a:ln>
                <a:solidFill>
                  <a:srgbClr val="FFFFFF"/>
                </a:solidFill>
                <a:effectLst/>
                <a:uLnTx/>
                <a:uFillTx/>
              </a:rPr>
              <a:t>Urbanisation</a:t>
            </a:r>
            <a:r>
              <a:rPr kumimoji="0" lang="nl-NL" sz="2000" b="1" i="0" u="none" strike="noStrike" kern="0" cap="none" spc="0" normalizeH="0" baseline="0" noProof="0" dirty="0">
                <a:ln>
                  <a:noFill/>
                </a:ln>
                <a:solidFill>
                  <a:srgbClr val="FFFFFF"/>
                </a:solidFill>
                <a:effectLst/>
                <a:uLnTx/>
                <a:uFillTx/>
              </a:rPr>
              <a:t> in the Randstad: 1970 - 2010</a:t>
            </a:r>
          </a:p>
        </p:txBody>
      </p:sp>
    </p:spTree>
    <p:extLst>
      <p:ext uri="{BB962C8B-B14F-4D97-AF65-F5344CB8AC3E}">
        <p14:creationId xmlns:p14="http://schemas.microsoft.com/office/powerpoint/2010/main" val="1898319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4"/>
          <p:cNvSpPr>
            <a:spLocks noChangeArrowheads="1"/>
          </p:cNvSpPr>
          <p:nvPr/>
        </p:nvSpPr>
        <p:spPr bwMode="auto">
          <a:xfrm>
            <a:off x="1476375" y="1844675"/>
            <a:ext cx="64087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r>
              <a:rPr lang="en-US" altLang="nl-NL" sz="4800" u="sng" dirty="0">
                <a:solidFill>
                  <a:schemeClr val="bg1"/>
                </a:solidFill>
              </a:rPr>
              <a:t>1900-    </a:t>
            </a:r>
            <a:br>
              <a:rPr lang="en-US" altLang="nl-NL" sz="4800" b="1" dirty="0">
                <a:solidFill>
                  <a:schemeClr val="bg1"/>
                </a:solidFill>
              </a:rPr>
            </a:br>
            <a:r>
              <a:rPr lang="en-US" altLang="nl-NL" sz="4800" b="1" dirty="0">
                <a:solidFill>
                  <a:schemeClr val="bg1"/>
                </a:solidFill>
              </a:rPr>
              <a:t>Social housing</a:t>
            </a:r>
          </a:p>
        </p:txBody>
      </p:sp>
      <p:sp>
        <p:nvSpPr>
          <p:cNvPr id="3" name="Tijdelijke aanduiding voor datum 2"/>
          <p:cNvSpPr>
            <a:spLocks noGrp="1"/>
          </p:cNvSpPr>
          <p:nvPr>
            <p:ph type="dt" sz="half" idx="10"/>
          </p:nvPr>
        </p:nvSpPr>
        <p:spPr bwMode="auto">
          <a:xfrm>
            <a:off x="4573588" y="6405563"/>
            <a:ext cx="4087812" cy="14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nl-NL"/>
            </a:defPPr>
            <a:lvl1pPr algn="l" rtl="0" fontAlgn="base">
              <a:spcBef>
                <a:spcPct val="0"/>
              </a:spcBef>
              <a:spcAft>
                <a:spcPct val="0"/>
              </a:spcAft>
              <a:defRPr sz="1000" kern="1200">
                <a:solidFill>
                  <a:schemeClr val="bg1"/>
                </a:solidFill>
                <a:latin typeface="Verdan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a:lstStyle>
          <a:p>
            <a:r>
              <a:rPr lang="nl-NL" altLang="nl-NL"/>
              <a:t>Rienk Kuiper | 3 October 2018</a:t>
            </a:r>
          </a:p>
        </p:txBody>
      </p:sp>
      <p:sp>
        <p:nvSpPr>
          <p:cNvPr id="4" name="Tijdelijke aanduiding voor voettekst 3"/>
          <p:cNvSpPr>
            <a:spLocks noGrp="1"/>
          </p:cNvSpPr>
          <p:nvPr>
            <p:ph type="ftr" sz="quarter" idx="11"/>
          </p:nvPr>
        </p:nvSpPr>
        <p:spPr bwMode="auto">
          <a:xfrm>
            <a:off x="4573588" y="6588125"/>
            <a:ext cx="4087812"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nl-NL"/>
            </a:defPPr>
            <a:lvl1pPr algn="l" rtl="0" fontAlgn="base">
              <a:spcBef>
                <a:spcPct val="0"/>
              </a:spcBef>
              <a:spcAft>
                <a:spcPct val="0"/>
              </a:spcAft>
              <a:defRPr sz="1000" kern="1200">
                <a:solidFill>
                  <a:schemeClr val="bg1"/>
                </a:solidFill>
                <a:latin typeface="Verdan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a:lstStyle>
          <a:p>
            <a:r>
              <a:rPr lang="en-US" altLang="nl-NL"/>
              <a:t>Spatial Planning - Historical overview &amp; Monitoring</a:t>
            </a:r>
            <a:endParaRPr lang="nl-NL" altLang="nl-NL"/>
          </a:p>
        </p:txBody>
      </p:sp>
      <p:sp>
        <p:nvSpPr>
          <p:cNvPr id="5" name="Tijdelijke aanduiding voor dianummer 4"/>
          <p:cNvSpPr>
            <a:spLocks noGrp="1"/>
          </p:cNvSpPr>
          <p:nvPr>
            <p:ph type="sldNum" sz="quarter" idx="12"/>
          </p:nvPr>
        </p:nvSpPr>
        <p:spPr/>
        <p:txBody>
          <a:bodyPr/>
          <a:lstStyle/>
          <a:p>
            <a:fld id="{DA7A9460-0946-4BB5-8906-C99BA3C7EEA4}" type="slidenum">
              <a:rPr lang="nl-NL" altLang="nl-NL" smtClean="0"/>
              <a:pPr/>
              <a:t>14</a:t>
            </a:fld>
            <a:endParaRPr lang="nl-NL" altLang="nl-NL"/>
          </a:p>
        </p:txBody>
      </p:sp>
    </p:spTree>
    <p:extLst>
      <p:ext uri="{BB962C8B-B14F-4D97-AF65-F5344CB8AC3E}">
        <p14:creationId xmlns:p14="http://schemas.microsoft.com/office/powerpoint/2010/main" val="10114290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b="1" noProof="0" dirty="0">
                <a:solidFill>
                  <a:srgbClr val="FF0000"/>
                </a:solidFill>
                <a:ea typeface="+mj-ea"/>
              </a:rPr>
              <a:t>Reaction to industrial city</a:t>
            </a:r>
          </a:p>
        </p:txBody>
      </p:sp>
      <p:sp>
        <p:nvSpPr>
          <p:cNvPr id="3" name="Content Placeholder 2"/>
          <p:cNvSpPr>
            <a:spLocks noGrp="1"/>
          </p:cNvSpPr>
          <p:nvPr>
            <p:ph idx="1"/>
          </p:nvPr>
        </p:nvSpPr>
        <p:spPr>
          <a:xfrm>
            <a:off x="485775" y="1844675"/>
            <a:ext cx="4158233" cy="4281488"/>
          </a:xfrm>
        </p:spPr>
        <p:txBody>
          <a:bodyPr/>
          <a:lstStyle/>
          <a:p>
            <a:pPr marL="457200" indent="-457200" eaLnBrk="1" hangingPunct="1">
              <a:buFont typeface="+mj-lt"/>
              <a:buAutoNum type="arabicPeriod"/>
              <a:defRPr/>
            </a:pPr>
            <a:endParaRPr lang="en-US" noProof="0" dirty="0">
              <a:ea typeface="+mn-ea"/>
            </a:endParaRPr>
          </a:p>
          <a:p>
            <a:pPr>
              <a:defRPr/>
            </a:pPr>
            <a:r>
              <a:rPr lang="en-US" dirty="0"/>
              <a:t>Planning and social housing arose from concerns about hygiene, social unrest, etc.</a:t>
            </a:r>
          </a:p>
          <a:p>
            <a:pPr>
              <a:defRPr/>
            </a:pPr>
            <a:endParaRPr lang="en-US" noProof="0" dirty="0">
              <a:ea typeface="+mn-ea"/>
            </a:endParaRPr>
          </a:p>
          <a:p>
            <a:pPr>
              <a:defRPr/>
            </a:pPr>
            <a:r>
              <a:rPr lang="en-US" dirty="0"/>
              <a:t>1901 Housing Act: provided for minimum housing standards and granted powers to municipalities to plan, including expropriation</a:t>
            </a:r>
          </a:p>
          <a:p>
            <a:pPr>
              <a:defRPr/>
            </a:pPr>
            <a:endParaRPr lang="en-US" noProof="0" dirty="0">
              <a:ea typeface="+mn-ea"/>
            </a:endParaRPr>
          </a:p>
          <a:p>
            <a:pPr>
              <a:defRPr/>
            </a:pPr>
            <a:r>
              <a:rPr lang="en-US" dirty="0"/>
              <a:t>Housing associations: good quality housing for workers</a:t>
            </a:r>
            <a:endParaRPr lang="en-US" noProof="0" dirty="0">
              <a:ea typeface="+mn-ea"/>
            </a:endParaRPr>
          </a:p>
          <a:p>
            <a:pPr>
              <a:defRPr/>
            </a:pPr>
            <a:endParaRPr lang="en-US" b="1" noProof="0" dirty="0">
              <a:ea typeface="+mn-ea"/>
            </a:endParaRPr>
          </a:p>
          <a:p>
            <a:pPr marL="731837" lvl="1" indent="-457200">
              <a:defRPr/>
            </a:pPr>
            <a:endParaRPr lang="en-US" noProof="0" dirty="0">
              <a:ea typeface="+mn-ea"/>
            </a:endParaRPr>
          </a:p>
          <a:p>
            <a:pPr>
              <a:defRPr/>
            </a:pPr>
            <a:endParaRPr lang="en-US" noProof="0" dirty="0">
              <a:ea typeface="+mn-ea"/>
            </a:endParaRPr>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defRPr/>
            </a:pPr>
            <a:fld id="{C2E3634B-6A68-4CB9-9343-3E32CE17B026}" type="slidenum">
              <a:rPr lang="nl-NL" altLang="nl-NL" sz="1000" smtClean="0">
                <a:solidFill>
                  <a:schemeClr val="bg1"/>
                </a:solidFill>
              </a:rPr>
              <a:pPr eaLnBrk="1" hangingPunct="1">
                <a:defRPr/>
              </a:pPr>
              <a:t>15</a:t>
            </a:fld>
            <a:endParaRPr lang="nl-NL" altLang="nl-NL" sz="1000">
              <a:solidFill>
                <a:schemeClr val="bg1"/>
              </a:solidFill>
            </a:endParaRPr>
          </a:p>
        </p:txBody>
      </p:sp>
      <p:pic>
        <p:nvPicPr>
          <p:cNvPr id="6" name="Afbeelding 5"/>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932040" y="2299972"/>
            <a:ext cx="3726185" cy="3841428"/>
          </a:xfrm>
          <a:prstGeom prst="rect">
            <a:avLst/>
          </a:prstGeom>
        </p:spPr>
      </p:pic>
    </p:spTree>
    <p:extLst>
      <p:ext uri="{BB962C8B-B14F-4D97-AF65-F5344CB8AC3E}">
        <p14:creationId xmlns:p14="http://schemas.microsoft.com/office/powerpoint/2010/main" val="2802475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dirty="0" err="1"/>
              <a:t>Social</a:t>
            </a:r>
            <a:r>
              <a:rPr lang="nl-NL" dirty="0"/>
              <a:t> </a:t>
            </a:r>
            <a:r>
              <a:rPr lang="nl-NL" dirty="0" err="1"/>
              <a:t>housing</a:t>
            </a:r>
            <a:endParaRPr lang="nl-NL" dirty="0"/>
          </a:p>
        </p:txBody>
      </p:sp>
      <p:pic>
        <p:nvPicPr>
          <p:cNvPr id="8" name="Tijdelijke aanduiding voor inhoud 7"/>
          <p:cNvPicPr>
            <a:picLocks noGrp="1" noChangeAspect="1"/>
          </p:cNvPicPr>
          <p:nvPr>
            <p:ph sz="half" idx="1"/>
          </p:nvPr>
        </p:nvPicPr>
        <p:blipFill>
          <a:blip r:embed="rId2" cstate="screen">
            <a:extLst>
              <a:ext uri="{28A0092B-C50C-407E-A947-70E740481C1C}">
                <a14:useLocalDpi xmlns:a14="http://schemas.microsoft.com/office/drawing/2010/main"/>
              </a:ext>
            </a:extLst>
          </a:blip>
          <a:stretch>
            <a:fillRect/>
          </a:stretch>
        </p:blipFill>
        <p:spPr>
          <a:xfrm>
            <a:off x="485775" y="2592123"/>
            <a:ext cx="3870201" cy="2891039"/>
          </a:xfrm>
        </p:spPr>
      </p:pic>
      <p:pic>
        <p:nvPicPr>
          <p:cNvPr id="9" name="Tijdelijke aanduiding voor inhoud 8"/>
          <p:cNvPicPr>
            <a:picLocks noGrp="1" noChangeAspect="1"/>
          </p:cNvPicPr>
          <p:nvPr>
            <p:ph sz="half" idx="2"/>
          </p:nvPr>
        </p:nvPicPr>
        <p:blipFill>
          <a:blip r:embed="rId3" cstate="print">
            <a:extLst>
              <a:ext uri="{28A0092B-C50C-407E-A947-70E740481C1C}">
                <a14:useLocalDpi xmlns:a14="http://schemas.microsoft.com/office/drawing/2010/main"/>
              </a:ext>
            </a:extLst>
          </a:blip>
          <a:stretch>
            <a:fillRect/>
          </a:stretch>
        </p:blipFill>
        <p:spPr>
          <a:xfrm>
            <a:off x="4632977" y="2636912"/>
            <a:ext cx="4264047" cy="2846252"/>
          </a:xfrm>
        </p:spPr>
      </p:pic>
      <p:sp>
        <p:nvSpPr>
          <p:cNvPr id="7" name="Tijdelijke aanduiding voor dianummer 6"/>
          <p:cNvSpPr>
            <a:spLocks noGrp="1"/>
          </p:cNvSpPr>
          <p:nvPr>
            <p:ph type="sldNum" sz="quarter" idx="12"/>
          </p:nvPr>
        </p:nvSpPr>
        <p:spPr/>
        <p:txBody>
          <a:bodyPr/>
          <a:lstStyle/>
          <a:p>
            <a:fld id="{2E3029AC-F79A-4E12-9525-2A14E0C69C21}" type="slidenum">
              <a:rPr lang="nl-NL" altLang="nl-NL" smtClean="0"/>
              <a:pPr/>
              <a:t>16</a:t>
            </a:fld>
            <a:endParaRPr lang="nl-NL" altLang="nl-NL"/>
          </a:p>
        </p:txBody>
      </p:sp>
    </p:spTree>
    <p:extLst>
      <p:ext uri="{BB962C8B-B14F-4D97-AF65-F5344CB8AC3E}">
        <p14:creationId xmlns:p14="http://schemas.microsoft.com/office/powerpoint/2010/main" val="33359974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eaLnBrk="0" hangingPunct="0">
              <a:defRPr sz="1800">
                <a:solidFill>
                  <a:schemeClr val="tx1"/>
                </a:solidFill>
                <a:latin typeface="Verdana" pitchFamily="34" charset="0"/>
                <a:ea typeface="MS PGothic" pitchFamily="34" charset="-128"/>
              </a:defRPr>
            </a:lvl1pPr>
            <a:lvl2pPr marL="557213" indent="-214313" eaLnBrk="0" hangingPunct="0">
              <a:defRPr sz="1800">
                <a:solidFill>
                  <a:schemeClr val="tx1"/>
                </a:solidFill>
                <a:latin typeface="Verdana" pitchFamily="34" charset="0"/>
                <a:ea typeface="MS PGothic" pitchFamily="34" charset="-128"/>
              </a:defRPr>
            </a:lvl2pPr>
            <a:lvl3pPr marL="857250" indent="-171450" eaLnBrk="0" hangingPunct="0">
              <a:defRPr sz="1800">
                <a:solidFill>
                  <a:schemeClr val="tx1"/>
                </a:solidFill>
                <a:latin typeface="Verdana" pitchFamily="34" charset="0"/>
                <a:ea typeface="MS PGothic" pitchFamily="34" charset="-128"/>
              </a:defRPr>
            </a:lvl3pPr>
            <a:lvl4pPr marL="1200150" indent="-171450" eaLnBrk="0" hangingPunct="0">
              <a:defRPr sz="1800">
                <a:solidFill>
                  <a:schemeClr val="tx1"/>
                </a:solidFill>
                <a:latin typeface="Verdana" pitchFamily="34" charset="0"/>
                <a:ea typeface="MS PGothic" pitchFamily="34" charset="-128"/>
              </a:defRPr>
            </a:lvl4pPr>
            <a:lvl5pPr marL="1543050" indent="-171450" eaLnBrk="0" hangingPunct="0">
              <a:defRPr sz="1800">
                <a:solidFill>
                  <a:schemeClr val="tx1"/>
                </a:solidFill>
                <a:latin typeface="Verdana" pitchFamily="34" charset="0"/>
                <a:ea typeface="MS PGothic" pitchFamily="34" charset="-128"/>
              </a:defRPr>
            </a:lvl5pPr>
            <a:lvl6pPr marL="1885950" indent="-171450" eaLnBrk="0" fontAlgn="base" hangingPunct="0">
              <a:spcBef>
                <a:spcPct val="0"/>
              </a:spcBef>
              <a:spcAft>
                <a:spcPct val="0"/>
              </a:spcAft>
              <a:defRPr sz="1800">
                <a:solidFill>
                  <a:schemeClr val="tx1"/>
                </a:solidFill>
                <a:latin typeface="Verdana" pitchFamily="34" charset="0"/>
                <a:ea typeface="MS PGothic" pitchFamily="34" charset="-128"/>
              </a:defRPr>
            </a:lvl6pPr>
            <a:lvl7pPr marL="2228850" indent="-171450" eaLnBrk="0" fontAlgn="base" hangingPunct="0">
              <a:spcBef>
                <a:spcPct val="0"/>
              </a:spcBef>
              <a:spcAft>
                <a:spcPct val="0"/>
              </a:spcAft>
              <a:defRPr sz="1800">
                <a:solidFill>
                  <a:schemeClr val="tx1"/>
                </a:solidFill>
                <a:latin typeface="Verdana" pitchFamily="34" charset="0"/>
                <a:ea typeface="MS PGothic" pitchFamily="34" charset="-128"/>
              </a:defRPr>
            </a:lvl7pPr>
            <a:lvl8pPr marL="2571750" indent="-171450" eaLnBrk="0" fontAlgn="base" hangingPunct="0">
              <a:spcBef>
                <a:spcPct val="0"/>
              </a:spcBef>
              <a:spcAft>
                <a:spcPct val="0"/>
              </a:spcAft>
              <a:defRPr sz="1800">
                <a:solidFill>
                  <a:schemeClr val="tx1"/>
                </a:solidFill>
                <a:latin typeface="Verdana" pitchFamily="34" charset="0"/>
                <a:ea typeface="MS PGothic" pitchFamily="34" charset="-128"/>
              </a:defRPr>
            </a:lvl8pPr>
            <a:lvl9pPr marL="2914650" indent="-171450" eaLnBrk="0" fontAlgn="base" hangingPunct="0">
              <a:spcBef>
                <a:spcPct val="0"/>
              </a:spcBef>
              <a:spcAft>
                <a:spcPct val="0"/>
              </a:spcAft>
              <a:defRPr sz="1800">
                <a:solidFill>
                  <a:schemeClr val="tx1"/>
                </a:solidFill>
                <a:latin typeface="Verdana" pitchFamily="34" charset="0"/>
                <a:ea typeface="MS PGothic" pitchFamily="34" charset="-128"/>
              </a:defRPr>
            </a:lvl9pPr>
          </a:lstStyle>
          <a:p>
            <a:pPr eaLnBrk="1" hangingPunct="1">
              <a:defRPr/>
            </a:pPr>
            <a:fld id="{C2E3634B-6A68-4CB9-9343-3E32CE17B026}" type="slidenum">
              <a:rPr lang="nl-NL" altLang="nl-NL" sz="750">
                <a:solidFill>
                  <a:schemeClr val="bg1"/>
                </a:solidFill>
              </a:rPr>
              <a:pPr eaLnBrk="1" hangingPunct="1">
                <a:defRPr/>
              </a:pPr>
              <a:t>17</a:t>
            </a:fld>
            <a:endParaRPr lang="nl-NL" altLang="nl-NL" sz="750">
              <a:solidFill>
                <a:schemeClr val="bg1"/>
              </a:solidFill>
            </a:endParaRPr>
          </a:p>
        </p:txBody>
      </p:sp>
      <p:pic>
        <p:nvPicPr>
          <p:cNvPr id="2050" name="Picture 2" descr="\\PBL-FFILE-W61P\homedir$\eversd\CitrixProfile\Desktop\VN3_9296.jpg"/>
          <p:cNvPicPr>
            <a:picLocks noChangeAspect="1" noChangeArrowheads="1"/>
          </p:cNvPicPr>
          <p:nvPr/>
        </p:nvPicPr>
        <p:blipFill rotWithShape="1">
          <a:blip r:embed="rId2">
            <a:extLst>
              <a:ext uri="{28A0092B-C50C-407E-A947-70E740481C1C}">
                <a14:useLocalDpi xmlns:a14="http://schemas.microsoft.com/office/drawing/2010/main" val="0"/>
              </a:ext>
            </a:extLst>
          </a:blip>
          <a:srcRect r="11196"/>
          <a:stretch/>
        </p:blipFill>
        <p:spPr bwMode="auto">
          <a:xfrm>
            <a:off x="0" y="6098"/>
            <a:ext cx="9144000" cy="6857999"/>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485775" y="307975"/>
            <a:ext cx="5171609" cy="646331"/>
          </a:xfrm>
          <a:prstGeom prst="rect">
            <a:avLst/>
          </a:prstGeom>
        </p:spPr>
        <p:txBody>
          <a:bodyPr wrap="none">
            <a:spAutoFit/>
          </a:bodyPr>
          <a:lstStyle/>
          <a:p>
            <a:r>
              <a:rPr lang="en-US" b="1" dirty="0">
                <a:solidFill>
                  <a:schemeClr val="bg1"/>
                </a:solidFill>
              </a:rPr>
              <a:t>Workers’ palaces</a:t>
            </a:r>
            <a:r>
              <a:rPr lang="en-US" dirty="0">
                <a:solidFill>
                  <a:schemeClr val="bg1"/>
                </a:solidFill>
              </a:rPr>
              <a:t>: ‘t </a:t>
            </a:r>
            <a:r>
              <a:rPr lang="en-US" dirty="0" err="1">
                <a:solidFill>
                  <a:schemeClr val="bg1"/>
                </a:solidFill>
              </a:rPr>
              <a:t>Schip</a:t>
            </a:r>
            <a:r>
              <a:rPr lang="en-US" dirty="0">
                <a:solidFill>
                  <a:schemeClr val="bg1"/>
                </a:solidFill>
              </a:rPr>
              <a:t> in Amsterdam</a:t>
            </a:r>
          </a:p>
          <a:p>
            <a:r>
              <a:rPr lang="en-US" dirty="0">
                <a:solidFill>
                  <a:schemeClr val="bg1"/>
                </a:solidFill>
              </a:rPr>
              <a:t>Since 1901 Act with government support</a:t>
            </a:r>
            <a:endParaRPr lang="nl-NL" dirty="0">
              <a:solidFill>
                <a:schemeClr val="bg1"/>
              </a:solidFill>
            </a:endParaRPr>
          </a:p>
        </p:txBody>
      </p:sp>
    </p:spTree>
    <p:extLst>
      <p:ext uri="{BB962C8B-B14F-4D97-AF65-F5344CB8AC3E}">
        <p14:creationId xmlns:p14="http://schemas.microsoft.com/office/powerpoint/2010/main" val="9158260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220351" y="764705"/>
            <a:ext cx="9412681" cy="638952"/>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51000" rIns="351000" anchor="ctr"/>
          <a:lstStyle/>
          <a:p>
            <a:pPr algn="ctr"/>
            <a:r>
              <a:rPr lang="nl-NL" sz="1500" b="1" dirty="0">
                <a:solidFill>
                  <a:srgbClr val="FFFFFF"/>
                </a:solidFill>
              </a:rPr>
              <a:t>… </a:t>
            </a:r>
            <a:r>
              <a:rPr lang="nl-NL" sz="1500" b="1" dirty="0" err="1">
                <a:solidFill>
                  <a:srgbClr val="FFFFFF"/>
                </a:solidFill>
              </a:rPr>
              <a:t>and</a:t>
            </a:r>
            <a:r>
              <a:rPr lang="nl-NL" sz="1500" b="1" dirty="0">
                <a:solidFill>
                  <a:srgbClr val="FFFFFF"/>
                </a:solidFill>
              </a:rPr>
              <a:t> Rotterdam</a:t>
            </a:r>
          </a:p>
        </p:txBody>
      </p:sp>
      <p:pic>
        <p:nvPicPr>
          <p:cNvPr id="3" name="Picture 7" descr="luchtfoto Spange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347" y="392821"/>
            <a:ext cx="9412674" cy="64205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5735022" y="5442131"/>
            <a:ext cx="2594336" cy="230832"/>
          </a:xfrm>
          <a:prstGeom prst="rect">
            <a:avLst/>
          </a:prstGeom>
          <a:solidFill>
            <a:srgbClr val="C00000"/>
          </a:solidFill>
        </p:spPr>
        <p:txBody>
          <a:bodyPr wrap="square" rtlCol="0">
            <a:spAutoFit/>
          </a:bodyPr>
          <a:lstStyle/>
          <a:p>
            <a:r>
              <a:rPr lang="nl-NL" sz="900" b="1" dirty="0">
                <a:solidFill>
                  <a:schemeClr val="bg1"/>
                </a:solidFill>
                <a:latin typeface="+mj-lt"/>
                <a:cs typeface="Arial" pitchFamily="34" charset="0"/>
              </a:rPr>
              <a:t>Rotterdam Spangen</a:t>
            </a:r>
            <a:endParaRPr lang="en-US" sz="900" b="1" dirty="0">
              <a:solidFill>
                <a:schemeClr val="bg1"/>
              </a:solidFill>
              <a:latin typeface="+mj-lt"/>
              <a:cs typeface="Arial" pitchFamily="34" charset="0"/>
            </a:endParaRPr>
          </a:p>
        </p:txBody>
      </p:sp>
    </p:spTree>
    <p:extLst>
      <p:ext uri="{BB962C8B-B14F-4D97-AF65-F5344CB8AC3E}">
        <p14:creationId xmlns:p14="http://schemas.microsoft.com/office/powerpoint/2010/main" val="21743403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3EC82F96-C1ED-4C63-A68F-256E157A16D3}"/>
              </a:ext>
            </a:extLst>
          </p:cNvPr>
          <p:cNvGrpSpPr/>
          <p:nvPr/>
        </p:nvGrpSpPr>
        <p:grpSpPr>
          <a:xfrm>
            <a:off x="0" y="9553"/>
            <a:ext cx="9144000" cy="6838490"/>
            <a:chOff x="1143000" y="864364"/>
            <a:chExt cx="6862637" cy="5132336"/>
          </a:xfrm>
        </p:grpSpPr>
        <p:sp>
          <p:nvSpPr>
            <p:cNvPr id="8195" name="Rectangle 3"/>
            <p:cNvSpPr>
              <a:spLocks noChangeArrowheads="1"/>
            </p:cNvSpPr>
            <p:nvPr/>
          </p:nvSpPr>
          <p:spPr bwMode="auto">
            <a:xfrm>
              <a:off x="1147637" y="864364"/>
              <a:ext cx="6858000" cy="465535"/>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51000" rIns="351000" anchor="ctr"/>
            <a:lstStyle/>
            <a:p>
              <a:pPr algn="ctr"/>
              <a:r>
                <a:rPr lang="nl-NL" sz="1500" b="1" dirty="0">
                  <a:solidFill>
                    <a:srgbClr val="FFFFFF"/>
                  </a:solidFill>
                </a:rPr>
                <a:t>Planning in the 1930s </a:t>
              </a:r>
              <a:r>
                <a:rPr lang="nl-NL" sz="1500" b="1" dirty="0" err="1">
                  <a:solidFill>
                    <a:srgbClr val="FFFFFF"/>
                  </a:solidFill>
                </a:rPr>
                <a:t>and</a:t>
              </a:r>
              <a:r>
                <a:rPr lang="nl-NL" sz="1500" b="1" dirty="0">
                  <a:solidFill>
                    <a:srgbClr val="FFFFFF"/>
                  </a:solidFill>
                </a:rPr>
                <a:t> 1940s: </a:t>
              </a:r>
              <a:r>
                <a:rPr lang="nl-NL" sz="1500" b="1" dirty="0" err="1">
                  <a:solidFill>
                    <a:srgbClr val="FFFFFF"/>
                  </a:solidFill>
                </a:rPr>
                <a:t>urban</a:t>
              </a:r>
              <a:r>
                <a:rPr lang="nl-NL" sz="1500" b="1" dirty="0">
                  <a:solidFill>
                    <a:srgbClr val="FFFFFF"/>
                  </a:solidFill>
                </a:rPr>
                <a:t> </a:t>
              </a:r>
              <a:r>
                <a:rPr lang="nl-NL" sz="1500" b="1" dirty="0" err="1">
                  <a:solidFill>
                    <a:srgbClr val="FFFFFF"/>
                  </a:solidFill>
                </a:rPr>
                <a:t>regions</a:t>
              </a:r>
              <a:endParaRPr lang="nl-NL" sz="1500" b="1" dirty="0">
                <a:solidFill>
                  <a:srgbClr val="FFFFFF"/>
                </a:solidFill>
              </a:endParaRPr>
            </a:p>
          </p:txBody>
        </p:sp>
        <p:pic>
          <p:nvPicPr>
            <p:cNvPr id="2050" name="Picture 2" descr="Y:\personal\woudenrvd\presentaties\beeld\AUP kaart groo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43000" y="1292899"/>
              <a:ext cx="5670630" cy="4703801"/>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p:cNvCxnSpPr/>
            <p:nvPr/>
          </p:nvCxnSpPr>
          <p:spPr bwMode="auto">
            <a:xfrm>
              <a:off x="4950042" y="4239091"/>
              <a:ext cx="972108" cy="1179857"/>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9" name="Straight Arrow Connector 8"/>
            <p:cNvCxnSpPr/>
            <p:nvPr/>
          </p:nvCxnSpPr>
          <p:spPr bwMode="auto">
            <a:xfrm flipH="1">
              <a:off x="3923928" y="4401108"/>
              <a:ext cx="216024" cy="1458162"/>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Straight Arrow Connector 10"/>
            <p:cNvCxnSpPr/>
            <p:nvPr/>
          </p:nvCxnSpPr>
          <p:spPr bwMode="auto">
            <a:xfrm flipH="1">
              <a:off x="1763688" y="3753036"/>
              <a:ext cx="1620180" cy="324036"/>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4" name="Straight Arrow Connector 13"/>
            <p:cNvCxnSpPr/>
            <p:nvPr/>
          </p:nvCxnSpPr>
          <p:spPr bwMode="auto">
            <a:xfrm flipH="1" flipV="1">
              <a:off x="2627784" y="1646802"/>
              <a:ext cx="1296144" cy="1512168"/>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 name="Straight Arrow Connector 4"/>
            <p:cNvCxnSpPr/>
            <p:nvPr/>
          </p:nvCxnSpPr>
          <p:spPr bwMode="auto">
            <a:xfrm flipH="1">
              <a:off x="2087724" y="3320988"/>
              <a:ext cx="1512168" cy="0"/>
            </a:xfrm>
            <a:prstGeom prst="straightConnector1">
              <a:avLst/>
            </a:prstGeom>
            <a:solidFill>
              <a:schemeClr val="accent1"/>
            </a:solidFill>
            <a:ln w="38100"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sp>
        <p:nvSpPr>
          <p:cNvPr id="21" name="TextBox 20">
            <a:extLst>
              <a:ext uri="{FF2B5EF4-FFF2-40B4-BE49-F238E27FC236}">
                <a16:creationId xmlns:a16="http://schemas.microsoft.com/office/drawing/2014/main" id="{30E92E90-4DD9-4788-8310-7911443245CE}"/>
              </a:ext>
            </a:extLst>
          </p:cNvPr>
          <p:cNvSpPr txBox="1"/>
          <p:nvPr/>
        </p:nvSpPr>
        <p:spPr>
          <a:xfrm>
            <a:off x="5148064" y="5877272"/>
            <a:ext cx="3911736" cy="230832"/>
          </a:xfrm>
          <a:prstGeom prst="rect">
            <a:avLst/>
          </a:prstGeom>
          <a:solidFill>
            <a:srgbClr val="C00000"/>
          </a:solidFill>
        </p:spPr>
        <p:txBody>
          <a:bodyPr wrap="square" rtlCol="0">
            <a:spAutoFit/>
          </a:bodyPr>
          <a:lstStyle/>
          <a:p>
            <a:r>
              <a:rPr lang="nl-NL" sz="900" b="1" dirty="0">
                <a:solidFill>
                  <a:schemeClr val="bg1"/>
                </a:solidFill>
                <a:latin typeface="+mj-lt"/>
                <a:cs typeface="Arial" pitchFamily="34" charset="0"/>
              </a:rPr>
              <a:t>Van </a:t>
            </a:r>
            <a:r>
              <a:rPr lang="nl-NL" sz="900" b="1" dirty="0" err="1">
                <a:solidFill>
                  <a:schemeClr val="bg1"/>
                </a:solidFill>
                <a:latin typeface="+mj-lt"/>
                <a:cs typeface="Arial" pitchFamily="34" charset="0"/>
              </a:rPr>
              <a:t>Eesteren</a:t>
            </a:r>
            <a:r>
              <a:rPr lang="nl-NL" sz="900" b="1" dirty="0">
                <a:solidFill>
                  <a:schemeClr val="bg1"/>
                </a:solidFill>
                <a:latin typeface="+mj-lt"/>
                <a:cs typeface="Arial" pitchFamily="34" charset="0"/>
              </a:rPr>
              <a:t>, Plan </a:t>
            </a:r>
            <a:r>
              <a:rPr lang="nl-NL" sz="900" b="1" dirty="0" err="1">
                <a:solidFill>
                  <a:schemeClr val="bg1"/>
                </a:solidFill>
                <a:latin typeface="+mj-lt"/>
                <a:cs typeface="Arial" pitchFamily="34" charset="0"/>
              </a:rPr>
              <a:t>for</a:t>
            </a:r>
            <a:r>
              <a:rPr lang="nl-NL" sz="900" b="1" dirty="0">
                <a:solidFill>
                  <a:schemeClr val="bg1"/>
                </a:solidFill>
                <a:latin typeface="+mj-lt"/>
                <a:cs typeface="Arial" pitchFamily="34" charset="0"/>
              </a:rPr>
              <a:t> Amsterdam 1938</a:t>
            </a:r>
            <a:endParaRPr lang="en-US" sz="900" b="1" dirty="0">
              <a:solidFill>
                <a:schemeClr val="bg1"/>
              </a:solidFill>
              <a:latin typeface="+mj-lt"/>
              <a:cs typeface="Arial" pitchFamily="34" charset="0"/>
            </a:endParaRPr>
          </a:p>
        </p:txBody>
      </p:sp>
    </p:spTree>
    <p:extLst>
      <p:ext uri="{BB962C8B-B14F-4D97-AF65-F5344CB8AC3E}">
        <p14:creationId xmlns:p14="http://schemas.microsoft.com/office/powerpoint/2010/main" val="9591243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jdelijke aanduiding voor inhoud 2"/>
          <p:cNvSpPr>
            <a:spLocks noGrp="1"/>
          </p:cNvSpPr>
          <p:nvPr>
            <p:ph idx="1"/>
          </p:nvPr>
        </p:nvSpPr>
        <p:spPr>
          <a:xfrm>
            <a:off x="1507331" y="2294874"/>
            <a:ext cx="6305550" cy="3240360"/>
          </a:xfrm>
        </p:spPr>
        <p:txBody>
          <a:bodyPr/>
          <a:lstStyle/>
          <a:p>
            <a:pPr marL="0" indent="0">
              <a:buNone/>
              <a:defRPr/>
            </a:pPr>
            <a:r>
              <a:rPr lang="en-US" sz="1350" b="1" dirty="0"/>
              <a:t>Advisory board for ministries and parliament for the Environment, Nature and Spatial Planning</a:t>
            </a:r>
          </a:p>
          <a:p>
            <a:pPr marL="0" indent="0">
              <a:buNone/>
              <a:defRPr/>
            </a:pPr>
            <a:endParaRPr lang="en-US" sz="1350" b="1" dirty="0"/>
          </a:p>
          <a:p>
            <a:pPr marL="0" indent="0">
              <a:buNone/>
              <a:defRPr/>
            </a:pPr>
            <a:r>
              <a:rPr lang="en-US" sz="1350" b="1" dirty="0"/>
              <a:t>Part of </a:t>
            </a:r>
            <a:r>
              <a:rPr lang="en-US" sz="1350" dirty="0"/>
              <a:t>: </a:t>
            </a:r>
          </a:p>
          <a:p>
            <a:pPr marL="0" indent="0">
              <a:buNone/>
              <a:defRPr/>
            </a:pPr>
            <a:r>
              <a:rPr lang="en-US" sz="1350" dirty="0"/>
              <a:t>Ministry of Infrastructure and Water Management</a:t>
            </a:r>
          </a:p>
          <a:p>
            <a:pPr marL="0" indent="0">
              <a:buNone/>
              <a:defRPr/>
            </a:pPr>
            <a:endParaRPr lang="en-US" sz="1350" b="1" dirty="0"/>
          </a:p>
          <a:p>
            <a:pPr marL="0" indent="0">
              <a:buNone/>
              <a:defRPr/>
            </a:pPr>
            <a:r>
              <a:rPr lang="en-US" sz="1350" b="1" dirty="0"/>
              <a:t>Primary Clients</a:t>
            </a:r>
            <a:endParaRPr lang="en-US" sz="1350" dirty="0"/>
          </a:p>
          <a:p>
            <a:pPr>
              <a:defRPr/>
            </a:pPr>
            <a:r>
              <a:rPr lang="en-US" sz="1350" dirty="0"/>
              <a:t>Ministry of Infrastructure and Water Management </a:t>
            </a:r>
          </a:p>
          <a:p>
            <a:pPr>
              <a:defRPr/>
            </a:pPr>
            <a:r>
              <a:rPr lang="en-US" sz="1350" dirty="0"/>
              <a:t>Other ministries: Economic Affairs and Climate Policy, Foreign Affairs, Finance, Interior, Agriculture, Nature and Food Quality, Education, Culture and Science</a:t>
            </a:r>
          </a:p>
          <a:p>
            <a:pPr>
              <a:defRPr/>
            </a:pPr>
            <a:r>
              <a:rPr lang="en-US" sz="1350" dirty="0"/>
              <a:t>EU, UNEP, OECD </a:t>
            </a:r>
          </a:p>
          <a:p>
            <a:pPr>
              <a:defRPr/>
            </a:pPr>
            <a:r>
              <a:rPr lang="en-US" sz="1350" dirty="0"/>
              <a:t>Provinces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ies\teksten ries\illustraties\steden nederland\Rotterdam Centrum1946.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4" name="Tekstvak 3"/>
          <p:cNvSpPr txBox="1"/>
          <p:nvPr/>
        </p:nvSpPr>
        <p:spPr>
          <a:xfrm>
            <a:off x="6228184" y="6237312"/>
            <a:ext cx="2915816" cy="276999"/>
          </a:xfrm>
          <a:prstGeom prst="rect">
            <a:avLst/>
          </a:prstGeom>
          <a:solidFill>
            <a:srgbClr val="C00000"/>
          </a:solidFill>
        </p:spPr>
        <p:txBody>
          <a:bodyPr wrap="square" rtlCol="0">
            <a:spAutoFit/>
          </a:bodyPr>
          <a:lstStyle/>
          <a:p>
            <a:r>
              <a:rPr lang="en-US" sz="1200" b="1" dirty="0">
                <a:solidFill>
                  <a:schemeClr val="bg1"/>
                </a:solidFill>
              </a:rPr>
              <a:t>Rotterdam 1946</a:t>
            </a:r>
            <a:endParaRPr lang="nl-NL" sz="1200" b="1" dirty="0">
              <a:solidFill>
                <a:schemeClr val="bg1"/>
              </a:solidFill>
            </a:endParaRPr>
          </a:p>
        </p:txBody>
      </p:sp>
      <p:sp>
        <p:nvSpPr>
          <p:cNvPr id="2" name="Tijdelijke aanduiding voor datum 1"/>
          <p:cNvSpPr>
            <a:spLocks noGrp="1"/>
          </p:cNvSpPr>
          <p:nvPr>
            <p:ph type="dt" sz="half" idx="10"/>
          </p:nvPr>
        </p:nvSpPr>
        <p:spPr bwMode="auto">
          <a:xfrm>
            <a:off x="4573588" y="6405563"/>
            <a:ext cx="4087812" cy="14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nl-NL"/>
            </a:defPPr>
            <a:lvl1pPr algn="l" rtl="0" fontAlgn="base">
              <a:spcBef>
                <a:spcPct val="0"/>
              </a:spcBef>
              <a:spcAft>
                <a:spcPct val="0"/>
              </a:spcAft>
              <a:defRPr sz="1000" kern="1200">
                <a:solidFill>
                  <a:schemeClr val="bg1"/>
                </a:solidFill>
                <a:latin typeface="Verdan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a:lstStyle>
          <a:p>
            <a:r>
              <a:rPr lang="nl-NL" altLang="nl-NL"/>
              <a:t>Rienk Kuiper | 3 October 2018</a:t>
            </a:r>
          </a:p>
        </p:txBody>
      </p:sp>
      <p:sp>
        <p:nvSpPr>
          <p:cNvPr id="3" name="Tijdelijke aanduiding voor voettekst 2"/>
          <p:cNvSpPr>
            <a:spLocks noGrp="1"/>
          </p:cNvSpPr>
          <p:nvPr>
            <p:ph type="ftr" sz="quarter" idx="11"/>
          </p:nvPr>
        </p:nvSpPr>
        <p:spPr bwMode="auto">
          <a:xfrm>
            <a:off x="4573588" y="6588125"/>
            <a:ext cx="4087812"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nl-NL"/>
            </a:defPPr>
            <a:lvl1pPr algn="l" rtl="0" fontAlgn="base">
              <a:spcBef>
                <a:spcPct val="0"/>
              </a:spcBef>
              <a:spcAft>
                <a:spcPct val="0"/>
              </a:spcAft>
              <a:defRPr sz="1000" kern="1200">
                <a:solidFill>
                  <a:schemeClr val="bg1"/>
                </a:solidFill>
                <a:latin typeface="Verdan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a:lstStyle>
          <a:p>
            <a:r>
              <a:rPr lang="en-US" altLang="nl-NL"/>
              <a:t>Spatial Planning - Historical overview &amp; Monitoring</a:t>
            </a:r>
            <a:endParaRPr lang="nl-NL" altLang="nl-NL"/>
          </a:p>
        </p:txBody>
      </p:sp>
      <p:sp>
        <p:nvSpPr>
          <p:cNvPr id="5" name="Tijdelijke aanduiding voor dianummer 4"/>
          <p:cNvSpPr>
            <a:spLocks noGrp="1"/>
          </p:cNvSpPr>
          <p:nvPr>
            <p:ph type="sldNum" sz="quarter" idx="12"/>
          </p:nvPr>
        </p:nvSpPr>
        <p:spPr/>
        <p:txBody>
          <a:bodyPr/>
          <a:lstStyle/>
          <a:p>
            <a:fld id="{DA7A9460-0946-4BB5-8906-C99BA3C7EEA4}" type="slidenum">
              <a:rPr lang="nl-NL" altLang="nl-NL" smtClean="0"/>
              <a:pPr/>
              <a:t>20</a:t>
            </a:fld>
            <a:endParaRPr lang="nl-NL" altLang="nl-NL"/>
          </a:p>
        </p:txBody>
      </p:sp>
      <p:sp>
        <p:nvSpPr>
          <p:cNvPr id="7" name="Title 1"/>
          <p:cNvSpPr>
            <a:spLocks noGrp="1"/>
          </p:cNvSpPr>
          <p:nvPr>
            <p:ph type="title"/>
          </p:nvPr>
        </p:nvSpPr>
        <p:spPr>
          <a:xfrm>
            <a:off x="485775" y="392212"/>
            <a:ext cx="8172450" cy="444500"/>
          </a:xfrm>
        </p:spPr>
        <p:txBody>
          <a:bodyPr/>
          <a:lstStyle/>
          <a:p>
            <a:pPr eaLnBrk="1" hangingPunct="1">
              <a:defRPr/>
            </a:pPr>
            <a:r>
              <a:rPr lang="en-US" b="1" noProof="0" dirty="0">
                <a:solidFill>
                  <a:srgbClr val="FF0000"/>
                </a:solidFill>
                <a:ea typeface="+mj-ea"/>
              </a:rPr>
              <a:t>Postwar rebuilding</a:t>
            </a:r>
          </a:p>
        </p:txBody>
      </p:sp>
    </p:spTree>
    <p:extLst>
      <p:ext uri="{BB962C8B-B14F-4D97-AF65-F5344CB8AC3E}">
        <p14:creationId xmlns:p14="http://schemas.microsoft.com/office/powerpoint/2010/main" val="38932447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655676" y="1808821"/>
            <a:ext cx="5832648" cy="5357877"/>
          </a:xfrm>
          <a:prstGeom prst="rect">
            <a:avLst/>
          </a:prstGeom>
          <a:noFill/>
        </p:spPr>
        <p:txBody>
          <a:bodyPr wrap="square" rtlCol="0">
            <a:spAutoFit/>
          </a:bodyPr>
          <a:lstStyle/>
          <a:p>
            <a:pPr>
              <a:spcBef>
                <a:spcPts val="450"/>
              </a:spcBef>
              <a:spcAft>
                <a:spcPts val="450"/>
              </a:spcAft>
            </a:pPr>
            <a:r>
              <a:rPr lang="en-US" dirty="0"/>
              <a:t>Start of national spatial planning because of:</a:t>
            </a:r>
          </a:p>
          <a:p>
            <a:pPr lvl="1" indent="-342900">
              <a:spcBef>
                <a:spcPts val="450"/>
              </a:spcBef>
              <a:spcAft>
                <a:spcPts val="450"/>
              </a:spcAft>
              <a:buFont typeface="Arial" pitchFamily="34" charset="0"/>
              <a:buChar char="•"/>
            </a:pPr>
            <a:r>
              <a:rPr lang="en-US" dirty="0"/>
              <a:t>Restoring the damages of the Second World War (Cities of Rotterdam, The Hague, Nijmegen, Arnhem)</a:t>
            </a:r>
          </a:p>
          <a:p>
            <a:pPr lvl="1" indent="-342900">
              <a:spcBef>
                <a:spcPts val="450"/>
              </a:spcBef>
              <a:spcAft>
                <a:spcPts val="450"/>
              </a:spcAft>
              <a:buFont typeface="Arial" pitchFamily="34" charset="0"/>
              <a:buChar char="•"/>
            </a:pPr>
            <a:r>
              <a:rPr lang="en-US" dirty="0" err="1"/>
              <a:t>Modernisation</a:t>
            </a:r>
            <a:r>
              <a:rPr lang="en-US" dirty="0"/>
              <a:t> of industrial economic structure</a:t>
            </a:r>
          </a:p>
          <a:p>
            <a:pPr lvl="1" indent="-342900">
              <a:spcBef>
                <a:spcPts val="450"/>
              </a:spcBef>
              <a:spcAft>
                <a:spcPts val="450"/>
              </a:spcAft>
              <a:buFont typeface="Arial" pitchFamily="34" charset="0"/>
              <a:buChar char="•"/>
            </a:pPr>
            <a:r>
              <a:rPr lang="en-US" dirty="0"/>
              <a:t>Fighting housing shortages</a:t>
            </a:r>
          </a:p>
          <a:p>
            <a:pPr lvl="1" indent="-342900">
              <a:spcBef>
                <a:spcPts val="450"/>
              </a:spcBef>
              <a:spcAft>
                <a:spcPts val="450"/>
              </a:spcAft>
              <a:buFont typeface="Arial" pitchFamily="34" charset="0"/>
              <a:buChar char="•"/>
            </a:pPr>
            <a:r>
              <a:rPr lang="en-US" dirty="0"/>
              <a:t>Expected growth of the population from 10 million 1950 to 20 million in 2000 (in reality: 16 million)</a:t>
            </a:r>
          </a:p>
          <a:p>
            <a:pPr lvl="1" indent="-342900">
              <a:spcBef>
                <a:spcPts val="450"/>
              </a:spcBef>
              <a:spcAft>
                <a:spcPts val="450"/>
              </a:spcAft>
              <a:buFont typeface="Arial" pitchFamily="34" charset="0"/>
              <a:buChar char="•"/>
            </a:pPr>
            <a:r>
              <a:rPr lang="en-US" dirty="0"/>
              <a:t>Start of </a:t>
            </a:r>
            <a:r>
              <a:rPr lang="en-US" dirty="0" err="1"/>
              <a:t>suburbanisation</a:t>
            </a:r>
            <a:r>
              <a:rPr lang="en-US" dirty="0"/>
              <a:t> wave in the 1960s</a:t>
            </a:r>
          </a:p>
          <a:p>
            <a:pPr lvl="1" indent="-342900">
              <a:spcBef>
                <a:spcPts val="450"/>
              </a:spcBef>
              <a:spcAft>
                <a:spcPts val="450"/>
              </a:spcAft>
              <a:buFont typeface="Arial" pitchFamily="34" charset="0"/>
              <a:buChar char="•"/>
            </a:pPr>
            <a:r>
              <a:rPr lang="en-US" dirty="0"/>
              <a:t>Fearing uncontrolled (sub)</a:t>
            </a:r>
            <a:r>
              <a:rPr lang="en-US" dirty="0" err="1"/>
              <a:t>urbanisation</a:t>
            </a:r>
            <a:r>
              <a:rPr lang="en-US" dirty="0"/>
              <a:t> of the </a:t>
            </a:r>
            <a:r>
              <a:rPr lang="en-US" dirty="0" err="1"/>
              <a:t>Randstad</a:t>
            </a:r>
            <a:r>
              <a:rPr lang="en-US" dirty="0"/>
              <a:t> area: “a sea of houses”. </a:t>
            </a:r>
          </a:p>
          <a:p>
            <a:endParaRPr lang="en-US" dirty="0"/>
          </a:p>
          <a:p>
            <a:endParaRPr lang="en-US" dirty="0"/>
          </a:p>
          <a:p>
            <a:endParaRPr lang="nl-NL" dirty="0"/>
          </a:p>
        </p:txBody>
      </p:sp>
      <p:sp>
        <p:nvSpPr>
          <p:cNvPr id="4" name="Title 1">
            <a:extLst>
              <a:ext uri="{FF2B5EF4-FFF2-40B4-BE49-F238E27FC236}">
                <a16:creationId xmlns:a16="http://schemas.microsoft.com/office/drawing/2014/main" id="{AC1B7DBF-2B6D-4C3B-8799-918DA22CCFA4}"/>
              </a:ext>
            </a:extLst>
          </p:cNvPr>
          <p:cNvSpPr>
            <a:spLocks noGrp="1"/>
          </p:cNvSpPr>
          <p:nvPr>
            <p:ph type="title"/>
          </p:nvPr>
        </p:nvSpPr>
        <p:spPr>
          <a:xfrm>
            <a:off x="485775" y="1284288"/>
            <a:ext cx="8172450" cy="444500"/>
          </a:xfrm>
        </p:spPr>
        <p:txBody>
          <a:bodyPr/>
          <a:lstStyle/>
          <a:p>
            <a:pPr eaLnBrk="1" hangingPunct="1">
              <a:defRPr/>
            </a:pPr>
            <a:r>
              <a:rPr lang="en-US" noProof="0" dirty="0">
                <a:ea typeface="+mj-ea"/>
              </a:rPr>
              <a:t>National spatial planning takes off, 1945 - 1970</a:t>
            </a:r>
          </a:p>
        </p:txBody>
      </p:sp>
    </p:spTree>
    <p:extLst>
      <p:ext uri="{BB962C8B-B14F-4D97-AF65-F5344CB8AC3E}">
        <p14:creationId xmlns:p14="http://schemas.microsoft.com/office/powerpoint/2010/main" val="863493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Ries\teksten ries\illustraties\steden nederland\Pendrecht 1956.jpg"/>
          <p:cNvPicPr>
            <a:picLocks noChangeAspect="1" noChangeArrowheads="1"/>
          </p:cNvPicPr>
          <p:nvPr/>
        </p:nvPicPr>
        <p:blipFill>
          <a:blip r:embed="rId3" cstate="print"/>
          <a:srcRect/>
          <a:stretch>
            <a:fillRect/>
          </a:stretch>
        </p:blipFill>
        <p:spPr bwMode="auto">
          <a:xfrm>
            <a:off x="-226877" y="1042"/>
            <a:ext cx="9353603" cy="6380286"/>
          </a:xfrm>
          <a:prstGeom prst="rect">
            <a:avLst/>
          </a:prstGeom>
          <a:noFill/>
        </p:spPr>
      </p:pic>
      <p:sp>
        <p:nvSpPr>
          <p:cNvPr id="6" name="Tekstvak 5"/>
          <p:cNvSpPr txBox="1"/>
          <p:nvPr/>
        </p:nvSpPr>
        <p:spPr>
          <a:xfrm>
            <a:off x="6939864" y="6549580"/>
            <a:ext cx="2186862" cy="230832"/>
          </a:xfrm>
          <a:prstGeom prst="rect">
            <a:avLst/>
          </a:prstGeom>
          <a:solidFill>
            <a:srgbClr val="C00000"/>
          </a:solidFill>
        </p:spPr>
        <p:txBody>
          <a:bodyPr wrap="square" rtlCol="0">
            <a:spAutoFit/>
          </a:bodyPr>
          <a:lstStyle/>
          <a:p>
            <a:r>
              <a:rPr lang="en-US" sz="900" b="1" dirty="0">
                <a:solidFill>
                  <a:schemeClr val="bg1"/>
                </a:solidFill>
              </a:rPr>
              <a:t>Rotterdam, </a:t>
            </a:r>
            <a:r>
              <a:rPr lang="en-US" sz="900" b="1" dirty="0" err="1">
                <a:solidFill>
                  <a:schemeClr val="bg1"/>
                </a:solidFill>
              </a:rPr>
              <a:t>Pendrecht</a:t>
            </a:r>
            <a:endParaRPr lang="nl-NL" sz="900" b="1" dirty="0">
              <a:solidFill>
                <a:schemeClr val="bg1"/>
              </a:solidFill>
            </a:endParaRPr>
          </a:p>
        </p:txBody>
      </p:sp>
      <p:sp>
        <p:nvSpPr>
          <p:cNvPr id="2" name="TextBox 1">
            <a:extLst>
              <a:ext uri="{FF2B5EF4-FFF2-40B4-BE49-F238E27FC236}">
                <a16:creationId xmlns:a16="http://schemas.microsoft.com/office/drawing/2014/main" id="{B6326A94-60B2-4AD0-988B-D9AE5A971879}"/>
              </a:ext>
            </a:extLst>
          </p:cNvPr>
          <p:cNvSpPr txBox="1"/>
          <p:nvPr/>
        </p:nvSpPr>
        <p:spPr>
          <a:xfrm>
            <a:off x="323528" y="6381328"/>
            <a:ext cx="5003293" cy="646331"/>
          </a:xfrm>
          <a:prstGeom prst="rect">
            <a:avLst/>
          </a:prstGeom>
          <a:noFill/>
        </p:spPr>
        <p:txBody>
          <a:bodyPr wrap="none" rtlCol="0">
            <a:spAutoFit/>
          </a:bodyPr>
          <a:lstStyle/>
          <a:p>
            <a:r>
              <a:rPr lang="nl-NL" sz="1800" b="1" dirty="0">
                <a:solidFill>
                  <a:schemeClr val="bg1"/>
                </a:solidFill>
              </a:rPr>
              <a:t>1950s: </a:t>
            </a:r>
            <a:r>
              <a:rPr lang="nl-NL" sz="1800" b="1" dirty="0" err="1">
                <a:solidFill>
                  <a:schemeClr val="bg1"/>
                </a:solidFill>
              </a:rPr>
              <a:t>fighting</a:t>
            </a:r>
            <a:r>
              <a:rPr lang="nl-NL" sz="1800" b="1" dirty="0">
                <a:solidFill>
                  <a:schemeClr val="bg1"/>
                </a:solidFill>
              </a:rPr>
              <a:t> the </a:t>
            </a:r>
            <a:r>
              <a:rPr lang="nl-NL" sz="1800" b="1" dirty="0" err="1">
                <a:solidFill>
                  <a:schemeClr val="bg1"/>
                </a:solidFill>
              </a:rPr>
              <a:t>housing</a:t>
            </a:r>
            <a:r>
              <a:rPr lang="nl-NL" sz="1800" b="1" dirty="0">
                <a:solidFill>
                  <a:schemeClr val="bg1"/>
                </a:solidFill>
              </a:rPr>
              <a:t> </a:t>
            </a:r>
            <a:r>
              <a:rPr lang="nl-NL" sz="1800" b="1" dirty="0" err="1">
                <a:solidFill>
                  <a:schemeClr val="bg1"/>
                </a:solidFill>
              </a:rPr>
              <a:t>shortage</a:t>
            </a:r>
            <a:endParaRPr lang="nl-NL" sz="1800" b="1" dirty="0">
              <a:solidFill>
                <a:schemeClr val="bg1"/>
              </a:solidFill>
            </a:endParaRPr>
          </a:p>
          <a:p>
            <a:endParaRPr lang="nl-NL" dirty="0"/>
          </a:p>
        </p:txBody>
      </p:sp>
    </p:spTree>
    <p:extLst>
      <p:ext uri="{BB962C8B-B14F-4D97-AF65-F5344CB8AC3E}">
        <p14:creationId xmlns:p14="http://schemas.microsoft.com/office/powerpoint/2010/main" val="350936663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kstvak 5"/>
          <p:cNvSpPr txBox="1"/>
          <p:nvPr/>
        </p:nvSpPr>
        <p:spPr>
          <a:xfrm>
            <a:off x="6939864" y="6549580"/>
            <a:ext cx="2186862" cy="230832"/>
          </a:xfrm>
          <a:prstGeom prst="rect">
            <a:avLst/>
          </a:prstGeom>
          <a:solidFill>
            <a:srgbClr val="C00000"/>
          </a:solidFill>
        </p:spPr>
        <p:txBody>
          <a:bodyPr wrap="square" rtlCol="0">
            <a:spAutoFit/>
          </a:bodyPr>
          <a:lstStyle/>
          <a:p>
            <a:r>
              <a:rPr lang="en-US" sz="900" b="1" dirty="0">
                <a:solidFill>
                  <a:schemeClr val="bg1"/>
                </a:solidFill>
              </a:rPr>
              <a:t>Rotterdam, </a:t>
            </a:r>
            <a:r>
              <a:rPr lang="en-US" sz="900" b="1" dirty="0" err="1">
                <a:solidFill>
                  <a:schemeClr val="bg1"/>
                </a:solidFill>
              </a:rPr>
              <a:t>Pendrecht</a:t>
            </a:r>
            <a:endParaRPr lang="nl-NL" sz="900" b="1" dirty="0">
              <a:solidFill>
                <a:schemeClr val="bg1"/>
              </a:solidFill>
            </a:endParaRPr>
          </a:p>
        </p:txBody>
      </p:sp>
      <p:sp>
        <p:nvSpPr>
          <p:cNvPr id="2" name="TextBox 1">
            <a:extLst>
              <a:ext uri="{FF2B5EF4-FFF2-40B4-BE49-F238E27FC236}">
                <a16:creationId xmlns:a16="http://schemas.microsoft.com/office/drawing/2014/main" id="{B6326A94-60B2-4AD0-988B-D9AE5A971879}"/>
              </a:ext>
            </a:extLst>
          </p:cNvPr>
          <p:cNvSpPr txBox="1"/>
          <p:nvPr/>
        </p:nvSpPr>
        <p:spPr>
          <a:xfrm>
            <a:off x="323528" y="6381328"/>
            <a:ext cx="5003293" cy="646331"/>
          </a:xfrm>
          <a:prstGeom prst="rect">
            <a:avLst/>
          </a:prstGeom>
          <a:noFill/>
        </p:spPr>
        <p:txBody>
          <a:bodyPr wrap="none" rtlCol="0">
            <a:spAutoFit/>
          </a:bodyPr>
          <a:lstStyle/>
          <a:p>
            <a:r>
              <a:rPr lang="nl-NL" sz="1800" b="1" dirty="0">
                <a:solidFill>
                  <a:schemeClr val="bg1"/>
                </a:solidFill>
              </a:rPr>
              <a:t>1950s: </a:t>
            </a:r>
            <a:r>
              <a:rPr lang="nl-NL" sz="1800" b="1" dirty="0" err="1">
                <a:solidFill>
                  <a:schemeClr val="bg1"/>
                </a:solidFill>
              </a:rPr>
              <a:t>fighting</a:t>
            </a:r>
            <a:r>
              <a:rPr lang="nl-NL" sz="1800" b="1" dirty="0">
                <a:solidFill>
                  <a:schemeClr val="bg1"/>
                </a:solidFill>
              </a:rPr>
              <a:t> the </a:t>
            </a:r>
            <a:r>
              <a:rPr lang="nl-NL" sz="1800" b="1" dirty="0" err="1">
                <a:solidFill>
                  <a:schemeClr val="bg1"/>
                </a:solidFill>
              </a:rPr>
              <a:t>housing</a:t>
            </a:r>
            <a:r>
              <a:rPr lang="nl-NL" sz="1800" b="1" dirty="0">
                <a:solidFill>
                  <a:schemeClr val="bg1"/>
                </a:solidFill>
              </a:rPr>
              <a:t> </a:t>
            </a:r>
            <a:r>
              <a:rPr lang="nl-NL" sz="1800" b="1" dirty="0" err="1">
                <a:solidFill>
                  <a:schemeClr val="bg1"/>
                </a:solidFill>
              </a:rPr>
              <a:t>shortage</a:t>
            </a:r>
            <a:endParaRPr lang="nl-NL" sz="1800" b="1" dirty="0">
              <a:solidFill>
                <a:schemeClr val="bg1"/>
              </a:solidFill>
            </a:endParaRPr>
          </a:p>
          <a:p>
            <a:endParaRPr lang="nl-NL" dirty="0"/>
          </a:p>
        </p:txBody>
      </p:sp>
      <p:pic>
        <p:nvPicPr>
          <p:cNvPr id="5" name="Picture 2">
            <a:extLst>
              <a:ext uri="{FF2B5EF4-FFF2-40B4-BE49-F238E27FC236}">
                <a16:creationId xmlns:a16="http://schemas.microsoft.com/office/drawing/2014/main" id="{1C243DD7-F91B-4972-B11D-F256EC0301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52736"/>
            <a:ext cx="9126726" cy="6215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941210BE-081B-4382-A49E-6D63768F4062}"/>
              </a:ext>
            </a:extLst>
          </p:cNvPr>
          <p:cNvSpPr txBox="1"/>
          <p:nvPr/>
        </p:nvSpPr>
        <p:spPr>
          <a:xfrm>
            <a:off x="6993449" y="6473661"/>
            <a:ext cx="1959866" cy="230832"/>
          </a:xfrm>
          <a:prstGeom prst="rect">
            <a:avLst/>
          </a:prstGeom>
          <a:solidFill>
            <a:srgbClr val="C00000"/>
          </a:solidFill>
        </p:spPr>
        <p:txBody>
          <a:bodyPr wrap="square" rtlCol="0">
            <a:spAutoFit/>
          </a:bodyPr>
          <a:lstStyle/>
          <a:p>
            <a:r>
              <a:rPr lang="nl-NL" sz="900" b="1" dirty="0">
                <a:solidFill>
                  <a:schemeClr val="bg1"/>
                </a:solidFill>
                <a:latin typeface="+mj-lt"/>
                <a:cs typeface="Arial" pitchFamily="34" charset="0"/>
              </a:rPr>
              <a:t>The Hague, </a:t>
            </a:r>
            <a:r>
              <a:rPr lang="nl-NL" sz="900" b="1" dirty="0" err="1">
                <a:solidFill>
                  <a:schemeClr val="bg1"/>
                </a:solidFill>
                <a:latin typeface="+mj-lt"/>
                <a:cs typeface="Arial" pitchFamily="34" charset="0"/>
              </a:rPr>
              <a:t>Moerwijk</a:t>
            </a:r>
            <a:endParaRPr lang="en-US" sz="900" b="1" dirty="0">
              <a:solidFill>
                <a:schemeClr val="bg1"/>
              </a:solidFill>
              <a:latin typeface="+mj-lt"/>
              <a:cs typeface="Arial" pitchFamily="34" charset="0"/>
            </a:endParaRPr>
          </a:p>
        </p:txBody>
      </p:sp>
    </p:spTree>
    <p:extLst>
      <p:ext uri="{BB962C8B-B14F-4D97-AF65-F5344CB8AC3E}">
        <p14:creationId xmlns:p14="http://schemas.microsoft.com/office/powerpoint/2010/main" val="3200955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afiek 1"/>
          <p:cNvGraphicFramePr>
            <a:graphicFrameLocks/>
          </p:cNvGraphicFramePr>
          <p:nvPr>
            <p:extLst>
              <p:ext uri="{D42A27DB-BD31-4B8C-83A1-F6EECF244321}">
                <p14:modId xmlns:p14="http://schemas.microsoft.com/office/powerpoint/2010/main" val="1262017670"/>
              </p:ext>
            </p:extLst>
          </p:nvPr>
        </p:nvGraphicFramePr>
        <p:xfrm>
          <a:off x="1403648" y="1093243"/>
          <a:ext cx="6840760" cy="513056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687347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0-05-31 at 8.27.10 PM.png"/>
          <p:cNvPicPr>
            <a:picLocks noChangeAspect="1"/>
          </p:cNvPicPr>
          <p:nvPr/>
        </p:nvPicPr>
        <p:blipFill rotWithShape="1">
          <a:blip r:embed="rId2">
            <a:extLst>
              <a:ext uri="{28A0092B-C50C-407E-A947-70E740481C1C}">
                <a14:useLocalDpi xmlns:a14="http://schemas.microsoft.com/office/drawing/2010/main"/>
              </a:ext>
            </a:extLst>
          </a:blip>
          <a:srcRect/>
          <a:stretch/>
        </p:blipFill>
        <p:spPr bwMode="auto">
          <a:xfrm>
            <a:off x="4788025" y="1340768"/>
            <a:ext cx="4355976" cy="492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First National Spatial Strategy (1958/60)</a:t>
            </a:r>
          </a:p>
        </p:txBody>
      </p:sp>
      <p:sp>
        <p:nvSpPr>
          <p:cNvPr id="3" name="Content Placeholder 2"/>
          <p:cNvSpPr>
            <a:spLocks noGrp="1"/>
          </p:cNvSpPr>
          <p:nvPr>
            <p:ph idx="1"/>
          </p:nvPr>
        </p:nvSpPr>
        <p:spPr>
          <a:xfrm>
            <a:off x="457200" y="1844824"/>
            <a:ext cx="4411481" cy="4752528"/>
          </a:xfrm>
        </p:spPr>
        <p:txBody>
          <a:bodyPr>
            <a:normAutofit/>
          </a:bodyPr>
          <a:lstStyle/>
          <a:p>
            <a:r>
              <a:rPr lang="en-US" dirty="0"/>
              <a:t>Context </a:t>
            </a:r>
          </a:p>
          <a:p>
            <a:pPr lvl="1"/>
            <a:r>
              <a:rPr lang="en-US" dirty="0"/>
              <a:t>Housing shortage</a:t>
            </a:r>
          </a:p>
          <a:p>
            <a:pPr lvl="1"/>
            <a:r>
              <a:rPr lang="en-US" dirty="0"/>
              <a:t>Fear for a ‘sea of houses’</a:t>
            </a:r>
          </a:p>
          <a:p>
            <a:pPr lvl="1"/>
            <a:r>
              <a:rPr lang="en-US" dirty="0"/>
              <a:t>Space for agriculture ‘no more hunger’</a:t>
            </a:r>
          </a:p>
          <a:p>
            <a:endParaRPr lang="en-US" dirty="0"/>
          </a:p>
          <a:p>
            <a:r>
              <a:rPr lang="en-US" dirty="0"/>
              <a:t>Principle</a:t>
            </a:r>
          </a:p>
          <a:p>
            <a:pPr lvl="1"/>
            <a:r>
              <a:rPr lang="en-US" dirty="0" err="1"/>
              <a:t>Deconcentration</a:t>
            </a:r>
            <a:r>
              <a:rPr lang="en-US" dirty="0"/>
              <a:t> to relieve pressure in the West</a:t>
            </a:r>
          </a:p>
          <a:p>
            <a:endParaRPr lang="en-US" dirty="0"/>
          </a:p>
          <a:p>
            <a:r>
              <a:rPr lang="en-US" dirty="0"/>
              <a:t>Concepts</a:t>
            </a:r>
          </a:p>
          <a:p>
            <a:pPr lvl="1"/>
            <a:r>
              <a:rPr lang="en-US" dirty="0"/>
              <a:t>Randstad / Green Heart</a:t>
            </a:r>
          </a:p>
          <a:p>
            <a:pPr lvl="1"/>
            <a:r>
              <a:rPr lang="en-US" dirty="0"/>
              <a:t>Buffer zones</a:t>
            </a:r>
          </a:p>
        </p:txBody>
      </p:sp>
      <p:sp>
        <p:nvSpPr>
          <p:cNvPr id="9" name="Slide Number Placeholder 3"/>
          <p:cNvSpPr>
            <a:spLocks noGrp="1"/>
          </p:cNvSpPr>
          <p:nvPr>
            <p:ph type="sldNum" sz="quarter" idx="12"/>
          </p:nvPr>
        </p:nvSpPr>
        <p:spPr>
          <a:xfrm>
            <a:off x="485775" y="6407150"/>
            <a:ext cx="360363" cy="142875"/>
          </a:xfrm>
        </p:spPr>
        <p:txBody>
          <a:bodyPr/>
          <a:lstStyle/>
          <a:p>
            <a:fld id="{0EAA6387-A8AC-4F62-968B-60990E03C046}" type="slidenum">
              <a:rPr lang="nl-NL" smtClean="0"/>
              <a:pPr/>
              <a:t>25</a:t>
            </a:fld>
            <a:endParaRPr lang="nl-NL"/>
          </a:p>
        </p:txBody>
      </p:sp>
    </p:spTree>
    <p:extLst>
      <p:ext uri="{BB962C8B-B14F-4D97-AF65-F5344CB8AC3E}">
        <p14:creationId xmlns:p14="http://schemas.microsoft.com/office/powerpoint/2010/main" val="39994933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creen shot 2010-05-31 at 8.27.10 PM.png"/>
          <p:cNvPicPr>
            <a:picLocks noChangeAspect="1"/>
          </p:cNvPicPr>
          <p:nvPr/>
        </p:nvPicPr>
        <p:blipFill rotWithShape="1">
          <a:blip r:embed="rId2">
            <a:extLst>
              <a:ext uri="{28A0092B-C50C-407E-A947-70E740481C1C}">
                <a14:useLocalDpi xmlns:a14="http://schemas.microsoft.com/office/drawing/2010/main"/>
              </a:ext>
            </a:extLst>
          </a:blip>
          <a:srcRect/>
          <a:stretch/>
        </p:blipFill>
        <p:spPr bwMode="auto">
          <a:xfrm>
            <a:off x="4788025" y="1340768"/>
            <a:ext cx="4355976" cy="49252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p:txBody>
          <a:bodyPr/>
          <a:lstStyle/>
          <a:p>
            <a:r>
              <a:rPr lang="en-US" dirty="0"/>
              <a:t>First National Spatial Strategy (1958/60)</a:t>
            </a:r>
          </a:p>
        </p:txBody>
      </p:sp>
      <p:sp>
        <p:nvSpPr>
          <p:cNvPr id="3" name="Content Placeholder 2"/>
          <p:cNvSpPr>
            <a:spLocks noGrp="1"/>
          </p:cNvSpPr>
          <p:nvPr>
            <p:ph idx="1"/>
          </p:nvPr>
        </p:nvSpPr>
        <p:spPr>
          <a:xfrm>
            <a:off x="457200" y="1844824"/>
            <a:ext cx="4411481" cy="4752528"/>
          </a:xfrm>
        </p:spPr>
        <p:txBody>
          <a:bodyPr>
            <a:normAutofit/>
          </a:bodyPr>
          <a:lstStyle/>
          <a:p>
            <a:r>
              <a:rPr lang="en-US" dirty="0"/>
              <a:t>Context </a:t>
            </a:r>
          </a:p>
          <a:p>
            <a:pPr lvl="1"/>
            <a:r>
              <a:rPr lang="en-US" dirty="0"/>
              <a:t>Housing shortage</a:t>
            </a:r>
          </a:p>
          <a:p>
            <a:pPr lvl="1"/>
            <a:r>
              <a:rPr lang="en-US" dirty="0"/>
              <a:t>Fear for a ‘sea of houses’</a:t>
            </a:r>
          </a:p>
          <a:p>
            <a:pPr lvl="1"/>
            <a:r>
              <a:rPr lang="en-US" dirty="0"/>
              <a:t>Space for agriculture ‘no more hunger’</a:t>
            </a:r>
          </a:p>
          <a:p>
            <a:endParaRPr lang="en-US" dirty="0"/>
          </a:p>
          <a:p>
            <a:r>
              <a:rPr lang="en-US" dirty="0"/>
              <a:t>Principle</a:t>
            </a:r>
          </a:p>
          <a:p>
            <a:pPr lvl="1"/>
            <a:r>
              <a:rPr lang="en-US" dirty="0" err="1"/>
              <a:t>Deconcentration</a:t>
            </a:r>
            <a:r>
              <a:rPr lang="en-US" dirty="0"/>
              <a:t> to relieve pressure in the West</a:t>
            </a:r>
          </a:p>
          <a:p>
            <a:endParaRPr lang="en-US" dirty="0"/>
          </a:p>
          <a:p>
            <a:r>
              <a:rPr lang="en-US" dirty="0"/>
              <a:t>Concepts</a:t>
            </a:r>
          </a:p>
          <a:p>
            <a:pPr lvl="1"/>
            <a:r>
              <a:rPr lang="en-US" dirty="0"/>
              <a:t>Randstad / Green Heart</a:t>
            </a:r>
          </a:p>
          <a:p>
            <a:pPr lvl="1"/>
            <a:r>
              <a:rPr lang="en-US" dirty="0"/>
              <a:t>Buffer zones</a:t>
            </a:r>
          </a:p>
        </p:txBody>
      </p:sp>
      <p:pic>
        <p:nvPicPr>
          <p:cNvPr id="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868681" y="2376082"/>
            <a:ext cx="2668800" cy="28439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Slide Number Placeholder 3"/>
          <p:cNvSpPr>
            <a:spLocks noGrp="1"/>
          </p:cNvSpPr>
          <p:nvPr>
            <p:ph type="sldNum" sz="quarter" idx="12"/>
          </p:nvPr>
        </p:nvSpPr>
        <p:spPr>
          <a:xfrm>
            <a:off x="485775" y="6407150"/>
            <a:ext cx="360363" cy="142875"/>
          </a:xfrm>
        </p:spPr>
        <p:txBody>
          <a:bodyPr/>
          <a:lstStyle/>
          <a:p>
            <a:fld id="{0EAA6387-A8AC-4F62-968B-60990E03C046}" type="slidenum">
              <a:rPr lang="nl-NL" smtClean="0"/>
              <a:pPr/>
              <a:t>26</a:t>
            </a:fld>
            <a:endParaRPr lang="nl-NL"/>
          </a:p>
        </p:txBody>
      </p:sp>
    </p:spTree>
    <p:extLst>
      <p:ext uri="{BB962C8B-B14F-4D97-AF65-F5344CB8AC3E}">
        <p14:creationId xmlns:p14="http://schemas.microsoft.com/office/powerpoint/2010/main" val="17801379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Number Placeholder 3"/>
          <p:cNvSpPr>
            <a:spLocks noGrp="1"/>
          </p:cNvSpPr>
          <p:nvPr>
            <p:ph type="sldNum" sz="quarter" idx="12"/>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BD0DBD11-CF26-4349-8F15-988794B263A2}" type="slidenum">
              <a:rPr lang="nl-NL" altLang="nl-NL" smtClean="0">
                <a:solidFill>
                  <a:schemeClr val="bg1"/>
                </a:solidFill>
              </a:rPr>
              <a:pPr/>
              <a:t>27</a:t>
            </a:fld>
            <a:endParaRPr lang="nl-NL" altLang="nl-NL">
              <a:solidFill>
                <a:schemeClr val="bg1"/>
              </a:solidFill>
            </a:endParaRPr>
          </a:p>
        </p:txBody>
      </p:sp>
      <p:pic>
        <p:nvPicPr>
          <p:cNvPr id="31747" name="Picture 4" descr="\\PBL-FFILE-W61P\homedir$\harbersa\CitrixProfile\Desktop\Captur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 y="831850"/>
            <a:ext cx="9172575" cy="602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8" name="Rectangle 5"/>
          <p:cNvSpPr>
            <a:spLocks noChangeArrowheads="1"/>
          </p:cNvSpPr>
          <p:nvPr/>
        </p:nvSpPr>
        <p:spPr bwMode="auto">
          <a:xfrm>
            <a:off x="466725" y="6434138"/>
            <a:ext cx="6303963"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altLang="nl-NL">
                <a:cs typeface="Times New Roman" panose="02020603050405020304" pitchFamily="18" charset="0"/>
              </a:rPr>
              <a:t>Randstad policy zones – Green Heart &amp; Buffer zones</a:t>
            </a:r>
            <a:endParaRPr lang="nl-NL" altLang="nl-NL"/>
          </a:p>
        </p:txBody>
      </p:sp>
    </p:spTree>
    <p:extLst>
      <p:ext uri="{BB962C8B-B14F-4D97-AF65-F5344CB8AC3E}">
        <p14:creationId xmlns:p14="http://schemas.microsoft.com/office/powerpoint/2010/main" val="14396636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Number Placeholder 3"/>
          <p:cNvSpPr>
            <a:spLocks noGrp="1"/>
          </p:cNvSpPr>
          <p:nvPr>
            <p:ph type="sldNum" sz="quarter" idx="12"/>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480C1FE-111F-4304-9A28-78128059C83D}" type="slidenum">
              <a:rPr lang="nl-NL" altLang="nl-NL" smtClean="0">
                <a:solidFill>
                  <a:schemeClr val="bg1"/>
                </a:solidFill>
              </a:rPr>
              <a:pPr/>
              <a:t>28</a:t>
            </a:fld>
            <a:endParaRPr lang="nl-NL" altLang="nl-NL">
              <a:solidFill>
                <a:schemeClr val="bg1"/>
              </a:solidFill>
            </a:endParaRPr>
          </a:p>
        </p:txBody>
      </p:sp>
      <p:pic>
        <p:nvPicPr>
          <p:cNvPr id="33795" name="Picture 4" descr="C:\Users\harbersa\AppData\Local\Microsoft\Windows\Temporary Internet Files\Content.Word\schieveensepolder_1-Rob Poelenje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 y="-85725"/>
            <a:ext cx="8810625" cy="6964363"/>
          </a:xfrm>
          <a:prstGeom prst="rect">
            <a:avLst/>
          </a:prstGeom>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5"/>
          <p:cNvSpPr>
            <a:spLocks noChangeArrowheads="1"/>
          </p:cNvSpPr>
          <p:nvPr/>
        </p:nvSpPr>
        <p:spPr bwMode="auto">
          <a:xfrm>
            <a:off x="485775" y="5445125"/>
            <a:ext cx="4572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altLang="nl-NL">
                <a:solidFill>
                  <a:schemeClr val="bg1"/>
                </a:solidFill>
                <a:cs typeface="Times New Roman" panose="02020603050405020304" pitchFamily="18" charset="0"/>
              </a:rPr>
              <a:t>Buffer zone next to Rotterdam, maintaining a strict policy boundary between rural and (sub)urban land use</a:t>
            </a:r>
            <a:endParaRPr lang="nl-NL" altLang="nl-NL">
              <a:solidFill>
                <a:schemeClr val="bg1"/>
              </a:solidFill>
            </a:endParaRPr>
          </a:p>
        </p:txBody>
      </p:sp>
      <p:sp>
        <p:nvSpPr>
          <p:cNvPr id="33797" name="Rectangle 1"/>
          <p:cNvSpPr>
            <a:spLocks noChangeArrowheads="1"/>
          </p:cNvSpPr>
          <p:nvPr/>
        </p:nvSpPr>
        <p:spPr bwMode="auto">
          <a:xfrm>
            <a:off x="166688" y="1755775"/>
            <a:ext cx="8496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altLang="nl-NL" dirty="0">
                <a:solidFill>
                  <a:schemeClr val="bg1"/>
                </a:solidFill>
              </a:rPr>
              <a:t>Green Heart protection and maintaining buffer zones around the large cities matched the wish for a more efficient, large-scale agriculture.</a:t>
            </a:r>
            <a:endParaRPr lang="nl-NL" altLang="nl-NL" dirty="0">
              <a:solidFill>
                <a:schemeClr val="bg1"/>
              </a:solidFill>
            </a:endParaRPr>
          </a:p>
        </p:txBody>
      </p:sp>
    </p:spTree>
    <p:extLst>
      <p:ext uri="{BB962C8B-B14F-4D97-AF65-F5344CB8AC3E}">
        <p14:creationId xmlns:p14="http://schemas.microsoft.com/office/powerpoint/2010/main" val="26840063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5014" y="0"/>
            <a:ext cx="10332205" cy="6858000"/>
          </a:xfrm>
        </p:spPr>
      </p:pic>
      <p:sp>
        <p:nvSpPr>
          <p:cNvPr id="4" name="Slide Number Placeholder 3"/>
          <p:cNvSpPr>
            <a:spLocks noGrp="1"/>
          </p:cNvSpPr>
          <p:nvPr>
            <p:ph type="sldNum" sz="quarter" idx="12"/>
          </p:nvPr>
        </p:nvSpPr>
        <p:spPr/>
        <p:txBody>
          <a:bodyPr/>
          <a:lstStyle/>
          <a:p>
            <a:fld id="{0EAA6387-A8AC-4F62-968B-60990E03C046}" type="slidenum">
              <a:rPr lang="nl-NL" smtClean="0"/>
              <a:pPr/>
              <a:t>29</a:t>
            </a:fld>
            <a:endParaRPr lang="nl-NL"/>
          </a:p>
        </p:txBody>
      </p:sp>
    </p:spTree>
    <p:extLst>
      <p:ext uri="{BB962C8B-B14F-4D97-AF65-F5344CB8AC3E}">
        <p14:creationId xmlns:p14="http://schemas.microsoft.com/office/powerpoint/2010/main" val="29057532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155AB033-460D-4C90-944A-381704EE53CD}"/>
              </a:ext>
            </a:extLst>
          </p:cNvPr>
          <p:cNvSpPr>
            <a:spLocks noGrp="1"/>
          </p:cNvSpPr>
          <p:nvPr>
            <p:ph type="sldNum" sz="quarter" idx="12"/>
          </p:nvPr>
        </p:nvSpPr>
        <p:spPr/>
        <p:txBody>
          <a:bodyPr/>
          <a:lstStyle/>
          <a:p>
            <a:fld id="{10A0A6AF-03C5-477E-939A-E28F7E7F05EA}" type="slidenum">
              <a:rPr lang="nl-NL" smtClean="0"/>
              <a:pPr/>
              <a:t>3</a:t>
            </a:fld>
            <a:endParaRPr lang="nl-NL" dirty="0"/>
          </a:p>
        </p:txBody>
      </p:sp>
      <p:pic>
        <p:nvPicPr>
          <p:cNvPr id="14" name="Picture 13" descr="A picture containing building, outdoor, government building, stone&#10;&#10;Description automatically generated">
            <a:extLst>
              <a:ext uri="{FF2B5EF4-FFF2-40B4-BE49-F238E27FC236}">
                <a16:creationId xmlns:a16="http://schemas.microsoft.com/office/drawing/2014/main" id="{9966871F-D654-4FF0-87F9-E742F6C8CE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1" y="1052736"/>
            <a:ext cx="7265333" cy="5807422"/>
          </a:xfrm>
          <a:prstGeom prst="rect">
            <a:avLst/>
          </a:prstGeom>
        </p:spPr>
      </p:pic>
      <p:sp>
        <p:nvSpPr>
          <p:cNvPr id="3" name="TextBox 2">
            <a:extLst>
              <a:ext uri="{FF2B5EF4-FFF2-40B4-BE49-F238E27FC236}">
                <a16:creationId xmlns:a16="http://schemas.microsoft.com/office/drawing/2014/main" id="{500040B9-8644-46C3-8455-BF0BD2E938A4}"/>
              </a:ext>
            </a:extLst>
          </p:cNvPr>
          <p:cNvSpPr txBox="1"/>
          <p:nvPr/>
        </p:nvSpPr>
        <p:spPr>
          <a:xfrm>
            <a:off x="7803429" y="3012419"/>
            <a:ext cx="1164432" cy="369332"/>
          </a:xfrm>
          <a:prstGeom prst="rect">
            <a:avLst/>
          </a:prstGeom>
          <a:noFill/>
        </p:spPr>
        <p:txBody>
          <a:bodyPr wrap="square" rtlCol="0">
            <a:spAutoFit/>
          </a:bodyPr>
          <a:lstStyle/>
          <a:p>
            <a:r>
              <a:rPr lang="en-US" dirty="0"/>
              <a:t>PBL</a:t>
            </a:r>
            <a:endParaRPr lang="nl-NL" dirty="0"/>
          </a:p>
        </p:txBody>
      </p:sp>
      <p:sp>
        <p:nvSpPr>
          <p:cNvPr id="9" name="TextBox 8">
            <a:extLst>
              <a:ext uri="{FF2B5EF4-FFF2-40B4-BE49-F238E27FC236}">
                <a16:creationId xmlns:a16="http://schemas.microsoft.com/office/drawing/2014/main" id="{13827F88-44A6-4DC6-B6E1-D47280719F75}"/>
              </a:ext>
            </a:extLst>
          </p:cNvPr>
          <p:cNvSpPr txBox="1"/>
          <p:nvPr/>
        </p:nvSpPr>
        <p:spPr>
          <a:xfrm>
            <a:off x="7812360" y="3573016"/>
            <a:ext cx="1164432" cy="369332"/>
          </a:xfrm>
          <a:prstGeom prst="rect">
            <a:avLst/>
          </a:prstGeom>
          <a:noFill/>
        </p:spPr>
        <p:txBody>
          <a:bodyPr wrap="square" rtlCol="0">
            <a:spAutoFit/>
          </a:bodyPr>
          <a:lstStyle/>
          <a:p>
            <a:r>
              <a:rPr lang="en-US" dirty="0"/>
              <a:t>SCP</a:t>
            </a:r>
            <a:endParaRPr lang="nl-NL" dirty="0"/>
          </a:p>
        </p:txBody>
      </p:sp>
      <p:sp>
        <p:nvSpPr>
          <p:cNvPr id="10" name="TextBox 9">
            <a:extLst>
              <a:ext uri="{FF2B5EF4-FFF2-40B4-BE49-F238E27FC236}">
                <a16:creationId xmlns:a16="http://schemas.microsoft.com/office/drawing/2014/main" id="{DCEDD320-7829-4C82-9302-6D52E5FC7EE2}"/>
              </a:ext>
            </a:extLst>
          </p:cNvPr>
          <p:cNvSpPr txBox="1"/>
          <p:nvPr/>
        </p:nvSpPr>
        <p:spPr>
          <a:xfrm>
            <a:off x="7812360" y="4056672"/>
            <a:ext cx="1164432" cy="369332"/>
          </a:xfrm>
          <a:prstGeom prst="rect">
            <a:avLst/>
          </a:prstGeom>
          <a:noFill/>
        </p:spPr>
        <p:txBody>
          <a:bodyPr wrap="square" rtlCol="0">
            <a:spAutoFit/>
          </a:bodyPr>
          <a:lstStyle/>
          <a:p>
            <a:r>
              <a:rPr lang="en-US" dirty="0"/>
              <a:t>CPB</a:t>
            </a:r>
            <a:endParaRPr lang="nl-NL" dirty="0"/>
          </a:p>
        </p:txBody>
      </p:sp>
    </p:spTree>
    <p:extLst>
      <p:ext uri="{BB962C8B-B14F-4D97-AF65-F5344CB8AC3E}">
        <p14:creationId xmlns:p14="http://schemas.microsoft.com/office/powerpoint/2010/main" val="31534895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5298" name="Rectangle 3"/>
          <p:cNvSpPr>
            <a:spLocks noChangeArrowheads="1"/>
          </p:cNvSpPr>
          <p:nvPr/>
        </p:nvSpPr>
        <p:spPr bwMode="auto">
          <a:xfrm rot="10800000" flipV="1">
            <a:off x="5986464" y="1538288"/>
            <a:ext cx="2013347"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351000" rIns="351000" anchor="ctr"/>
          <a:lstStyle>
            <a:lvl1pPr>
              <a:spcBef>
                <a:spcPct val="20000"/>
              </a:spcBef>
              <a:buClr>
                <a:srgbClr val="007BC7"/>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1pPr>
            <a:lvl2pPr marL="742950" indent="-285750">
              <a:spcBef>
                <a:spcPct val="20000"/>
              </a:spcBef>
              <a:buClr>
                <a:srgbClr val="007BC7"/>
              </a:buClr>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2pPr>
            <a:lvl3pPr marL="1143000" indent="-228600">
              <a:spcBef>
                <a:spcPct val="20000"/>
              </a:spcBef>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3pPr>
            <a:lvl4pPr marL="1600200" indent="-228600">
              <a:spcBef>
                <a:spcPct val="20000"/>
              </a:spcBef>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4pPr>
            <a:lvl5pPr marL="2057400" indent="-228600">
              <a:spcBef>
                <a:spcPct val="20000"/>
              </a:spcBef>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9pPr>
          </a:lstStyle>
          <a:p>
            <a:pPr algn="ctr" eaLnBrk="1" hangingPunct="1">
              <a:spcBef>
                <a:spcPct val="0"/>
              </a:spcBef>
              <a:buClrTx/>
              <a:buFontTx/>
              <a:buNone/>
            </a:pPr>
            <a:r>
              <a:rPr lang="en-US" altLang="nl-NL" sz="1500" b="1">
                <a:solidFill>
                  <a:srgbClr val="FFFFFF"/>
                </a:solidFill>
              </a:rPr>
              <a:t>1960s: high-rise extensions of the cities</a:t>
            </a:r>
            <a:endParaRPr lang="nl-NL" altLang="nl-NL" sz="1500" b="1">
              <a:solidFill>
                <a:srgbClr val="FFFFFF"/>
              </a:solidFill>
            </a:endParaRPr>
          </a:p>
        </p:txBody>
      </p:sp>
      <p:sp>
        <p:nvSpPr>
          <p:cNvPr id="55299" name="Text Box 5"/>
          <p:cNvSpPr txBox="1">
            <a:spLocks noChangeArrowheads="1"/>
          </p:cNvSpPr>
          <p:nvPr/>
        </p:nvSpPr>
        <p:spPr bwMode="auto">
          <a:xfrm>
            <a:off x="5326856" y="5373292"/>
            <a:ext cx="2672954"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rgbClr val="007BC7"/>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1pPr>
            <a:lvl2pPr marL="742950" indent="-285750">
              <a:spcBef>
                <a:spcPct val="20000"/>
              </a:spcBef>
              <a:buClr>
                <a:srgbClr val="007BC7"/>
              </a:buClr>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2pPr>
            <a:lvl3pPr marL="1143000" indent="-228600">
              <a:spcBef>
                <a:spcPct val="20000"/>
              </a:spcBef>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3pPr>
            <a:lvl4pPr marL="1600200" indent="-228600">
              <a:spcBef>
                <a:spcPct val="20000"/>
              </a:spcBef>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4pPr>
            <a:lvl5pPr marL="2057400" indent="-228600">
              <a:spcBef>
                <a:spcPct val="20000"/>
              </a:spcBef>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9pPr>
          </a:lstStyle>
          <a:p>
            <a:pPr eaLnBrk="1" hangingPunct="1">
              <a:spcBef>
                <a:spcPct val="50000"/>
              </a:spcBef>
              <a:buClrTx/>
              <a:buFontTx/>
              <a:buNone/>
            </a:pPr>
            <a:r>
              <a:rPr lang="nl-NL" altLang="nl-NL" sz="900" b="1">
                <a:solidFill>
                  <a:schemeClr val="bg1"/>
                </a:solidFill>
              </a:rPr>
              <a:t>Bijlmermeer district, Amsterdam</a:t>
            </a:r>
          </a:p>
        </p:txBody>
      </p:sp>
      <p:pic>
        <p:nvPicPr>
          <p:cNvPr id="55300" name="Picture 4" descr="Afbeeldingsresultaat voor bijlmerm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792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7698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descr="Afbeeldingsresultaat voor bijlmerme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239"/>
            <a:ext cx="9144000" cy="685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347" name="Rectangle 1"/>
          <p:cNvSpPr>
            <a:spLocks noChangeArrowheads="1"/>
          </p:cNvSpPr>
          <p:nvPr/>
        </p:nvSpPr>
        <p:spPr bwMode="auto">
          <a:xfrm>
            <a:off x="2411760" y="188640"/>
            <a:ext cx="288032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gn="ctr" eaLnBrk="1" hangingPunct="1"/>
            <a:r>
              <a:rPr lang="en-US" altLang="nl-NL" b="1" dirty="0">
                <a:solidFill>
                  <a:srgbClr val="FFFFFF"/>
                </a:solidFill>
              </a:rPr>
              <a:t>1990’s: transformation</a:t>
            </a:r>
            <a:endParaRPr lang="nl-NL" altLang="nl-NL" b="1" dirty="0">
              <a:solidFill>
                <a:srgbClr val="FFFFFF"/>
              </a:solidFill>
            </a:endParaRPr>
          </a:p>
        </p:txBody>
      </p:sp>
    </p:spTree>
    <p:extLst>
      <p:ext uri="{BB962C8B-B14F-4D97-AF65-F5344CB8AC3E}">
        <p14:creationId xmlns:p14="http://schemas.microsoft.com/office/powerpoint/2010/main" val="390148328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hart 5"/>
          <p:cNvGraphicFramePr>
            <a:graphicFrameLocks/>
          </p:cNvGraphicFramePr>
          <p:nvPr>
            <p:extLst>
              <p:ext uri="{D42A27DB-BD31-4B8C-83A1-F6EECF244321}">
                <p14:modId xmlns:p14="http://schemas.microsoft.com/office/powerpoint/2010/main" val="1497269677"/>
              </p:ext>
            </p:extLst>
          </p:nvPr>
        </p:nvGraphicFramePr>
        <p:xfrm>
          <a:off x="1547664" y="1862826"/>
          <a:ext cx="6408712" cy="3380111"/>
        </p:xfrm>
        <a:graphic>
          <a:graphicData uri="http://schemas.openxmlformats.org/drawingml/2006/chart">
            <c:chart xmlns:c="http://schemas.openxmlformats.org/drawingml/2006/chart" xmlns:r="http://schemas.openxmlformats.org/officeDocument/2006/relationships" r:id="rId3"/>
          </a:graphicData>
        </a:graphic>
      </p:graphicFrame>
      <p:sp>
        <p:nvSpPr>
          <p:cNvPr id="2" name="TextBox 1"/>
          <p:cNvSpPr txBox="1"/>
          <p:nvPr/>
        </p:nvSpPr>
        <p:spPr>
          <a:xfrm>
            <a:off x="2253502" y="5244748"/>
            <a:ext cx="432048" cy="219291"/>
          </a:xfrm>
          <a:prstGeom prst="rect">
            <a:avLst/>
          </a:prstGeom>
          <a:noFill/>
        </p:spPr>
        <p:txBody>
          <a:bodyPr wrap="square" rtlCol="0">
            <a:spAutoFit/>
          </a:bodyPr>
          <a:lstStyle/>
          <a:p>
            <a:r>
              <a:rPr lang="nl-NL" sz="825" dirty="0">
                <a:latin typeface="Arial" pitchFamily="34" charset="0"/>
                <a:cs typeface="Arial" pitchFamily="34" charset="0"/>
              </a:rPr>
              <a:t>1950</a:t>
            </a:r>
            <a:endParaRPr lang="en-US" sz="825" dirty="0">
              <a:latin typeface="Arial" pitchFamily="34" charset="0"/>
              <a:cs typeface="Arial" pitchFamily="34" charset="0"/>
            </a:endParaRPr>
          </a:p>
        </p:txBody>
      </p:sp>
      <p:sp>
        <p:nvSpPr>
          <p:cNvPr id="3" name="TextBox 2"/>
          <p:cNvSpPr txBox="1"/>
          <p:nvPr/>
        </p:nvSpPr>
        <p:spPr>
          <a:xfrm>
            <a:off x="2843808" y="5244748"/>
            <a:ext cx="486054" cy="219291"/>
          </a:xfrm>
          <a:prstGeom prst="rect">
            <a:avLst/>
          </a:prstGeom>
          <a:noFill/>
        </p:spPr>
        <p:txBody>
          <a:bodyPr wrap="square" rtlCol="0">
            <a:spAutoFit/>
          </a:bodyPr>
          <a:lstStyle/>
          <a:p>
            <a:r>
              <a:rPr lang="nl-NL" sz="825" dirty="0">
                <a:latin typeface="Arial" pitchFamily="34" charset="0"/>
                <a:cs typeface="Arial" pitchFamily="34" charset="0"/>
              </a:rPr>
              <a:t>1960</a:t>
            </a:r>
            <a:endParaRPr lang="en-US" sz="825" dirty="0">
              <a:latin typeface="Arial" pitchFamily="34" charset="0"/>
              <a:cs typeface="Arial" pitchFamily="34" charset="0"/>
            </a:endParaRPr>
          </a:p>
        </p:txBody>
      </p:sp>
      <p:sp>
        <p:nvSpPr>
          <p:cNvPr id="5" name="TextBox 4"/>
          <p:cNvSpPr txBox="1"/>
          <p:nvPr/>
        </p:nvSpPr>
        <p:spPr>
          <a:xfrm>
            <a:off x="3437873" y="5244463"/>
            <a:ext cx="453631" cy="219291"/>
          </a:xfrm>
          <a:prstGeom prst="rect">
            <a:avLst/>
          </a:prstGeom>
          <a:noFill/>
        </p:spPr>
        <p:txBody>
          <a:bodyPr wrap="square" rtlCol="0">
            <a:spAutoFit/>
          </a:bodyPr>
          <a:lstStyle/>
          <a:p>
            <a:r>
              <a:rPr lang="nl-NL" sz="825" dirty="0">
                <a:latin typeface="Arial" pitchFamily="34" charset="0"/>
                <a:cs typeface="Arial" pitchFamily="34" charset="0"/>
              </a:rPr>
              <a:t>1970</a:t>
            </a:r>
            <a:endParaRPr lang="en-US" sz="825" dirty="0">
              <a:latin typeface="Arial" pitchFamily="34" charset="0"/>
              <a:cs typeface="Arial" pitchFamily="34" charset="0"/>
            </a:endParaRPr>
          </a:p>
        </p:txBody>
      </p:sp>
      <p:sp>
        <p:nvSpPr>
          <p:cNvPr id="7" name="TextBox 6"/>
          <p:cNvSpPr txBox="1"/>
          <p:nvPr/>
        </p:nvSpPr>
        <p:spPr>
          <a:xfrm>
            <a:off x="4085946" y="5244463"/>
            <a:ext cx="432048" cy="219291"/>
          </a:xfrm>
          <a:prstGeom prst="rect">
            <a:avLst/>
          </a:prstGeom>
          <a:noFill/>
        </p:spPr>
        <p:txBody>
          <a:bodyPr wrap="square" rtlCol="0">
            <a:spAutoFit/>
          </a:bodyPr>
          <a:lstStyle/>
          <a:p>
            <a:r>
              <a:rPr lang="nl-NL" sz="825" dirty="0">
                <a:latin typeface="Arial" pitchFamily="34" charset="0"/>
                <a:cs typeface="Arial" pitchFamily="34" charset="0"/>
              </a:rPr>
              <a:t>1980</a:t>
            </a:r>
            <a:endParaRPr lang="en-US" sz="825" dirty="0">
              <a:latin typeface="Arial" pitchFamily="34" charset="0"/>
              <a:cs typeface="Arial" pitchFamily="34" charset="0"/>
            </a:endParaRPr>
          </a:p>
        </p:txBody>
      </p:sp>
      <p:sp>
        <p:nvSpPr>
          <p:cNvPr id="8" name="TextBox 7"/>
          <p:cNvSpPr txBox="1"/>
          <p:nvPr/>
        </p:nvSpPr>
        <p:spPr>
          <a:xfrm>
            <a:off x="4680011" y="5244748"/>
            <a:ext cx="453631" cy="219291"/>
          </a:xfrm>
          <a:prstGeom prst="rect">
            <a:avLst/>
          </a:prstGeom>
          <a:noFill/>
        </p:spPr>
        <p:txBody>
          <a:bodyPr wrap="square" rtlCol="0">
            <a:spAutoFit/>
          </a:bodyPr>
          <a:lstStyle/>
          <a:p>
            <a:r>
              <a:rPr lang="nl-NL" sz="825" dirty="0">
                <a:latin typeface="Arial" pitchFamily="34" charset="0"/>
                <a:cs typeface="Arial" pitchFamily="34" charset="0"/>
              </a:rPr>
              <a:t>1990</a:t>
            </a:r>
            <a:endParaRPr lang="en-US" sz="825" dirty="0">
              <a:latin typeface="Arial" pitchFamily="34" charset="0"/>
              <a:cs typeface="Arial" pitchFamily="34" charset="0"/>
            </a:endParaRPr>
          </a:p>
        </p:txBody>
      </p:sp>
      <p:sp>
        <p:nvSpPr>
          <p:cNvPr id="9" name="TextBox 8"/>
          <p:cNvSpPr txBox="1"/>
          <p:nvPr/>
        </p:nvSpPr>
        <p:spPr>
          <a:xfrm>
            <a:off x="5274078" y="5244071"/>
            <a:ext cx="432048" cy="219291"/>
          </a:xfrm>
          <a:prstGeom prst="rect">
            <a:avLst/>
          </a:prstGeom>
          <a:noFill/>
        </p:spPr>
        <p:txBody>
          <a:bodyPr wrap="square" rtlCol="0">
            <a:spAutoFit/>
          </a:bodyPr>
          <a:lstStyle/>
          <a:p>
            <a:r>
              <a:rPr lang="nl-NL" sz="825" dirty="0">
                <a:latin typeface="Arial" pitchFamily="34" charset="0"/>
                <a:cs typeface="Arial" pitchFamily="34" charset="0"/>
              </a:rPr>
              <a:t>2000</a:t>
            </a:r>
            <a:endParaRPr lang="en-US" sz="825" dirty="0">
              <a:latin typeface="Arial" pitchFamily="34" charset="0"/>
              <a:cs typeface="Arial" pitchFamily="34" charset="0"/>
            </a:endParaRPr>
          </a:p>
        </p:txBody>
      </p:sp>
      <p:sp>
        <p:nvSpPr>
          <p:cNvPr id="10" name="TextBox 9"/>
          <p:cNvSpPr txBox="1"/>
          <p:nvPr/>
        </p:nvSpPr>
        <p:spPr>
          <a:xfrm>
            <a:off x="5846561" y="5240353"/>
            <a:ext cx="432048" cy="219291"/>
          </a:xfrm>
          <a:prstGeom prst="rect">
            <a:avLst/>
          </a:prstGeom>
          <a:noFill/>
        </p:spPr>
        <p:txBody>
          <a:bodyPr wrap="square" rtlCol="0">
            <a:spAutoFit/>
          </a:bodyPr>
          <a:lstStyle/>
          <a:p>
            <a:r>
              <a:rPr lang="nl-NL" sz="825" dirty="0">
                <a:latin typeface="Arial" pitchFamily="34" charset="0"/>
                <a:cs typeface="Arial" pitchFamily="34" charset="0"/>
              </a:rPr>
              <a:t>2010</a:t>
            </a:r>
            <a:endParaRPr lang="en-US" sz="825" dirty="0">
              <a:latin typeface="Arial" pitchFamily="34" charset="0"/>
              <a:cs typeface="Arial" pitchFamily="34" charset="0"/>
            </a:endParaRPr>
          </a:p>
        </p:txBody>
      </p:sp>
      <p:sp>
        <p:nvSpPr>
          <p:cNvPr id="11" name="TextBox 10"/>
          <p:cNvSpPr txBox="1"/>
          <p:nvPr/>
        </p:nvSpPr>
        <p:spPr>
          <a:xfrm>
            <a:off x="1925706" y="1538790"/>
            <a:ext cx="5292588" cy="323165"/>
          </a:xfrm>
          <a:prstGeom prst="rect">
            <a:avLst/>
          </a:prstGeom>
          <a:noFill/>
        </p:spPr>
        <p:txBody>
          <a:bodyPr wrap="square" rtlCol="0">
            <a:spAutoFit/>
          </a:bodyPr>
          <a:lstStyle/>
          <a:p>
            <a:r>
              <a:rPr lang="nl-NL" sz="1500" dirty="0" err="1"/>
              <a:t>Population</a:t>
            </a:r>
            <a:r>
              <a:rPr lang="nl-NL" sz="1500" dirty="0"/>
              <a:t> of the </a:t>
            </a:r>
            <a:r>
              <a:rPr lang="nl-NL" sz="1500" dirty="0" err="1"/>
              <a:t>three</a:t>
            </a:r>
            <a:r>
              <a:rPr lang="nl-NL" sz="1500" dirty="0"/>
              <a:t> </a:t>
            </a:r>
            <a:r>
              <a:rPr lang="nl-NL" sz="1500" dirty="0" err="1"/>
              <a:t>largest</a:t>
            </a:r>
            <a:r>
              <a:rPr lang="nl-NL" sz="1500" dirty="0"/>
              <a:t> </a:t>
            </a:r>
            <a:r>
              <a:rPr lang="nl-NL" sz="1500" dirty="0" err="1"/>
              <a:t>cities</a:t>
            </a:r>
            <a:r>
              <a:rPr lang="nl-NL" sz="1500" dirty="0"/>
              <a:t>, 1950-2012</a:t>
            </a:r>
            <a:endParaRPr lang="en-US" sz="1500" dirty="0"/>
          </a:p>
        </p:txBody>
      </p:sp>
    </p:spTree>
    <p:extLst>
      <p:ext uri="{BB962C8B-B14F-4D97-AF65-F5344CB8AC3E}">
        <p14:creationId xmlns:p14="http://schemas.microsoft.com/office/powerpoint/2010/main" val="28268098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1637" y="1700808"/>
            <a:ext cx="4084859" cy="455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Second National Spatial Strategy (1966)</a:t>
            </a:r>
          </a:p>
        </p:txBody>
      </p:sp>
      <p:pic>
        <p:nvPicPr>
          <p:cNvPr id="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80656" y="1700807"/>
            <a:ext cx="2627932" cy="451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107504" y="5229200"/>
            <a:ext cx="2073153" cy="369332"/>
          </a:xfrm>
          <a:prstGeom prst="rect">
            <a:avLst/>
          </a:prstGeom>
        </p:spPr>
        <p:txBody>
          <a:bodyPr wrap="square">
            <a:spAutoFit/>
          </a:bodyPr>
          <a:lstStyle/>
          <a:p>
            <a:r>
              <a:rPr lang="en-US" dirty="0" err="1"/>
              <a:t>Polycentricity</a:t>
            </a:r>
            <a:endParaRPr lang="nl-NL" dirty="0"/>
          </a:p>
        </p:txBody>
      </p:sp>
      <p:sp>
        <p:nvSpPr>
          <p:cNvPr id="10" name="Rectangle 9"/>
          <p:cNvSpPr/>
          <p:nvPr/>
        </p:nvSpPr>
        <p:spPr>
          <a:xfrm>
            <a:off x="179512" y="2204864"/>
            <a:ext cx="1799660" cy="369332"/>
          </a:xfrm>
          <a:prstGeom prst="rect">
            <a:avLst/>
          </a:prstGeom>
        </p:spPr>
        <p:txBody>
          <a:bodyPr wrap="none">
            <a:spAutoFit/>
          </a:bodyPr>
          <a:lstStyle/>
          <a:p>
            <a:r>
              <a:rPr lang="en-US" dirty="0"/>
              <a:t>Concentration</a:t>
            </a:r>
            <a:endParaRPr lang="nl-NL" dirty="0"/>
          </a:p>
        </p:txBody>
      </p:sp>
      <p:sp>
        <p:nvSpPr>
          <p:cNvPr id="13" name="Slide Number Placeholder 3"/>
          <p:cNvSpPr>
            <a:spLocks noGrp="1"/>
          </p:cNvSpPr>
          <p:nvPr>
            <p:ph type="sldNum" sz="quarter" idx="12"/>
          </p:nvPr>
        </p:nvSpPr>
        <p:spPr>
          <a:xfrm>
            <a:off x="485775" y="6407150"/>
            <a:ext cx="360363" cy="142875"/>
          </a:xfrm>
        </p:spPr>
        <p:txBody>
          <a:bodyPr/>
          <a:lstStyle/>
          <a:p>
            <a:fld id="{0EAA6387-A8AC-4F62-968B-60990E03C046}" type="slidenum">
              <a:rPr lang="nl-NL" smtClean="0"/>
              <a:pPr/>
              <a:t>33</a:t>
            </a:fld>
            <a:endParaRPr lang="nl-NL"/>
          </a:p>
        </p:txBody>
      </p:sp>
      <p:sp>
        <p:nvSpPr>
          <p:cNvPr id="3" name="Oval 2"/>
          <p:cNvSpPr/>
          <p:nvPr/>
        </p:nvSpPr>
        <p:spPr>
          <a:xfrm>
            <a:off x="107504" y="5013176"/>
            <a:ext cx="1800200"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tangle 11"/>
          <p:cNvSpPr/>
          <p:nvPr/>
        </p:nvSpPr>
        <p:spPr>
          <a:xfrm>
            <a:off x="186186" y="3771191"/>
            <a:ext cx="1205779" cy="369332"/>
          </a:xfrm>
          <a:prstGeom prst="rect">
            <a:avLst/>
          </a:prstGeom>
        </p:spPr>
        <p:txBody>
          <a:bodyPr wrap="none">
            <a:spAutoFit/>
          </a:bodyPr>
          <a:lstStyle/>
          <a:p>
            <a:r>
              <a:rPr lang="en-US" dirty="0"/>
              <a:t>Diffusion</a:t>
            </a:r>
            <a:endParaRPr lang="nl-NL" dirty="0"/>
          </a:p>
        </p:txBody>
      </p:sp>
    </p:spTree>
    <p:extLst>
      <p:ext uri="{BB962C8B-B14F-4D97-AF65-F5344CB8AC3E}">
        <p14:creationId xmlns:p14="http://schemas.microsoft.com/office/powerpoint/2010/main" val="60814794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951637" y="1700808"/>
            <a:ext cx="4084859" cy="4551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p:txBody>
          <a:bodyPr/>
          <a:lstStyle/>
          <a:p>
            <a:r>
              <a:rPr lang="en-US" dirty="0"/>
              <a:t>Second National Spatial Strategy (1966)</a:t>
            </a:r>
          </a:p>
        </p:txBody>
      </p:sp>
      <p:pic>
        <p:nvPicPr>
          <p:cNvPr id="8"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80656" y="1700807"/>
            <a:ext cx="2627932" cy="45101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79512" y="2204864"/>
            <a:ext cx="1799660" cy="369332"/>
          </a:xfrm>
          <a:prstGeom prst="rect">
            <a:avLst/>
          </a:prstGeom>
        </p:spPr>
        <p:txBody>
          <a:bodyPr wrap="none">
            <a:spAutoFit/>
          </a:bodyPr>
          <a:lstStyle/>
          <a:p>
            <a:r>
              <a:rPr lang="en-US" dirty="0"/>
              <a:t>Concentration</a:t>
            </a:r>
            <a:endParaRPr lang="nl-NL" dirty="0"/>
          </a:p>
        </p:txBody>
      </p:sp>
      <p:sp>
        <p:nvSpPr>
          <p:cNvPr id="11" name="Rectangle 10"/>
          <p:cNvSpPr/>
          <p:nvPr/>
        </p:nvSpPr>
        <p:spPr>
          <a:xfrm>
            <a:off x="186186" y="3771191"/>
            <a:ext cx="1205779" cy="369332"/>
          </a:xfrm>
          <a:prstGeom prst="rect">
            <a:avLst/>
          </a:prstGeom>
        </p:spPr>
        <p:txBody>
          <a:bodyPr wrap="none">
            <a:spAutoFit/>
          </a:bodyPr>
          <a:lstStyle/>
          <a:p>
            <a:r>
              <a:rPr lang="en-US" dirty="0"/>
              <a:t>Diffusion</a:t>
            </a:r>
            <a:endParaRPr lang="nl-NL" dirty="0"/>
          </a:p>
        </p:txBody>
      </p:sp>
      <p:pic>
        <p:nvPicPr>
          <p:cNvPr id="12" name="Picture 2"/>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r="17707"/>
          <a:stretch/>
        </p:blipFill>
        <p:spPr bwMode="auto">
          <a:xfrm rot="5400000">
            <a:off x="4725796" y="1953175"/>
            <a:ext cx="4510101" cy="4058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Slide Number Placeholder 3"/>
          <p:cNvSpPr>
            <a:spLocks noGrp="1"/>
          </p:cNvSpPr>
          <p:nvPr>
            <p:ph type="sldNum" sz="quarter" idx="12"/>
          </p:nvPr>
        </p:nvSpPr>
        <p:spPr>
          <a:xfrm>
            <a:off x="485775" y="6407150"/>
            <a:ext cx="360363" cy="142875"/>
          </a:xfrm>
        </p:spPr>
        <p:txBody>
          <a:bodyPr/>
          <a:lstStyle/>
          <a:p>
            <a:fld id="{0EAA6387-A8AC-4F62-968B-60990E03C046}" type="slidenum">
              <a:rPr lang="nl-NL" smtClean="0"/>
              <a:pPr/>
              <a:t>34</a:t>
            </a:fld>
            <a:endParaRPr lang="nl-NL"/>
          </a:p>
        </p:txBody>
      </p:sp>
      <p:sp>
        <p:nvSpPr>
          <p:cNvPr id="14" name="Rectangle 13"/>
          <p:cNvSpPr/>
          <p:nvPr/>
        </p:nvSpPr>
        <p:spPr>
          <a:xfrm>
            <a:off x="107504" y="5229200"/>
            <a:ext cx="2073153" cy="369332"/>
          </a:xfrm>
          <a:prstGeom prst="rect">
            <a:avLst/>
          </a:prstGeom>
        </p:spPr>
        <p:txBody>
          <a:bodyPr wrap="square">
            <a:spAutoFit/>
          </a:bodyPr>
          <a:lstStyle/>
          <a:p>
            <a:r>
              <a:rPr lang="en-US" dirty="0" err="1"/>
              <a:t>Polycentricity</a:t>
            </a:r>
            <a:endParaRPr lang="nl-NL" dirty="0"/>
          </a:p>
        </p:txBody>
      </p:sp>
      <p:sp>
        <p:nvSpPr>
          <p:cNvPr id="15" name="Oval 14"/>
          <p:cNvSpPr/>
          <p:nvPr/>
        </p:nvSpPr>
        <p:spPr>
          <a:xfrm>
            <a:off x="107504" y="5013176"/>
            <a:ext cx="1800200" cy="720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305262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925706" y="1700809"/>
            <a:ext cx="5184576" cy="4483279"/>
          </a:xfrm>
          <a:prstGeom prst="rect">
            <a:avLst/>
          </a:prstGeom>
          <a:noFill/>
        </p:spPr>
        <p:txBody>
          <a:bodyPr wrap="square" rtlCol="0">
            <a:spAutoFit/>
          </a:bodyPr>
          <a:lstStyle/>
          <a:p>
            <a:pPr>
              <a:spcBef>
                <a:spcPts val="450"/>
              </a:spcBef>
              <a:spcAft>
                <a:spcPts val="450"/>
              </a:spcAft>
            </a:pPr>
            <a:r>
              <a:rPr lang="en-US" dirty="0"/>
              <a:t>1970s: </a:t>
            </a:r>
            <a:r>
              <a:rPr lang="en-US" dirty="0" err="1"/>
              <a:t>suburbanisation</a:t>
            </a:r>
            <a:r>
              <a:rPr lang="en-US" dirty="0"/>
              <a:t> and New Town planning</a:t>
            </a:r>
          </a:p>
          <a:p>
            <a:pPr marL="342900" indent="-342900">
              <a:spcBef>
                <a:spcPts val="450"/>
              </a:spcBef>
              <a:spcAft>
                <a:spcPts val="450"/>
              </a:spcAft>
              <a:buFont typeface="Arial" pitchFamily="34" charset="0"/>
              <a:buChar char="•"/>
            </a:pPr>
            <a:r>
              <a:rPr lang="en-US" dirty="0"/>
              <a:t>Middle-class and lower-middle-class families leaving the cities for the suburbs during the 1960s and 1970s</a:t>
            </a:r>
          </a:p>
          <a:p>
            <a:pPr marL="342900" indent="-342900">
              <a:spcBef>
                <a:spcPts val="450"/>
              </a:spcBef>
              <a:spcAft>
                <a:spcPts val="450"/>
              </a:spcAft>
              <a:buFont typeface="Arial" pitchFamily="34" charset="0"/>
              <a:buChar char="•"/>
            </a:pPr>
            <a:r>
              <a:rPr lang="en-US" dirty="0"/>
              <a:t>Rise of car-ownership  and mobility</a:t>
            </a:r>
          </a:p>
          <a:p>
            <a:pPr marL="342900" indent="-342900">
              <a:spcBef>
                <a:spcPts val="450"/>
              </a:spcBef>
              <a:spcAft>
                <a:spcPts val="450"/>
              </a:spcAft>
              <a:buFont typeface="Arial" pitchFamily="34" charset="0"/>
              <a:buChar char="•"/>
            </a:pPr>
            <a:r>
              <a:rPr lang="en-US" dirty="0"/>
              <a:t>Preferences for suburban houses with garden instead of high-rise buildings</a:t>
            </a:r>
          </a:p>
          <a:p>
            <a:pPr marL="342900" indent="-342900">
              <a:spcBef>
                <a:spcPts val="450"/>
              </a:spcBef>
              <a:spcAft>
                <a:spcPts val="450"/>
              </a:spcAft>
              <a:buFont typeface="Arial" pitchFamily="34" charset="0"/>
              <a:buChar char="•"/>
            </a:pPr>
            <a:r>
              <a:rPr lang="en-US" dirty="0"/>
              <a:t>Second National Spatial Planning document 1966: ‘concentrated </a:t>
            </a:r>
            <a:r>
              <a:rPr lang="en-US" dirty="0" err="1"/>
              <a:t>deconcentration</a:t>
            </a:r>
            <a:r>
              <a:rPr lang="en-US" dirty="0"/>
              <a:t>’ policy. New towns at some distance of the cities to prevent massive </a:t>
            </a:r>
            <a:r>
              <a:rPr lang="en-US" dirty="0" err="1"/>
              <a:t>suburbanisation</a:t>
            </a:r>
            <a:r>
              <a:rPr lang="en-US" dirty="0"/>
              <a:t> of the ‘Green Hart’ of the </a:t>
            </a:r>
            <a:r>
              <a:rPr lang="en-US" dirty="0" err="1"/>
              <a:t>Randstad</a:t>
            </a:r>
            <a:r>
              <a:rPr lang="en-US" dirty="0"/>
              <a:t> </a:t>
            </a:r>
            <a:endParaRPr lang="nl-NL" dirty="0"/>
          </a:p>
        </p:txBody>
      </p:sp>
    </p:spTree>
    <p:extLst>
      <p:ext uri="{BB962C8B-B14F-4D97-AF65-F5344CB8AC3E}">
        <p14:creationId xmlns:p14="http://schemas.microsoft.com/office/powerpoint/2010/main" val="40374204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noProof="0" dirty="0">
                <a:ea typeface="+mj-ea"/>
              </a:rPr>
              <a:t>Housing and planning: 1970-80s</a:t>
            </a:r>
          </a:p>
        </p:txBody>
      </p:sp>
      <p:sp>
        <p:nvSpPr>
          <p:cNvPr id="3" name="Content Placeholder 2"/>
          <p:cNvSpPr>
            <a:spLocks noGrp="1"/>
          </p:cNvSpPr>
          <p:nvPr>
            <p:ph idx="1"/>
          </p:nvPr>
        </p:nvSpPr>
        <p:spPr>
          <a:xfrm>
            <a:off x="1507332" y="2240756"/>
            <a:ext cx="4306807" cy="3211116"/>
          </a:xfrm>
        </p:spPr>
        <p:txBody>
          <a:bodyPr/>
          <a:lstStyle/>
          <a:p>
            <a:pPr marL="342900" indent="-342900">
              <a:buFont typeface="+mj-lt"/>
              <a:buAutoNum type="arabicPeriod"/>
              <a:defRPr/>
            </a:pPr>
            <a:endParaRPr lang="en-US" noProof="0" dirty="0">
              <a:ea typeface="+mn-ea"/>
            </a:endParaRPr>
          </a:p>
          <a:p>
            <a:pPr>
              <a:defRPr/>
            </a:pPr>
            <a:r>
              <a:rPr lang="en-US" dirty="0"/>
              <a:t>New towns</a:t>
            </a:r>
          </a:p>
          <a:p>
            <a:pPr marL="548878" lvl="1" indent="-342900">
              <a:defRPr/>
            </a:pPr>
            <a:r>
              <a:rPr lang="en-US" noProof="0" dirty="0">
                <a:ea typeface="+mn-ea"/>
              </a:rPr>
              <a:t>High levels of social housing</a:t>
            </a:r>
          </a:p>
          <a:p>
            <a:pPr marL="548878" lvl="1" indent="-342900">
              <a:defRPr/>
            </a:pPr>
            <a:r>
              <a:rPr lang="en-US" dirty="0">
                <a:ea typeface="+mn-ea"/>
              </a:rPr>
              <a:t>National designation, subsidies</a:t>
            </a:r>
          </a:p>
          <a:p>
            <a:pPr marL="548878" lvl="1" indent="-342900">
              <a:defRPr/>
            </a:pPr>
            <a:r>
              <a:rPr lang="en-US" noProof="0" dirty="0">
                <a:ea typeface="+mn-ea"/>
              </a:rPr>
              <a:t>Self-sufficient communities, TOD</a:t>
            </a:r>
          </a:p>
          <a:p>
            <a:pPr marL="548878" lvl="1" indent="-342900">
              <a:defRPr/>
            </a:pPr>
            <a:endParaRPr lang="en-US" noProof="0" dirty="0"/>
          </a:p>
          <a:p>
            <a:pPr>
              <a:defRPr/>
            </a:pPr>
            <a:r>
              <a:rPr lang="en-US" dirty="0"/>
              <a:t>Cities</a:t>
            </a:r>
          </a:p>
          <a:p>
            <a:pPr marL="548878" lvl="1" indent="-342900">
              <a:defRPr/>
            </a:pPr>
            <a:r>
              <a:rPr lang="en-US" dirty="0"/>
              <a:t>Decline of pre-war areas</a:t>
            </a:r>
          </a:p>
          <a:p>
            <a:pPr marL="548878" lvl="1" indent="-342900">
              <a:defRPr/>
            </a:pPr>
            <a:r>
              <a:rPr lang="en-US" dirty="0"/>
              <a:t>Urban renewal efforts</a:t>
            </a:r>
          </a:p>
          <a:p>
            <a:pPr marL="548878" lvl="1" indent="-342900">
              <a:defRPr/>
            </a:pPr>
            <a:r>
              <a:rPr lang="en-US" dirty="0"/>
              <a:t>Protests and bottom-up plans</a:t>
            </a:r>
          </a:p>
        </p:txBody>
      </p:sp>
      <p:sp>
        <p:nvSpPr>
          <p:cNvPr id="4" name="Slide Number Placeholder 3"/>
          <p:cNvSpPr>
            <a:spLocks noGrp="1"/>
          </p:cNvSpPr>
          <p:nvPr>
            <p:ph type="sldNum" sz="quarter" idx="12"/>
          </p:nvPr>
        </p:nvSpPr>
        <p:spPr/>
        <p:txBody>
          <a:bodyPr/>
          <a:lstStyle>
            <a:lvl1pPr eaLnBrk="0" hangingPunct="0">
              <a:defRPr sz="1800">
                <a:solidFill>
                  <a:schemeClr val="tx1"/>
                </a:solidFill>
                <a:latin typeface="Verdana" pitchFamily="34" charset="0"/>
                <a:ea typeface="MS PGothic" pitchFamily="34" charset="-128"/>
              </a:defRPr>
            </a:lvl1pPr>
            <a:lvl2pPr marL="557213" indent="-214313" eaLnBrk="0" hangingPunct="0">
              <a:defRPr sz="1800">
                <a:solidFill>
                  <a:schemeClr val="tx1"/>
                </a:solidFill>
                <a:latin typeface="Verdana" pitchFamily="34" charset="0"/>
                <a:ea typeface="MS PGothic" pitchFamily="34" charset="-128"/>
              </a:defRPr>
            </a:lvl2pPr>
            <a:lvl3pPr marL="857250" indent="-171450" eaLnBrk="0" hangingPunct="0">
              <a:defRPr sz="1800">
                <a:solidFill>
                  <a:schemeClr val="tx1"/>
                </a:solidFill>
                <a:latin typeface="Verdana" pitchFamily="34" charset="0"/>
                <a:ea typeface="MS PGothic" pitchFamily="34" charset="-128"/>
              </a:defRPr>
            </a:lvl3pPr>
            <a:lvl4pPr marL="1200150" indent="-171450" eaLnBrk="0" hangingPunct="0">
              <a:defRPr sz="1800">
                <a:solidFill>
                  <a:schemeClr val="tx1"/>
                </a:solidFill>
                <a:latin typeface="Verdana" pitchFamily="34" charset="0"/>
                <a:ea typeface="MS PGothic" pitchFamily="34" charset="-128"/>
              </a:defRPr>
            </a:lvl4pPr>
            <a:lvl5pPr marL="1543050" indent="-171450" eaLnBrk="0" hangingPunct="0">
              <a:defRPr sz="1800">
                <a:solidFill>
                  <a:schemeClr val="tx1"/>
                </a:solidFill>
                <a:latin typeface="Verdana" pitchFamily="34" charset="0"/>
                <a:ea typeface="MS PGothic" pitchFamily="34" charset="-128"/>
              </a:defRPr>
            </a:lvl5pPr>
            <a:lvl6pPr marL="1885950" indent="-171450" eaLnBrk="0" fontAlgn="base" hangingPunct="0">
              <a:spcBef>
                <a:spcPct val="0"/>
              </a:spcBef>
              <a:spcAft>
                <a:spcPct val="0"/>
              </a:spcAft>
              <a:defRPr sz="1800">
                <a:solidFill>
                  <a:schemeClr val="tx1"/>
                </a:solidFill>
                <a:latin typeface="Verdana" pitchFamily="34" charset="0"/>
                <a:ea typeface="MS PGothic" pitchFamily="34" charset="-128"/>
              </a:defRPr>
            </a:lvl6pPr>
            <a:lvl7pPr marL="2228850" indent="-171450" eaLnBrk="0" fontAlgn="base" hangingPunct="0">
              <a:spcBef>
                <a:spcPct val="0"/>
              </a:spcBef>
              <a:spcAft>
                <a:spcPct val="0"/>
              </a:spcAft>
              <a:defRPr sz="1800">
                <a:solidFill>
                  <a:schemeClr val="tx1"/>
                </a:solidFill>
                <a:latin typeface="Verdana" pitchFamily="34" charset="0"/>
                <a:ea typeface="MS PGothic" pitchFamily="34" charset="-128"/>
              </a:defRPr>
            </a:lvl7pPr>
            <a:lvl8pPr marL="2571750" indent="-171450" eaLnBrk="0" fontAlgn="base" hangingPunct="0">
              <a:spcBef>
                <a:spcPct val="0"/>
              </a:spcBef>
              <a:spcAft>
                <a:spcPct val="0"/>
              </a:spcAft>
              <a:defRPr sz="1800">
                <a:solidFill>
                  <a:schemeClr val="tx1"/>
                </a:solidFill>
                <a:latin typeface="Verdana" pitchFamily="34" charset="0"/>
                <a:ea typeface="MS PGothic" pitchFamily="34" charset="-128"/>
              </a:defRPr>
            </a:lvl8pPr>
            <a:lvl9pPr marL="2914650" indent="-171450" eaLnBrk="0" fontAlgn="base" hangingPunct="0">
              <a:spcBef>
                <a:spcPct val="0"/>
              </a:spcBef>
              <a:spcAft>
                <a:spcPct val="0"/>
              </a:spcAft>
              <a:defRPr sz="1800">
                <a:solidFill>
                  <a:schemeClr val="tx1"/>
                </a:solidFill>
                <a:latin typeface="Verdana" pitchFamily="34" charset="0"/>
                <a:ea typeface="MS PGothic" pitchFamily="34" charset="-128"/>
              </a:defRPr>
            </a:lvl9pPr>
          </a:lstStyle>
          <a:p>
            <a:pPr eaLnBrk="1" hangingPunct="1">
              <a:defRPr/>
            </a:pPr>
            <a:fld id="{C2E3634B-6A68-4CB9-9343-3E32CE17B026}" type="slidenum">
              <a:rPr lang="nl-NL" altLang="nl-NL" sz="750">
                <a:solidFill>
                  <a:schemeClr val="bg1"/>
                </a:solidFill>
              </a:rPr>
              <a:pPr eaLnBrk="1" hangingPunct="1">
                <a:defRPr/>
              </a:pPr>
              <a:t>36</a:t>
            </a:fld>
            <a:endParaRPr lang="nl-NL" altLang="nl-NL" sz="750">
              <a:solidFill>
                <a:schemeClr val="bg1"/>
              </a:solidFill>
            </a:endParaRPr>
          </a:p>
        </p:txBody>
      </p:sp>
      <p:pic>
        <p:nvPicPr>
          <p:cNvPr id="4099" name="Picture 3" descr="\\PBL-FFILE-W61P\homedir$\eversd\CitrixProfile\Desktop\Stadsvernieuwin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4208"/>
          <a:stretch/>
        </p:blipFill>
        <p:spPr bwMode="auto">
          <a:xfrm>
            <a:off x="6059385" y="4023066"/>
            <a:ext cx="1806982" cy="1404156"/>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PBL-FFILE-W61P\homedir$\eversd\CitrixProfile\Desktop\luchtfoto-centrum-231.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384" y="2321142"/>
            <a:ext cx="1806983" cy="153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833751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4"/>
          <p:cNvSpPr>
            <a:spLocks noChangeArrowheads="1"/>
          </p:cNvSpPr>
          <p:nvPr/>
        </p:nvSpPr>
        <p:spPr bwMode="auto">
          <a:xfrm>
            <a:off x="1476375" y="1844675"/>
            <a:ext cx="64087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r>
              <a:rPr lang="en-US" altLang="nl-NL" sz="4800" u="sng" dirty="0">
                <a:solidFill>
                  <a:schemeClr val="bg1"/>
                </a:solidFill>
              </a:rPr>
              <a:t>1970-</a:t>
            </a:r>
            <a:br>
              <a:rPr lang="en-US" altLang="nl-NL" sz="4800" b="1" dirty="0">
                <a:solidFill>
                  <a:schemeClr val="bg1"/>
                </a:solidFill>
              </a:rPr>
            </a:br>
            <a:r>
              <a:rPr lang="en-US" altLang="nl-NL" sz="4800" b="1" dirty="0">
                <a:solidFill>
                  <a:schemeClr val="bg1"/>
                </a:solidFill>
              </a:rPr>
              <a:t>From regulatory to development planning</a:t>
            </a:r>
          </a:p>
        </p:txBody>
      </p:sp>
      <p:sp>
        <p:nvSpPr>
          <p:cNvPr id="5" name="Tijdelijke aanduiding voor dianummer 4"/>
          <p:cNvSpPr>
            <a:spLocks noGrp="1"/>
          </p:cNvSpPr>
          <p:nvPr>
            <p:ph type="sldNum" sz="quarter" idx="12"/>
          </p:nvPr>
        </p:nvSpPr>
        <p:spPr/>
        <p:txBody>
          <a:bodyPr/>
          <a:lstStyle/>
          <a:p>
            <a:fld id="{DA7A9460-0946-4BB5-8906-C99BA3C7EEA4}" type="slidenum">
              <a:rPr lang="nl-NL" altLang="nl-NL" smtClean="0"/>
              <a:pPr/>
              <a:t>37</a:t>
            </a:fld>
            <a:endParaRPr lang="nl-NL" altLang="nl-NL"/>
          </a:p>
        </p:txBody>
      </p:sp>
    </p:spTree>
    <p:extLst>
      <p:ext uri="{BB962C8B-B14F-4D97-AF65-F5344CB8AC3E}">
        <p14:creationId xmlns:p14="http://schemas.microsoft.com/office/powerpoint/2010/main" val="203247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Third National Spatial Strategy (1970-80s)</a:t>
            </a:r>
          </a:p>
        </p:txBody>
      </p:sp>
      <p:sp>
        <p:nvSpPr>
          <p:cNvPr id="3" name="Content Placeholder 2"/>
          <p:cNvSpPr>
            <a:spLocks noGrp="1"/>
          </p:cNvSpPr>
          <p:nvPr>
            <p:ph idx="1"/>
          </p:nvPr>
        </p:nvSpPr>
        <p:spPr>
          <a:xfrm>
            <a:off x="457201" y="1844824"/>
            <a:ext cx="3034680" cy="4752528"/>
          </a:xfrm>
        </p:spPr>
        <p:txBody>
          <a:bodyPr>
            <a:normAutofit/>
          </a:bodyPr>
          <a:lstStyle/>
          <a:p>
            <a:r>
              <a:rPr lang="en-US" dirty="0"/>
              <a:t>Regulatory planning is effective to restrict but not promote urban development</a:t>
            </a:r>
          </a:p>
          <a:p>
            <a:endParaRPr lang="en-US" dirty="0"/>
          </a:p>
          <a:p>
            <a:r>
              <a:rPr lang="en-US" dirty="0"/>
              <a:t>Implementation using subsidies</a:t>
            </a:r>
          </a:p>
        </p:txBody>
      </p:sp>
      <p:sp>
        <p:nvSpPr>
          <p:cNvPr id="6" name="Slide Number Placeholder 3"/>
          <p:cNvSpPr>
            <a:spLocks noGrp="1"/>
          </p:cNvSpPr>
          <p:nvPr>
            <p:ph type="sldNum" sz="quarter" idx="12"/>
          </p:nvPr>
        </p:nvSpPr>
        <p:spPr>
          <a:xfrm>
            <a:off x="485775" y="6407150"/>
            <a:ext cx="360363" cy="142875"/>
          </a:xfrm>
        </p:spPr>
        <p:txBody>
          <a:bodyPr/>
          <a:lstStyle/>
          <a:p>
            <a:fld id="{0EAA6387-A8AC-4F62-968B-60990E03C046}" type="slidenum">
              <a:rPr lang="en-US" smtClean="0"/>
              <a:pPr/>
              <a:t>38</a:t>
            </a:fld>
            <a:endParaRPr lang="en-US" dirty="0"/>
          </a:p>
        </p:txBody>
      </p:sp>
      <p:pic>
        <p:nvPicPr>
          <p:cNvPr id="4099"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1880" y="1928034"/>
            <a:ext cx="5628853" cy="4327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32" name="Group 131"/>
          <p:cNvGrpSpPr/>
          <p:nvPr/>
        </p:nvGrpSpPr>
        <p:grpSpPr>
          <a:xfrm>
            <a:off x="1691680" y="4422799"/>
            <a:ext cx="1590675" cy="1814513"/>
            <a:chOff x="7313613" y="4737100"/>
            <a:chExt cx="1590675" cy="1814513"/>
          </a:xfrm>
        </p:grpSpPr>
        <p:sp>
          <p:nvSpPr>
            <p:cNvPr id="133" name="Text Box 65"/>
            <p:cNvSpPr txBox="1">
              <a:spLocks noChangeArrowheads="1"/>
            </p:cNvSpPr>
            <p:nvPr/>
          </p:nvSpPr>
          <p:spPr bwMode="auto">
            <a:xfrm>
              <a:off x="7761288" y="4737100"/>
              <a:ext cx="1143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spcBef>
                  <a:spcPct val="50000"/>
                </a:spcBef>
              </a:pPr>
              <a:r>
                <a:rPr lang="en-US" altLang="nl-NL" sz="1200" dirty="0"/>
                <a:t>Existing cities and towns</a:t>
              </a:r>
            </a:p>
          </p:txBody>
        </p:sp>
        <p:sp>
          <p:nvSpPr>
            <p:cNvPr id="134" name="Text Box 66"/>
            <p:cNvSpPr txBox="1">
              <a:spLocks noChangeArrowheads="1"/>
            </p:cNvSpPr>
            <p:nvPr/>
          </p:nvSpPr>
          <p:spPr bwMode="auto">
            <a:xfrm>
              <a:off x="7751763" y="5372100"/>
              <a:ext cx="1143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spcBef>
                  <a:spcPct val="50000"/>
                </a:spcBef>
              </a:pPr>
              <a:r>
                <a:rPr lang="en-US" altLang="nl-NL" sz="1200" b="1" dirty="0"/>
                <a:t>Major extensions</a:t>
              </a:r>
            </a:p>
          </p:txBody>
        </p:sp>
        <p:sp>
          <p:nvSpPr>
            <p:cNvPr id="135" name="Oval 67"/>
            <p:cNvSpPr>
              <a:spLocks noChangeArrowheads="1"/>
            </p:cNvSpPr>
            <p:nvPr/>
          </p:nvSpPr>
          <p:spPr bwMode="auto">
            <a:xfrm>
              <a:off x="7313613" y="4851400"/>
              <a:ext cx="381000" cy="381000"/>
            </a:xfrm>
            <a:prstGeom prst="ellipse">
              <a:avLst/>
            </a:prstGeom>
            <a:solidFill>
              <a:schemeClr val="bg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endParaRPr lang="en-US" altLang="nl-NL" dirty="0"/>
            </a:p>
          </p:txBody>
        </p:sp>
        <p:sp>
          <p:nvSpPr>
            <p:cNvPr id="136" name="Rectangle 71"/>
            <p:cNvSpPr>
              <a:spLocks noChangeArrowheads="1"/>
            </p:cNvSpPr>
            <p:nvPr/>
          </p:nvSpPr>
          <p:spPr bwMode="auto">
            <a:xfrm>
              <a:off x="7370763" y="5449888"/>
              <a:ext cx="228600" cy="228600"/>
            </a:xfrm>
            <a:prstGeom prst="rect">
              <a:avLst/>
            </a:prstGeom>
            <a:solidFill>
              <a:srgbClr val="FF66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endParaRPr lang="en-US" altLang="nl-NL" dirty="0"/>
            </a:p>
          </p:txBody>
        </p:sp>
        <p:sp>
          <p:nvSpPr>
            <p:cNvPr id="137" name="Text Box 110"/>
            <p:cNvSpPr txBox="1">
              <a:spLocks noChangeArrowheads="1"/>
            </p:cNvSpPr>
            <p:nvPr/>
          </p:nvSpPr>
          <p:spPr bwMode="auto">
            <a:xfrm>
              <a:off x="7751763" y="5859463"/>
              <a:ext cx="11430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spcBef>
                  <a:spcPct val="50000"/>
                </a:spcBef>
              </a:pPr>
              <a:r>
                <a:rPr lang="en-US" altLang="nl-NL" sz="1200" b="1" i="1" dirty="0"/>
                <a:t>New towns</a:t>
              </a:r>
            </a:p>
          </p:txBody>
        </p:sp>
        <p:sp>
          <p:nvSpPr>
            <p:cNvPr id="138" name="Rectangle 125"/>
            <p:cNvSpPr>
              <a:spLocks noChangeArrowheads="1"/>
            </p:cNvSpPr>
            <p:nvPr/>
          </p:nvSpPr>
          <p:spPr bwMode="auto">
            <a:xfrm rot="-2652052">
              <a:off x="7372350" y="5876925"/>
              <a:ext cx="228600" cy="228600"/>
            </a:xfrm>
            <a:prstGeom prst="rect">
              <a:avLst/>
            </a:prstGeom>
            <a:solidFill>
              <a:srgbClr val="CC00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endParaRPr lang="en-US" altLang="nl-NL" dirty="0"/>
            </a:p>
          </p:txBody>
        </p:sp>
        <p:sp>
          <p:nvSpPr>
            <p:cNvPr id="139" name="Text Box 128"/>
            <p:cNvSpPr txBox="1">
              <a:spLocks noChangeArrowheads="1"/>
            </p:cNvSpPr>
            <p:nvPr/>
          </p:nvSpPr>
          <p:spPr bwMode="auto">
            <a:xfrm>
              <a:off x="7747000" y="6273800"/>
              <a:ext cx="11430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spcBef>
                  <a:spcPct val="50000"/>
                </a:spcBef>
              </a:pPr>
              <a:r>
                <a:rPr lang="en-US" altLang="nl-NL" sz="1200" dirty="0"/>
                <a:t>Airports</a:t>
              </a:r>
            </a:p>
          </p:txBody>
        </p:sp>
        <p:sp>
          <p:nvSpPr>
            <p:cNvPr id="140" name="Rectangle 129"/>
            <p:cNvSpPr>
              <a:spLocks noChangeArrowheads="1"/>
            </p:cNvSpPr>
            <p:nvPr/>
          </p:nvSpPr>
          <p:spPr bwMode="auto">
            <a:xfrm>
              <a:off x="7375525" y="6323013"/>
              <a:ext cx="228600" cy="228600"/>
            </a:xfrm>
            <a:prstGeom prst="rect">
              <a:avLst/>
            </a:prstGeom>
            <a:solidFill>
              <a:schemeClr val="bg2"/>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endParaRPr lang="en-US" altLang="nl-NL" dirty="0"/>
            </a:p>
          </p:txBody>
        </p:sp>
      </p:grpSp>
    </p:spTree>
    <p:extLst>
      <p:ext uri="{BB962C8B-B14F-4D97-AF65-F5344CB8AC3E}">
        <p14:creationId xmlns:p14="http://schemas.microsoft.com/office/powerpoint/2010/main" val="10023583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75108" name="Rectangle 4"/>
          <p:cNvSpPr>
            <a:spLocks noGrp="1" noChangeArrowheads="1"/>
          </p:cNvSpPr>
          <p:nvPr>
            <p:ph idx="1"/>
          </p:nvPr>
        </p:nvSpPr>
        <p:spPr>
          <a:xfrm>
            <a:off x="457200" y="1844824"/>
            <a:ext cx="5698976" cy="1800200"/>
          </a:xfrm>
        </p:spPr>
        <p:txBody>
          <a:bodyPr>
            <a:normAutofit/>
          </a:bodyPr>
          <a:lstStyle/>
          <a:p>
            <a:pPr eaLnBrk="1" hangingPunct="1"/>
            <a:r>
              <a:rPr lang="en-US" dirty="0"/>
              <a:t>Advantages for baby-boomers: child friendly design, good amenities, etc.</a:t>
            </a:r>
          </a:p>
          <a:p>
            <a:pPr eaLnBrk="1" hangingPunct="1"/>
            <a:endParaRPr lang="en-US" dirty="0"/>
          </a:p>
          <a:p>
            <a:pPr eaLnBrk="1" hangingPunct="1"/>
            <a:r>
              <a:rPr lang="en-US" dirty="0"/>
              <a:t>Too successful: cities depleted of middle class population, commuting traffic jams</a:t>
            </a:r>
          </a:p>
        </p:txBody>
      </p:sp>
      <p:pic>
        <p:nvPicPr>
          <p:cNvPr id="8" name="Picture 7" descr="05-S2-E_Tanthof_bruggetjeHT"/>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4266975" y="3622207"/>
            <a:ext cx="4877026" cy="324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architectimage%3Alargethumbnail&amp;t=1"/>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36512" y="3645024"/>
            <a:ext cx="4498828" cy="3212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lab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295685" y="3631197"/>
            <a:ext cx="4860943" cy="32406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p:cNvPicPr>
            <a:picLocks noChangeAspect="1" noChangeArrowheads="1"/>
          </p:cNvPicPr>
          <p:nvPr/>
        </p:nvPicPr>
        <p:blipFill rotWithShape="1">
          <a:blip r:embed="rId6">
            <a:extLst>
              <a:ext uri="{28A0092B-C50C-407E-A947-70E740481C1C}">
                <a14:useLocalDpi xmlns:a14="http://schemas.microsoft.com/office/drawing/2010/main"/>
              </a:ext>
            </a:extLst>
          </a:blip>
          <a:srcRect t="-369"/>
          <a:stretch/>
        </p:blipFill>
        <p:spPr bwMode="auto">
          <a:xfrm>
            <a:off x="7164288" y="1810151"/>
            <a:ext cx="1979712" cy="18348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ijdelijke aanduiding voor dianummer 3"/>
          <p:cNvSpPr>
            <a:spLocks noGrp="1"/>
          </p:cNvSpPr>
          <p:nvPr>
            <p:ph type="sldNum" sz="quarter" idx="12"/>
          </p:nvPr>
        </p:nvSpPr>
        <p:spPr/>
        <p:txBody>
          <a:bodyPr/>
          <a:lstStyle/>
          <a:p>
            <a:fld id="{DA7A9460-0946-4BB5-8906-C99BA3C7EEA4}" type="slidenum">
              <a:rPr lang="nl-NL" altLang="nl-NL" smtClean="0"/>
              <a:pPr/>
              <a:t>39</a:t>
            </a:fld>
            <a:endParaRPr lang="nl-NL" altLang="nl-NL"/>
          </a:p>
        </p:txBody>
      </p:sp>
      <p:sp>
        <p:nvSpPr>
          <p:cNvPr id="16386" name="Rectangle 2"/>
          <p:cNvSpPr>
            <a:spLocks noGrp="1" noChangeArrowheads="1"/>
          </p:cNvSpPr>
          <p:nvPr>
            <p:ph type="title"/>
          </p:nvPr>
        </p:nvSpPr>
        <p:spPr/>
        <p:txBody>
          <a:bodyPr/>
          <a:lstStyle/>
          <a:p>
            <a:pPr eaLnBrk="1" hangingPunct="1"/>
            <a:r>
              <a:rPr lang="en-US" dirty="0"/>
              <a:t>Urban renewal and “growth</a:t>
            </a:r>
            <a:r>
              <a:rPr lang="nl-NL" dirty="0"/>
              <a:t> centers”(</a:t>
            </a:r>
            <a:r>
              <a:rPr lang="nl-NL" dirty="0" err="1"/>
              <a:t>suburbs</a:t>
            </a:r>
            <a:r>
              <a:rPr lang="nl-NL" dirty="0"/>
              <a:t>)</a:t>
            </a:r>
          </a:p>
        </p:txBody>
      </p:sp>
    </p:spTree>
    <p:extLst>
      <p:ext uri="{BB962C8B-B14F-4D97-AF65-F5344CB8AC3E}">
        <p14:creationId xmlns:p14="http://schemas.microsoft.com/office/powerpoint/2010/main" val="25452485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9" name="Afbeelding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 y="17905"/>
            <a:ext cx="6840096" cy="6840096"/>
          </a:xfrm>
          <a:prstGeom prst="rect">
            <a:avLst/>
          </a:prstGeom>
        </p:spPr>
      </p:pic>
      <p:sp>
        <p:nvSpPr>
          <p:cNvPr id="3" name="Tijdelijke aanduiding voor datum 2"/>
          <p:cNvSpPr>
            <a:spLocks noGrp="1"/>
          </p:cNvSpPr>
          <p:nvPr>
            <p:ph type="dt" sz="half" idx="10"/>
          </p:nvPr>
        </p:nvSpPr>
        <p:spPr/>
        <p:txBody>
          <a:bodyPr/>
          <a:lstStyle/>
          <a:p>
            <a:fld id="{D81E78CA-5B28-4900-AD3B-A5B504A4FA4F}" type="datetime4">
              <a:rPr lang="nl-NL" smtClean="0">
                <a:solidFill>
                  <a:schemeClr val="bg1"/>
                </a:solidFill>
              </a:rPr>
              <a:t>10 maart 2023</a:t>
            </a:fld>
            <a:endParaRPr lang="nl-NL" dirty="0">
              <a:solidFill>
                <a:schemeClr val="bg1"/>
              </a:solidFill>
            </a:endParaRPr>
          </a:p>
        </p:txBody>
      </p:sp>
    </p:spTree>
    <p:extLst>
      <p:ext uri="{BB962C8B-B14F-4D97-AF65-F5344CB8AC3E}">
        <p14:creationId xmlns:p14="http://schemas.microsoft.com/office/powerpoint/2010/main" val="19272669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1143000" y="857251"/>
            <a:ext cx="6858000" cy="465535"/>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51000" rIns="351000" anchor="ctr"/>
          <a:lstStyle/>
          <a:p>
            <a:pPr algn="ctr"/>
            <a:r>
              <a:rPr lang="en-US" sz="1500" b="1" dirty="0">
                <a:solidFill>
                  <a:schemeClr val="bg1"/>
                </a:solidFill>
              </a:rPr>
              <a:t>1970s: new town planning</a:t>
            </a:r>
            <a:endParaRPr lang="nl-NL" sz="1500" b="1" dirty="0">
              <a:solidFill>
                <a:schemeClr val="bg1"/>
              </a:solidFill>
            </a:endParaRPr>
          </a:p>
        </p:txBody>
      </p:sp>
      <p:pic>
        <p:nvPicPr>
          <p:cNvPr id="3" name="Picture 6" descr="IMG_1863"/>
          <p:cNvPicPr>
            <a:picLocks noChangeAspect="1" noChangeArrowheads="1"/>
          </p:cNvPicPr>
          <p:nvPr/>
        </p:nvPicPr>
        <p:blipFill>
          <a:blip r:embed="rId3" cstate="print">
            <a:lum bright="6000" contrast="24000"/>
          </a:blip>
          <a:srcRect/>
          <a:stretch>
            <a:fillRect/>
          </a:stretch>
        </p:blipFill>
        <p:spPr bwMode="auto">
          <a:xfrm>
            <a:off x="1133475" y="1322786"/>
            <a:ext cx="6867525" cy="4677965"/>
          </a:xfrm>
          <a:prstGeom prst="rect">
            <a:avLst/>
          </a:prstGeom>
          <a:noFill/>
          <a:ln w="9525">
            <a:noFill/>
            <a:miter lim="800000"/>
            <a:headEnd/>
            <a:tailEnd/>
          </a:ln>
        </p:spPr>
      </p:pic>
      <p:sp>
        <p:nvSpPr>
          <p:cNvPr id="4" name="Text Box 5"/>
          <p:cNvSpPr txBox="1">
            <a:spLocks noChangeArrowheads="1"/>
          </p:cNvSpPr>
          <p:nvPr/>
        </p:nvSpPr>
        <p:spPr bwMode="auto">
          <a:xfrm>
            <a:off x="5382090" y="5474819"/>
            <a:ext cx="2618910" cy="230832"/>
          </a:xfrm>
          <a:prstGeom prst="rect">
            <a:avLst/>
          </a:prstGeom>
          <a:solidFill>
            <a:srgbClr val="CC0000"/>
          </a:solidFill>
          <a:ln w="9525">
            <a:noFill/>
            <a:miter lim="800000"/>
            <a:headEnd/>
            <a:tailEnd/>
          </a:ln>
          <a:effectLst/>
        </p:spPr>
        <p:txBody>
          <a:bodyPr wrap="square">
            <a:spAutoFit/>
          </a:bodyPr>
          <a:lstStyle/>
          <a:p>
            <a:pPr>
              <a:spcBef>
                <a:spcPct val="50000"/>
              </a:spcBef>
            </a:pPr>
            <a:r>
              <a:rPr lang="nl-NL" sz="900" b="1">
                <a:solidFill>
                  <a:schemeClr val="bg1"/>
                </a:solidFill>
              </a:rPr>
              <a:t>Zoetermeer new town</a:t>
            </a:r>
          </a:p>
        </p:txBody>
      </p:sp>
    </p:spTree>
    <p:extLst>
      <p:ext uri="{BB962C8B-B14F-4D97-AF65-F5344CB8AC3E}">
        <p14:creationId xmlns:p14="http://schemas.microsoft.com/office/powerpoint/2010/main" val="25326167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1143000" y="857251"/>
            <a:ext cx="6858000" cy="465535"/>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51000" rIns="351000" anchor="ctr"/>
          <a:lstStyle/>
          <a:p>
            <a:pPr algn="ctr"/>
            <a:r>
              <a:rPr lang="en-US" sz="1500" b="1" dirty="0">
                <a:solidFill>
                  <a:srgbClr val="FFFFFF"/>
                </a:solidFill>
              </a:rPr>
              <a:t>1970s: new town building at a ‘human scale’</a:t>
            </a:r>
            <a:endParaRPr lang="nl-NL" sz="1500" b="1" dirty="0">
              <a:solidFill>
                <a:srgbClr val="FFFFFF"/>
              </a:solidFill>
            </a:endParaRPr>
          </a:p>
        </p:txBody>
      </p:sp>
      <p:pic>
        <p:nvPicPr>
          <p:cNvPr id="3" name="Picture 5" descr="26-2"/>
          <p:cNvPicPr>
            <a:picLocks noChangeAspect="1" noChangeArrowheads="1"/>
          </p:cNvPicPr>
          <p:nvPr/>
        </p:nvPicPr>
        <p:blipFill>
          <a:blip r:embed="rId3" cstate="print">
            <a:lum bright="24000"/>
          </a:blip>
          <a:srcRect/>
          <a:stretch>
            <a:fillRect/>
          </a:stretch>
        </p:blipFill>
        <p:spPr bwMode="auto">
          <a:xfrm>
            <a:off x="1143000" y="1322786"/>
            <a:ext cx="6858000" cy="4693349"/>
          </a:xfrm>
          <a:prstGeom prst="rect">
            <a:avLst/>
          </a:prstGeom>
          <a:noFill/>
          <a:ln w="9525">
            <a:noFill/>
            <a:miter lim="800000"/>
            <a:headEnd/>
            <a:tailEnd/>
          </a:ln>
        </p:spPr>
      </p:pic>
      <p:sp>
        <p:nvSpPr>
          <p:cNvPr id="4" name="Text Box 4"/>
          <p:cNvSpPr txBox="1">
            <a:spLocks noChangeArrowheads="1"/>
          </p:cNvSpPr>
          <p:nvPr/>
        </p:nvSpPr>
        <p:spPr bwMode="auto">
          <a:xfrm>
            <a:off x="5544108" y="5523310"/>
            <a:ext cx="2456892" cy="230832"/>
          </a:xfrm>
          <a:prstGeom prst="rect">
            <a:avLst/>
          </a:prstGeom>
          <a:solidFill>
            <a:srgbClr val="CC0000"/>
          </a:solidFill>
          <a:ln w="9525">
            <a:noFill/>
            <a:miter lim="800000"/>
            <a:headEnd/>
            <a:tailEnd/>
          </a:ln>
          <a:effectLst/>
        </p:spPr>
        <p:txBody>
          <a:bodyPr wrap="square">
            <a:spAutoFit/>
          </a:bodyPr>
          <a:lstStyle/>
          <a:p>
            <a:pPr>
              <a:spcBef>
                <a:spcPct val="50000"/>
              </a:spcBef>
            </a:pPr>
            <a:r>
              <a:rPr lang="nl-NL" sz="900" b="1">
                <a:solidFill>
                  <a:schemeClr val="bg1"/>
                </a:solidFill>
              </a:rPr>
              <a:t>Houten new town</a:t>
            </a:r>
          </a:p>
        </p:txBody>
      </p:sp>
    </p:spTree>
    <p:extLst>
      <p:ext uri="{BB962C8B-B14F-4D97-AF65-F5344CB8AC3E}">
        <p14:creationId xmlns:p14="http://schemas.microsoft.com/office/powerpoint/2010/main" val="40342038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Rectangle 3"/>
          <p:cNvSpPr>
            <a:spLocks noChangeArrowheads="1"/>
          </p:cNvSpPr>
          <p:nvPr/>
        </p:nvSpPr>
        <p:spPr bwMode="auto">
          <a:xfrm>
            <a:off x="1143000" y="857251"/>
            <a:ext cx="6858000" cy="465535"/>
          </a:xfrm>
          <a:prstGeom prst="rect">
            <a:avLst/>
          </a:prstGeom>
          <a:solidFill>
            <a:srgbClr val="5F5F5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351000" rIns="351000" anchor="ctr"/>
          <a:lstStyle/>
          <a:p>
            <a:pPr algn="ctr"/>
            <a:r>
              <a:rPr lang="en-US" sz="1500" b="1" dirty="0">
                <a:solidFill>
                  <a:srgbClr val="FFFFFF"/>
                </a:solidFill>
              </a:rPr>
              <a:t>1970s: new town building at a ‘human scale’</a:t>
            </a:r>
            <a:endParaRPr lang="nl-NL" sz="1500" b="1" dirty="0">
              <a:solidFill>
                <a:srgbClr val="FFFFFF"/>
              </a:solidFill>
            </a:endParaRPr>
          </a:p>
        </p:txBody>
      </p:sp>
      <p:pic>
        <p:nvPicPr>
          <p:cNvPr id="1026" name="Picture 2" descr="C:\Ries\teksten ries\illustraties\steden nederland\Meerzichtlaan-Alberts Zoetermeer en Kasbah-Blom Hengelo.JPG"/>
          <p:cNvPicPr>
            <a:picLocks noChangeAspect="1" noChangeArrowheads="1"/>
          </p:cNvPicPr>
          <p:nvPr/>
        </p:nvPicPr>
        <p:blipFill>
          <a:blip r:embed="rId3" cstate="print"/>
          <a:srcRect/>
          <a:stretch>
            <a:fillRect/>
          </a:stretch>
        </p:blipFill>
        <p:spPr bwMode="auto">
          <a:xfrm>
            <a:off x="1143000" y="1321593"/>
            <a:ext cx="6858000" cy="4679157"/>
          </a:xfrm>
          <a:prstGeom prst="rect">
            <a:avLst/>
          </a:prstGeom>
          <a:noFill/>
        </p:spPr>
      </p:pic>
      <p:sp>
        <p:nvSpPr>
          <p:cNvPr id="4" name="Tekstvak 3"/>
          <p:cNvSpPr txBox="1"/>
          <p:nvPr/>
        </p:nvSpPr>
        <p:spPr>
          <a:xfrm>
            <a:off x="5652120" y="5589241"/>
            <a:ext cx="2348880" cy="230832"/>
          </a:xfrm>
          <a:prstGeom prst="rect">
            <a:avLst/>
          </a:prstGeom>
          <a:solidFill>
            <a:srgbClr val="C00000"/>
          </a:solidFill>
        </p:spPr>
        <p:txBody>
          <a:bodyPr wrap="square" rtlCol="0">
            <a:spAutoFit/>
          </a:bodyPr>
          <a:lstStyle/>
          <a:p>
            <a:r>
              <a:rPr lang="en-US" sz="900" b="1" dirty="0" err="1">
                <a:solidFill>
                  <a:schemeClr val="bg1"/>
                </a:solidFill>
              </a:rPr>
              <a:t>Zoetermeer</a:t>
            </a:r>
            <a:r>
              <a:rPr lang="en-US" sz="900" b="1" dirty="0">
                <a:solidFill>
                  <a:schemeClr val="bg1"/>
                </a:solidFill>
              </a:rPr>
              <a:t> and Hengelo</a:t>
            </a:r>
            <a:endParaRPr lang="nl-NL" sz="900" b="1" dirty="0">
              <a:solidFill>
                <a:schemeClr val="bg1"/>
              </a:solidFill>
            </a:endParaRPr>
          </a:p>
        </p:txBody>
      </p:sp>
    </p:spTree>
    <p:extLst>
      <p:ext uri="{BB962C8B-B14F-4D97-AF65-F5344CB8AC3E}">
        <p14:creationId xmlns:p14="http://schemas.microsoft.com/office/powerpoint/2010/main" val="40476556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790691" y="1628800"/>
            <a:ext cx="5562618" cy="4475584"/>
          </a:xfrm>
          <a:prstGeom prst="rect">
            <a:avLst/>
          </a:prstGeom>
          <a:noFill/>
        </p:spPr>
        <p:txBody>
          <a:bodyPr wrap="square" rtlCol="0">
            <a:spAutoFit/>
          </a:bodyPr>
          <a:lstStyle/>
          <a:p>
            <a:pPr>
              <a:spcBef>
                <a:spcPts val="450"/>
              </a:spcBef>
              <a:spcAft>
                <a:spcPts val="450"/>
              </a:spcAft>
            </a:pPr>
            <a:r>
              <a:rPr lang="en-US" sz="1600" dirty="0"/>
              <a:t>Reorientation of national spatial planning because of a serious urban crisis in the 1970s and 1980s:</a:t>
            </a:r>
          </a:p>
          <a:p>
            <a:pPr marL="342900" indent="-342900">
              <a:spcBef>
                <a:spcPts val="450"/>
              </a:spcBef>
              <a:spcAft>
                <a:spcPts val="450"/>
              </a:spcAft>
              <a:buFont typeface="Arial" pitchFamily="34" charset="0"/>
              <a:buChar char="•"/>
            </a:pPr>
            <a:r>
              <a:rPr lang="en-US" sz="1600" dirty="0"/>
              <a:t>Population of the big cities in the 1980s at its lowest level since the Second world war</a:t>
            </a:r>
          </a:p>
          <a:p>
            <a:pPr marL="342900" indent="-342900">
              <a:spcBef>
                <a:spcPts val="450"/>
              </a:spcBef>
              <a:spcAft>
                <a:spcPts val="450"/>
              </a:spcAft>
              <a:buFont typeface="Arial" pitchFamily="34" charset="0"/>
              <a:buChar char="•"/>
            </a:pPr>
            <a:r>
              <a:rPr lang="en-US" sz="1600" dirty="0"/>
              <a:t>Loss of industrial jobs, rising unemployment levels</a:t>
            </a:r>
          </a:p>
          <a:p>
            <a:pPr marL="342900" indent="-342900">
              <a:spcBef>
                <a:spcPts val="450"/>
              </a:spcBef>
              <a:spcAft>
                <a:spcPts val="450"/>
              </a:spcAft>
              <a:buFont typeface="Arial" pitchFamily="34" charset="0"/>
              <a:buChar char="•"/>
            </a:pPr>
            <a:r>
              <a:rPr lang="en-US" sz="1600" dirty="0"/>
              <a:t>Middle class families leaving the cities, poor immigrants coming in</a:t>
            </a:r>
          </a:p>
          <a:p>
            <a:pPr marL="342900" indent="-342900">
              <a:spcBef>
                <a:spcPts val="450"/>
              </a:spcBef>
              <a:spcAft>
                <a:spcPts val="450"/>
              </a:spcAft>
              <a:buFont typeface="Arial" pitchFamily="34" charset="0"/>
              <a:buChar char="•"/>
            </a:pPr>
            <a:r>
              <a:rPr lang="en-US" sz="1600" dirty="0"/>
              <a:t>Upcoming creation of the common European economic market in 1992 with more competition between European cities</a:t>
            </a:r>
          </a:p>
          <a:p>
            <a:pPr marL="342900" indent="-342900">
              <a:spcBef>
                <a:spcPts val="450"/>
              </a:spcBef>
              <a:spcAft>
                <a:spcPts val="450"/>
              </a:spcAft>
              <a:buFont typeface="Arial" pitchFamily="34" charset="0"/>
              <a:buChar char="•"/>
            </a:pPr>
            <a:r>
              <a:rPr lang="en-US" sz="1600" dirty="0"/>
              <a:t>Environmental problems: air pollution by traffic and industry, industrial and agricultural waste in soil and water, traffic jams in and around cities</a:t>
            </a:r>
          </a:p>
          <a:p>
            <a:pPr marL="342900" indent="-342900">
              <a:buFont typeface="+mj-lt"/>
              <a:buAutoNum type="arabicPeriod"/>
            </a:pPr>
            <a:endParaRPr lang="nl-NL" sz="1500" dirty="0"/>
          </a:p>
        </p:txBody>
      </p:sp>
      <p:sp>
        <p:nvSpPr>
          <p:cNvPr id="5" name="TextBox 4">
            <a:extLst>
              <a:ext uri="{FF2B5EF4-FFF2-40B4-BE49-F238E27FC236}">
                <a16:creationId xmlns:a16="http://schemas.microsoft.com/office/drawing/2014/main" id="{4D675486-A80D-4B74-B1F9-1CBD10FAA037}"/>
              </a:ext>
            </a:extLst>
          </p:cNvPr>
          <p:cNvSpPr txBox="1"/>
          <p:nvPr/>
        </p:nvSpPr>
        <p:spPr>
          <a:xfrm>
            <a:off x="-180528" y="1124744"/>
            <a:ext cx="7374706" cy="369332"/>
          </a:xfrm>
          <a:prstGeom prst="rect">
            <a:avLst/>
          </a:prstGeom>
          <a:noFill/>
        </p:spPr>
        <p:txBody>
          <a:bodyPr wrap="square">
            <a:spAutoFit/>
          </a:bodyPr>
          <a:lstStyle/>
          <a:p>
            <a:pPr algn="ctr"/>
            <a:r>
              <a:rPr lang="en-US" sz="1800" b="1" dirty="0"/>
              <a:t>National spatial planning in the 1980s and 1990s</a:t>
            </a:r>
            <a:endParaRPr lang="nl-NL" sz="1800" b="1" dirty="0"/>
          </a:p>
        </p:txBody>
      </p:sp>
    </p:spTree>
    <p:extLst>
      <p:ext uri="{BB962C8B-B14F-4D97-AF65-F5344CB8AC3E}">
        <p14:creationId xmlns:p14="http://schemas.microsoft.com/office/powerpoint/2010/main" val="408193699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vak 2"/>
          <p:cNvSpPr txBox="1"/>
          <p:nvPr/>
        </p:nvSpPr>
        <p:spPr>
          <a:xfrm>
            <a:off x="1979712" y="1196752"/>
            <a:ext cx="5670630" cy="5486117"/>
          </a:xfrm>
          <a:prstGeom prst="rect">
            <a:avLst/>
          </a:prstGeom>
          <a:noFill/>
        </p:spPr>
        <p:txBody>
          <a:bodyPr wrap="square" rtlCol="0">
            <a:spAutoFit/>
          </a:bodyPr>
          <a:lstStyle/>
          <a:p>
            <a:pPr>
              <a:spcBef>
                <a:spcPts val="450"/>
              </a:spcBef>
              <a:spcAft>
                <a:spcPts val="450"/>
              </a:spcAft>
            </a:pPr>
            <a:r>
              <a:rPr lang="en-US" dirty="0"/>
              <a:t>Fourth national spatial planning document 1988 and 1991 (</a:t>
            </a:r>
            <a:r>
              <a:rPr lang="en-US" dirty="0" err="1"/>
              <a:t>Vinex</a:t>
            </a:r>
            <a:r>
              <a:rPr lang="en-US" dirty="0"/>
              <a:t>, revised), major goals:</a:t>
            </a:r>
          </a:p>
          <a:p>
            <a:pPr marL="257175" indent="-257175">
              <a:spcBef>
                <a:spcPts val="450"/>
              </a:spcBef>
              <a:spcAft>
                <a:spcPts val="450"/>
              </a:spcAft>
              <a:buFont typeface="Arial" pitchFamily="34" charset="0"/>
              <a:buChar char="•"/>
            </a:pPr>
            <a:r>
              <a:rPr lang="en-US" dirty="0"/>
              <a:t>Compact cities, building new houses in and adjacent to the cities</a:t>
            </a:r>
          </a:p>
          <a:p>
            <a:pPr marL="257175" indent="-257175">
              <a:spcBef>
                <a:spcPts val="450"/>
              </a:spcBef>
              <a:spcAft>
                <a:spcPts val="450"/>
              </a:spcAft>
              <a:buFont typeface="Arial" pitchFamily="34" charset="0"/>
              <a:buChar char="•"/>
            </a:pPr>
            <a:r>
              <a:rPr lang="en-US" dirty="0"/>
              <a:t>Filling in open urban spaces (former </a:t>
            </a:r>
            <a:r>
              <a:rPr lang="en-US" dirty="0" err="1"/>
              <a:t>harbour</a:t>
            </a:r>
            <a:r>
              <a:rPr lang="en-US" dirty="0"/>
              <a:t> areas and industrial sites)</a:t>
            </a:r>
          </a:p>
          <a:p>
            <a:pPr marL="257175" indent="-257175">
              <a:spcBef>
                <a:spcPts val="450"/>
              </a:spcBef>
              <a:spcAft>
                <a:spcPts val="450"/>
              </a:spcAft>
              <a:buFont typeface="Arial" pitchFamily="34" charset="0"/>
              <a:buChar char="•"/>
            </a:pPr>
            <a:r>
              <a:rPr lang="en-US" dirty="0"/>
              <a:t>New town developments closer to the cities (called ‘</a:t>
            </a:r>
            <a:r>
              <a:rPr lang="en-US" dirty="0" err="1"/>
              <a:t>Vinex</a:t>
            </a:r>
            <a:r>
              <a:rPr lang="en-US" dirty="0"/>
              <a:t> suburbs’)</a:t>
            </a:r>
          </a:p>
          <a:p>
            <a:pPr marL="257175" indent="-257175">
              <a:spcBef>
                <a:spcPts val="450"/>
              </a:spcBef>
              <a:spcAft>
                <a:spcPts val="450"/>
              </a:spcAft>
              <a:buFont typeface="Arial" pitchFamily="34" charset="0"/>
              <a:buChar char="•"/>
            </a:pPr>
            <a:r>
              <a:rPr lang="en-US" dirty="0" err="1"/>
              <a:t>Strenghtening</a:t>
            </a:r>
            <a:r>
              <a:rPr lang="en-US" dirty="0"/>
              <a:t> the economic position of cities by attracting business </a:t>
            </a:r>
          </a:p>
          <a:p>
            <a:pPr marL="257175" indent="-257175">
              <a:spcBef>
                <a:spcPts val="450"/>
              </a:spcBef>
              <a:spcAft>
                <a:spcPts val="450"/>
              </a:spcAft>
              <a:buFont typeface="Arial" pitchFamily="34" charset="0"/>
              <a:buChar char="•"/>
            </a:pPr>
            <a:r>
              <a:rPr lang="en-US" dirty="0"/>
              <a:t>Priority for further development of the two </a:t>
            </a:r>
            <a:r>
              <a:rPr lang="en-US" dirty="0" err="1"/>
              <a:t>Mainports</a:t>
            </a:r>
            <a:r>
              <a:rPr lang="en-US" dirty="0"/>
              <a:t>: Schiphol airport and Rotterdam </a:t>
            </a:r>
            <a:r>
              <a:rPr lang="en-US" dirty="0" err="1"/>
              <a:t>harbour</a:t>
            </a:r>
            <a:endParaRPr lang="en-US" dirty="0"/>
          </a:p>
          <a:p>
            <a:pPr marL="257175" indent="-257175">
              <a:spcBef>
                <a:spcPts val="450"/>
              </a:spcBef>
              <a:spcAft>
                <a:spcPts val="450"/>
              </a:spcAft>
              <a:buFont typeface="Arial" pitchFamily="34" charset="0"/>
              <a:buChar char="•"/>
            </a:pPr>
            <a:r>
              <a:rPr lang="en-US" dirty="0"/>
              <a:t>Reducing </a:t>
            </a:r>
            <a:r>
              <a:rPr lang="en-US" dirty="0" err="1"/>
              <a:t>automobility</a:t>
            </a:r>
            <a:endParaRPr lang="en-US" dirty="0"/>
          </a:p>
          <a:p>
            <a:pPr marL="257175" indent="-257175">
              <a:spcBef>
                <a:spcPts val="450"/>
              </a:spcBef>
              <a:spcAft>
                <a:spcPts val="450"/>
              </a:spcAft>
              <a:buFont typeface="Arial" pitchFamily="34" charset="0"/>
              <a:buChar char="•"/>
            </a:pPr>
            <a:r>
              <a:rPr lang="en-US" dirty="0"/>
              <a:t>Public-private cooperation </a:t>
            </a:r>
          </a:p>
          <a:p>
            <a:endParaRPr lang="nl-NL" dirty="0"/>
          </a:p>
        </p:txBody>
      </p:sp>
    </p:spTree>
    <p:extLst>
      <p:ext uri="{BB962C8B-B14F-4D97-AF65-F5344CB8AC3E}">
        <p14:creationId xmlns:p14="http://schemas.microsoft.com/office/powerpoint/2010/main" val="16972053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Fourth National Spatial Strategy Extra (1991-00)</a:t>
            </a:r>
          </a:p>
        </p:txBody>
      </p:sp>
      <p:sp>
        <p:nvSpPr>
          <p:cNvPr id="3" name="Content Placeholder 2"/>
          <p:cNvSpPr>
            <a:spLocks noGrp="1"/>
          </p:cNvSpPr>
          <p:nvPr>
            <p:ph idx="1"/>
          </p:nvPr>
        </p:nvSpPr>
        <p:spPr>
          <a:xfrm>
            <a:off x="457201" y="1844824"/>
            <a:ext cx="3034680" cy="4752528"/>
          </a:xfrm>
        </p:spPr>
        <p:txBody>
          <a:bodyPr>
            <a:normAutofit/>
          </a:bodyPr>
          <a:lstStyle/>
          <a:p>
            <a:r>
              <a:rPr lang="en-US" dirty="0"/>
              <a:t>VINEX-areas</a:t>
            </a:r>
          </a:p>
          <a:p>
            <a:pPr lvl="1"/>
            <a:r>
              <a:rPr lang="en-US" dirty="0"/>
              <a:t>focus on quality (owner-occupied) in and at edge of city</a:t>
            </a:r>
          </a:p>
          <a:p>
            <a:pPr lvl="1"/>
            <a:r>
              <a:rPr lang="en-US" dirty="0"/>
              <a:t>Subsidies from national government</a:t>
            </a:r>
          </a:p>
          <a:p>
            <a:pPr lvl="1"/>
            <a:r>
              <a:rPr lang="en-US" dirty="0"/>
              <a:t>30% affordable, density 30-50 h/ha</a:t>
            </a:r>
          </a:p>
          <a:p>
            <a:pPr lvl="1"/>
            <a:endParaRPr lang="en-US" dirty="0"/>
          </a:p>
          <a:p>
            <a:r>
              <a:rPr lang="en-US" dirty="0"/>
              <a:t>ABC-policy</a:t>
            </a:r>
          </a:p>
          <a:p>
            <a:pPr lvl="1"/>
            <a:r>
              <a:rPr lang="en-US" dirty="0"/>
              <a:t>locate businesses at transit nodes</a:t>
            </a:r>
          </a:p>
          <a:p>
            <a:pPr lvl="1"/>
            <a:endParaRPr lang="en-US" dirty="0"/>
          </a:p>
        </p:txBody>
      </p:sp>
      <p:sp>
        <p:nvSpPr>
          <p:cNvPr id="6" name="Slide Number Placeholder 3"/>
          <p:cNvSpPr>
            <a:spLocks noGrp="1"/>
          </p:cNvSpPr>
          <p:nvPr>
            <p:ph type="sldNum" sz="quarter" idx="12"/>
          </p:nvPr>
        </p:nvSpPr>
        <p:spPr>
          <a:xfrm>
            <a:off x="485775" y="6407150"/>
            <a:ext cx="360363" cy="142875"/>
          </a:xfrm>
        </p:spPr>
        <p:txBody>
          <a:bodyPr/>
          <a:lstStyle/>
          <a:p>
            <a:fld id="{0EAA6387-A8AC-4F62-968B-60990E03C046}" type="slidenum">
              <a:rPr lang="en-US" smtClean="0"/>
              <a:pPr/>
              <a:t>45</a:t>
            </a:fld>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491880" y="1934573"/>
            <a:ext cx="5652121" cy="43222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94"/>
          <p:cNvSpPr txBox="1">
            <a:spLocks noChangeArrowheads="1"/>
          </p:cNvSpPr>
          <p:nvPr/>
        </p:nvSpPr>
        <p:spPr bwMode="auto">
          <a:xfrm>
            <a:off x="4092079" y="1982862"/>
            <a:ext cx="1244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spcBef>
                <a:spcPct val="50000"/>
              </a:spcBef>
            </a:pPr>
            <a:r>
              <a:rPr lang="nl-NL" altLang="nl-NL" sz="1200"/>
              <a:t>10,000 units and over</a:t>
            </a:r>
          </a:p>
        </p:txBody>
      </p:sp>
      <p:sp>
        <p:nvSpPr>
          <p:cNvPr id="18" name="Text Box 95"/>
          <p:cNvSpPr txBox="1">
            <a:spLocks noChangeArrowheads="1"/>
          </p:cNvSpPr>
          <p:nvPr/>
        </p:nvSpPr>
        <p:spPr bwMode="auto">
          <a:xfrm>
            <a:off x="4092079" y="2516262"/>
            <a:ext cx="127158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spcBef>
                <a:spcPct val="50000"/>
              </a:spcBef>
            </a:pPr>
            <a:r>
              <a:rPr lang="nl-NL" altLang="nl-NL" sz="1200"/>
              <a:t>5,000-10,000 units</a:t>
            </a:r>
            <a:r>
              <a:rPr lang="nl-NL" altLang="nl-NL" sz="1200" b="1"/>
              <a:t> </a:t>
            </a:r>
          </a:p>
        </p:txBody>
      </p:sp>
      <p:sp>
        <p:nvSpPr>
          <p:cNvPr id="19" name="Rectangle 97"/>
          <p:cNvSpPr>
            <a:spLocks noChangeArrowheads="1"/>
          </p:cNvSpPr>
          <p:nvPr/>
        </p:nvSpPr>
        <p:spPr bwMode="auto">
          <a:xfrm>
            <a:off x="3711079" y="3206824"/>
            <a:ext cx="228600" cy="228600"/>
          </a:xfrm>
          <a:prstGeom prst="rect">
            <a:avLst/>
          </a:prstGeom>
          <a:solidFill>
            <a:srgbClr val="FFFF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endParaRPr lang="en-US" altLang="nl-NL"/>
          </a:p>
        </p:txBody>
      </p:sp>
      <p:sp>
        <p:nvSpPr>
          <p:cNvPr id="20" name="Rectangle 126"/>
          <p:cNvSpPr>
            <a:spLocks noChangeArrowheads="1"/>
          </p:cNvSpPr>
          <p:nvPr/>
        </p:nvSpPr>
        <p:spPr bwMode="auto">
          <a:xfrm>
            <a:off x="3704729" y="2116212"/>
            <a:ext cx="228600" cy="228600"/>
          </a:xfrm>
          <a:prstGeom prst="rect">
            <a:avLst/>
          </a:prstGeom>
          <a:solidFill>
            <a:srgbClr val="CC33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endParaRPr lang="en-US" altLang="nl-NL"/>
          </a:p>
        </p:txBody>
      </p:sp>
      <p:sp>
        <p:nvSpPr>
          <p:cNvPr id="21" name="Rectangle 162"/>
          <p:cNvSpPr>
            <a:spLocks noChangeArrowheads="1"/>
          </p:cNvSpPr>
          <p:nvPr/>
        </p:nvSpPr>
        <p:spPr bwMode="auto">
          <a:xfrm>
            <a:off x="3707904" y="2636912"/>
            <a:ext cx="228600" cy="228600"/>
          </a:xfrm>
          <a:prstGeom prst="rect">
            <a:avLst/>
          </a:prstGeom>
          <a:solidFill>
            <a:srgbClr val="66FF66"/>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endParaRPr lang="en-US" altLang="nl-NL"/>
          </a:p>
        </p:txBody>
      </p:sp>
      <p:sp>
        <p:nvSpPr>
          <p:cNvPr id="22" name="Text Box 163"/>
          <p:cNvSpPr txBox="1">
            <a:spLocks noChangeArrowheads="1"/>
          </p:cNvSpPr>
          <p:nvPr/>
        </p:nvSpPr>
        <p:spPr bwMode="auto">
          <a:xfrm>
            <a:off x="4096841" y="3070299"/>
            <a:ext cx="12715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1600">
                <a:solidFill>
                  <a:schemeClr val="tx1"/>
                </a:solidFill>
                <a:latin typeface="Verdana" pitchFamily="34" charset="0"/>
              </a:defRPr>
            </a:lvl1pPr>
            <a:lvl2pPr marL="742950" indent="-285750" eaLnBrk="0" hangingPunct="0">
              <a:defRPr sz="1600">
                <a:solidFill>
                  <a:schemeClr val="tx1"/>
                </a:solidFill>
                <a:latin typeface="Verdana" pitchFamily="34" charset="0"/>
              </a:defRPr>
            </a:lvl2pPr>
            <a:lvl3pPr marL="1143000" indent="-228600" eaLnBrk="0" hangingPunct="0">
              <a:defRPr sz="1600">
                <a:solidFill>
                  <a:schemeClr val="tx1"/>
                </a:solidFill>
                <a:latin typeface="Verdana" pitchFamily="34" charset="0"/>
              </a:defRPr>
            </a:lvl3pPr>
            <a:lvl4pPr marL="1600200" indent="-228600" eaLnBrk="0" hangingPunct="0">
              <a:defRPr sz="1600">
                <a:solidFill>
                  <a:schemeClr val="tx1"/>
                </a:solidFill>
                <a:latin typeface="Verdana" pitchFamily="34" charset="0"/>
              </a:defRPr>
            </a:lvl4pPr>
            <a:lvl5pPr marL="2057400" indent="-228600" eaLnBrk="0" hangingPunct="0">
              <a:defRPr sz="1600">
                <a:solidFill>
                  <a:schemeClr val="tx1"/>
                </a:solidFill>
                <a:latin typeface="Verdana" pitchFamily="34" charset="0"/>
              </a:defRPr>
            </a:lvl5pPr>
            <a:lvl6pPr marL="2514600" indent="-228600" eaLnBrk="0" fontAlgn="base" hangingPunct="0">
              <a:spcBef>
                <a:spcPct val="0"/>
              </a:spcBef>
              <a:spcAft>
                <a:spcPct val="0"/>
              </a:spcAft>
              <a:defRPr sz="1600">
                <a:solidFill>
                  <a:schemeClr val="tx1"/>
                </a:solidFill>
                <a:latin typeface="Verdana" pitchFamily="34" charset="0"/>
              </a:defRPr>
            </a:lvl6pPr>
            <a:lvl7pPr marL="2971800" indent="-228600" eaLnBrk="0" fontAlgn="base" hangingPunct="0">
              <a:spcBef>
                <a:spcPct val="0"/>
              </a:spcBef>
              <a:spcAft>
                <a:spcPct val="0"/>
              </a:spcAft>
              <a:defRPr sz="1600">
                <a:solidFill>
                  <a:schemeClr val="tx1"/>
                </a:solidFill>
                <a:latin typeface="Verdana" pitchFamily="34" charset="0"/>
              </a:defRPr>
            </a:lvl7pPr>
            <a:lvl8pPr marL="3429000" indent="-228600" eaLnBrk="0" fontAlgn="base" hangingPunct="0">
              <a:spcBef>
                <a:spcPct val="0"/>
              </a:spcBef>
              <a:spcAft>
                <a:spcPct val="0"/>
              </a:spcAft>
              <a:defRPr sz="1600">
                <a:solidFill>
                  <a:schemeClr val="tx1"/>
                </a:solidFill>
                <a:latin typeface="Verdana" pitchFamily="34" charset="0"/>
              </a:defRPr>
            </a:lvl8pPr>
            <a:lvl9pPr marL="3886200" indent="-228600" eaLnBrk="0" fontAlgn="base" hangingPunct="0">
              <a:spcBef>
                <a:spcPct val="0"/>
              </a:spcBef>
              <a:spcAft>
                <a:spcPct val="0"/>
              </a:spcAft>
              <a:defRPr sz="1600">
                <a:solidFill>
                  <a:schemeClr val="tx1"/>
                </a:solidFill>
                <a:latin typeface="Verdana" pitchFamily="34" charset="0"/>
              </a:defRPr>
            </a:lvl9pPr>
          </a:lstStyle>
          <a:p>
            <a:pPr eaLnBrk="1" hangingPunct="1">
              <a:spcBef>
                <a:spcPct val="50000"/>
              </a:spcBef>
            </a:pPr>
            <a:r>
              <a:rPr lang="nl-NL" altLang="nl-NL" sz="1200"/>
              <a:t>less than 5,000 units</a:t>
            </a:r>
            <a:r>
              <a:rPr lang="nl-NL" altLang="nl-NL" sz="1200" b="1"/>
              <a:t> </a:t>
            </a:r>
          </a:p>
        </p:txBody>
      </p:sp>
    </p:spTree>
    <p:extLst>
      <p:ext uri="{BB962C8B-B14F-4D97-AF65-F5344CB8AC3E}">
        <p14:creationId xmlns:p14="http://schemas.microsoft.com/office/powerpoint/2010/main" val="8102392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485775" y="1284288"/>
            <a:ext cx="8348836" cy="444500"/>
          </a:xfrm>
        </p:spPr>
        <p:txBody>
          <a:bodyPr/>
          <a:lstStyle/>
          <a:p>
            <a:r>
              <a:rPr lang="nl-NL" b="1" dirty="0" err="1">
                <a:solidFill>
                  <a:srgbClr val="FF0000"/>
                </a:solidFill>
              </a:rPr>
              <a:t>Degradation</a:t>
            </a:r>
            <a:r>
              <a:rPr lang="nl-NL" b="1" dirty="0">
                <a:solidFill>
                  <a:srgbClr val="FF0000"/>
                </a:solidFill>
              </a:rPr>
              <a:t> landscape, nature, environment</a:t>
            </a:r>
          </a:p>
        </p:txBody>
      </p:sp>
      <p:sp>
        <p:nvSpPr>
          <p:cNvPr id="6" name="Tijdelijke aanduiding voor dianummer 5"/>
          <p:cNvSpPr>
            <a:spLocks noGrp="1"/>
          </p:cNvSpPr>
          <p:nvPr>
            <p:ph type="sldNum" sz="quarter" idx="12"/>
          </p:nvPr>
        </p:nvSpPr>
        <p:spPr/>
        <p:txBody>
          <a:bodyPr/>
          <a:lstStyle/>
          <a:p>
            <a:fld id="{DA7A9460-0946-4BB5-8906-C99BA3C7EEA4}" type="slidenum">
              <a:rPr lang="nl-NL" altLang="nl-NL" smtClean="0"/>
              <a:pPr/>
              <a:t>46</a:t>
            </a:fld>
            <a:endParaRPr lang="nl-NL" altLang="nl-NL"/>
          </a:p>
        </p:txBody>
      </p:sp>
      <p:pic>
        <p:nvPicPr>
          <p:cNvPr id="9" name="Afbeelding 8"/>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338636" y="3356421"/>
            <a:ext cx="3780677" cy="2552824"/>
          </a:xfrm>
          <a:prstGeom prst="rect">
            <a:avLst/>
          </a:prstGeom>
        </p:spPr>
      </p:pic>
      <p:pic>
        <p:nvPicPr>
          <p:cNvPr id="10" name="Afbeelding 9"/>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63542" y="3645024"/>
            <a:ext cx="3707904" cy="2471936"/>
          </a:xfrm>
          <a:prstGeom prst="rect">
            <a:avLst/>
          </a:prstGeom>
        </p:spPr>
      </p:pic>
      <p:pic>
        <p:nvPicPr>
          <p:cNvPr id="13" name="Tijdelijke aanduiding voor inhoud 12"/>
          <p:cNvPicPr>
            <a:picLocks noGrp="1" noChangeAspect="1"/>
          </p:cNvPicPr>
          <p:nvPr>
            <p:ph idx="1"/>
          </p:nvPr>
        </p:nvPicPr>
        <p:blipFill>
          <a:blip r:embed="rId5">
            <a:extLst>
              <a:ext uri="{28A0092B-C50C-407E-A947-70E740481C1C}">
                <a14:useLocalDpi xmlns:a14="http://schemas.microsoft.com/office/drawing/2010/main"/>
              </a:ext>
            </a:extLst>
          </a:blip>
          <a:stretch>
            <a:fillRect/>
          </a:stretch>
        </p:blipFill>
        <p:spPr>
          <a:xfrm>
            <a:off x="5796136" y="2529173"/>
            <a:ext cx="3038475" cy="1943100"/>
          </a:xfrm>
        </p:spPr>
      </p:pic>
      <p:pic>
        <p:nvPicPr>
          <p:cNvPr id="12" name="Tijdelijke aanduiding voor inhoud 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485775" y="2060848"/>
            <a:ext cx="2743200"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Afbeelding 13"/>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03230" y="4365104"/>
            <a:ext cx="2286000" cy="1714500"/>
          </a:xfrm>
          <a:prstGeom prst="rect">
            <a:avLst/>
          </a:prstGeom>
        </p:spPr>
      </p:pic>
      <p:pic>
        <p:nvPicPr>
          <p:cNvPr id="15" name="Afbeelding 14"/>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3643091" y="1912660"/>
            <a:ext cx="2974403" cy="1673102"/>
          </a:xfrm>
          <a:prstGeom prst="rect">
            <a:avLst/>
          </a:prstGeom>
        </p:spPr>
      </p:pic>
    </p:spTree>
    <p:extLst>
      <p:ext uri="{BB962C8B-B14F-4D97-AF65-F5344CB8AC3E}">
        <p14:creationId xmlns:p14="http://schemas.microsoft.com/office/powerpoint/2010/main" val="14299895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Ries\teksten ries\illustraties\steden nederland\Asd OHnr2.jpg"/>
          <p:cNvPicPr>
            <a:picLocks noChangeAspect="1" noChangeArrowheads="1"/>
          </p:cNvPicPr>
          <p:nvPr/>
        </p:nvPicPr>
        <p:blipFill>
          <a:blip r:embed="rId3" cstate="print"/>
          <a:srcRect/>
          <a:stretch>
            <a:fillRect/>
          </a:stretch>
        </p:blipFill>
        <p:spPr bwMode="auto">
          <a:xfrm>
            <a:off x="0" y="1070738"/>
            <a:ext cx="3293321" cy="1998222"/>
          </a:xfrm>
          <a:prstGeom prst="rect">
            <a:avLst/>
          </a:prstGeom>
          <a:noFill/>
        </p:spPr>
      </p:pic>
      <p:pic>
        <p:nvPicPr>
          <p:cNvPr id="1027" name="Picture 3" descr="C:\Ries\teksten ries\illustraties\steden nederland\Asd OHnr3.jpg"/>
          <p:cNvPicPr>
            <a:picLocks noChangeAspect="1" noChangeArrowheads="1"/>
          </p:cNvPicPr>
          <p:nvPr/>
        </p:nvPicPr>
        <p:blipFill>
          <a:blip r:embed="rId4" cstate="print"/>
          <a:srcRect/>
          <a:stretch>
            <a:fillRect/>
          </a:stretch>
        </p:blipFill>
        <p:spPr bwMode="auto">
          <a:xfrm>
            <a:off x="5059918" y="1045535"/>
            <a:ext cx="4084081" cy="5263785"/>
          </a:xfrm>
          <a:prstGeom prst="rect">
            <a:avLst/>
          </a:prstGeom>
          <a:noFill/>
        </p:spPr>
      </p:pic>
      <p:pic>
        <p:nvPicPr>
          <p:cNvPr id="1028" name="Picture 4" descr="C:\Ries\teksten ries\illustraties\steden nederland\Javaeiland.jpg"/>
          <p:cNvPicPr>
            <a:picLocks noChangeAspect="1" noChangeArrowheads="1"/>
          </p:cNvPicPr>
          <p:nvPr/>
        </p:nvPicPr>
        <p:blipFill>
          <a:blip r:embed="rId5" cstate="print"/>
          <a:srcRect/>
          <a:stretch>
            <a:fillRect/>
          </a:stretch>
        </p:blipFill>
        <p:spPr bwMode="auto">
          <a:xfrm>
            <a:off x="0" y="3629558"/>
            <a:ext cx="2439398" cy="2679762"/>
          </a:xfrm>
          <a:prstGeom prst="rect">
            <a:avLst/>
          </a:prstGeom>
          <a:noFill/>
        </p:spPr>
      </p:pic>
      <p:sp>
        <p:nvSpPr>
          <p:cNvPr id="6" name="Tekstvak 5"/>
          <p:cNvSpPr txBox="1"/>
          <p:nvPr/>
        </p:nvSpPr>
        <p:spPr>
          <a:xfrm>
            <a:off x="4788024" y="5962511"/>
            <a:ext cx="2456892" cy="230832"/>
          </a:xfrm>
          <a:prstGeom prst="rect">
            <a:avLst/>
          </a:prstGeom>
          <a:solidFill>
            <a:srgbClr val="C00000"/>
          </a:solidFill>
        </p:spPr>
        <p:txBody>
          <a:bodyPr wrap="square" rtlCol="0">
            <a:spAutoFit/>
          </a:bodyPr>
          <a:lstStyle/>
          <a:p>
            <a:r>
              <a:rPr lang="en-US" sz="900" b="1" dirty="0">
                <a:solidFill>
                  <a:schemeClr val="bg1"/>
                </a:solidFill>
              </a:rPr>
              <a:t>Amsterdam Eastern Docklands</a:t>
            </a:r>
            <a:endParaRPr lang="nl-NL" sz="900" b="1" dirty="0">
              <a:solidFill>
                <a:schemeClr val="bg1"/>
              </a:solidFill>
            </a:endParaRPr>
          </a:p>
        </p:txBody>
      </p:sp>
      <p:sp>
        <p:nvSpPr>
          <p:cNvPr id="8" name="TextBox 7">
            <a:extLst>
              <a:ext uri="{FF2B5EF4-FFF2-40B4-BE49-F238E27FC236}">
                <a16:creationId xmlns:a16="http://schemas.microsoft.com/office/drawing/2014/main" id="{30A0A70C-0903-4D5C-9D44-079DE4CC989F}"/>
              </a:ext>
            </a:extLst>
          </p:cNvPr>
          <p:cNvSpPr txBox="1"/>
          <p:nvPr/>
        </p:nvSpPr>
        <p:spPr>
          <a:xfrm>
            <a:off x="-108520" y="295553"/>
            <a:ext cx="4572000" cy="369332"/>
          </a:xfrm>
          <a:prstGeom prst="rect">
            <a:avLst/>
          </a:prstGeom>
          <a:noFill/>
        </p:spPr>
        <p:txBody>
          <a:bodyPr wrap="square">
            <a:spAutoFit/>
          </a:bodyPr>
          <a:lstStyle/>
          <a:p>
            <a:pPr algn="ctr"/>
            <a:r>
              <a:rPr lang="en-US" sz="1800" b="1" dirty="0">
                <a:solidFill>
                  <a:srgbClr val="FFFFFF"/>
                </a:solidFill>
              </a:rPr>
              <a:t>Filling in open urban spaces</a:t>
            </a:r>
            <a:endParaRPr lang="nl-NL" sz="1800" b="1" dirty="0">
              <a:solidFill>
                <a:srgbClr val="FFFFFF"/>
              </a:solidFill>
            </a:endParaRPr>
          </a:p>
        </p:txBody>
      </p:sp>
    </p:spTree>
    <p:extLst>
      <p:ext uri="{BB962C8B-B14F-4D97-AF65-F5344CB8AC3E}">
        <p14:creationId xmlns:p14="http://schemas.microsoft.com/office/powerpoint/2010/main" val="30101414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G_1813"/>
          <p:cNvPicPr>
            <a:picLocks noChangeAspect="1" noChangeArrowheads="1"/>
          </p:cNvPicPr>
          <p:nvPr/>
        </p:nvPicPr>
        <p:blipFill>
          <a:blip r:embed="rId3" cstate="print">
            <a:lum contrast="30000"/>
          </a:blip>
          <a:srcRect/>
          <a:stretch>
            <a:fillRect/>
          </a:stretch>
        </p:blipFill>
        <p:spPr bwMode="auto">
          <a:xfrm>
            <a:off x="0" y="635627"/>
            <a:ext cx="9144000" cy="6254371"/>
          </a:xfrm>
          <a:prstGeom prst="rect">
            <a:avLst/>
          </a:prstGeom>
          <a:noFill/>
          <a:ln w="9525">
            <a:noFill/>
            <a:miter lim="800000"/>
            <a:headEnd/>
            <a:tailEnd/>
          </a:ln>
        </p:spPr>
      </p:pic>
      <p:sp>
        <p:nvSpPr>
          <p:cNvPr id="4" name="Tekstvak 3"/>
          <p:cNvSpPr txBox="1"/>
          <p:nvPr/>
        </p:nvSpPr>
        <p:spPr>
          <a:xfrm>
            <a:off x="6876256" y="5877272"/>
            <a:ext cx="1916832" cy="230832"/>
          </a:xfrm>
          <a:prstGeom prst="rect">
            <a:avLst/>
          </a:prstGeom>
          <a:solidFill>
            <a:srgbClr val="C00000"/>
          </a:solidFill>
        </p:spPr>
        <p:txBody>
          <a:bodyPr wrap="square" rtlCol="0">
            <a:spAutoFit/>
          </a:bodyPr>
          <a:lstStyle/>
          <a:p>
            <a:pPr>
              <a:spcBef>
                <a:spcPct val="50000"/>
              </a:spcBef>
            </a:pPr>
            <a:r>
              <a:rPr lang="nl-NL" sz="900" b="1" dirty="0">
                <a:solidFill>
                  <a:schemeClr val="bg1"/>
                </a:solidFill>
              </a:rPr>
              <a:t>Emerald suburb, Delft</a:t>
            </a:r>
          </a:p>
        </p:txBody>
      </p:sp>
      <p:sp>
        <p:nvSpPr>
          <p:cNvPr id="6" name="TextBox 5">
            <a:extLst>
              <a:ext uri="{FF2B5EF4-FFF2-40B4-BE49-F238E27FC236}">
                <a16:creationId xmlns:a16="http://schemas.microsoft.com/office/drawing/2014/main" id="{12DA151C-D26A-4BF9-BC13-8509A1D40BD5}"/>
              </a:ext>
            </a:extLst>
          </p:cNvPr>
          <p:cNvSpPr txBox="1"/>
          <p:nvPr/>
        </p:nvSpPr>
        <p:spPr>
          <a:xfrm>
            <a:off x="-108520" y="4490"/>
            <a:ext cx="4572000" cy="646331"/>
          </a:xfrm>
          <a:prstGeom prst="rect">
            <a:avLst/>
          </a:prstGeom>
          <a:noFill/>
        </p:spPr>
        <p:txBody>
          <a:bodyPr wrap="square">
            <a:spAutoFit/>
          </a:bodyPr>
          <a:lstStyle/>
          <a:p>
            <a:pPr algn="ctr"/>
            <a:r>
              <a:rPr lang="en-US" sz="1800" b="1" dirty="0" err="1">
                <a:solidFill>
                  <a:srgbClr val="FFFFFF"/>
                </a:solidFill>
              </a:rPr>
              <a:t>Vinex</a:t>
            </a:r>
            <a:r>
              <a:rPr lang="en-US" sz="1800" b="1" dirty="0">
                <a:solidFill>
                  <a:srgbClr val="FFFFFF"/>
                </a:solidFill>
              </a:rPr>
              <a:t> suburbs: close to the existing city</a:t>
            </a:r>
            <a:endParaRPr lang="nl-NL" sz="1800" b="1" dirty="0">
              <a:solidFill>
                <a:srgbClr val="FFFFFF"/>
              </a:solidFill>
            </a:endParaRPr>
          </a:p>
        </p:txBody>
      </p:sp>
    </p:spTree>
    <p:extLst>
      <p:ext uri="{BB962C8B-B14F-4D97-AF65-F5344CB8AC3E}">
        <p14:creationId xmlns:p14="http://schemas.microsoft.com/office/powerpoint/2010/main" val="15467576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IMG_3368"/>
          <p:cNvPicPr>
            <a:picLocks noChangeAspect="1" noChangeArrowheads="1"/>
          </p:cNvPicPr>
          <p:nvPr/>
        </p:nvPicPr>
        <p:blipFill>
          <a:blip r:embed="rId3" cstate="print"/>
          <a:srcRect/>
          <a:stretch>
            <a:fillRect/>
          </a:stretch>
        </p:blipFill>
        <p:spPr bwMode="auto">
          <a:xfrm>
            <a:off x="0" y="1052736"/>
            <a:ext cx="3793932" cy="5256584"/>
          </a:xfrm>
          <a:prstGeom prst="rect">
            <a:avLst/>
          </a:prstGeom>
          <a:noFill/>
          <a:ln w="9525">
            <a:noFill/>
            <a:miter lim="800000"/>
            <a:headEnd/>
            <a:tailEnd/>
          </a:ln>
        </p:spPr>
      </p:pic>
      <p:pic>
        <p:nvPicPr>
          <p:cNvPr id="4" name="Picture 7" descr="174-29"/>
          <p:cNvPicPr>
            <a:picLocks noChangeAspect="1" noChangeArrowheads="1"/>
          </p:cNvPicPr>
          <p:nvPr/>
        </p:nvPicPr>
        <p:blipFill>
          <a:blip r:embed="rId4" cstate="print"/>
          <a:srcRect/>
          <a:stretch>
            <a:fillRect/>
          </a:stretch>
        </p:blipFill>
        <p:spPr bwMode="auto">
          <a:xfrm>
            <a:off x="4572000" y="1068375"/>
            <a:ext cx="3528392" cy="5240945"/>
          </a:xfrm>
          <a:prstGeom prst="rect">
            <a:avLst/>
          </a:prstGeom>
          <a:noFill/>
          <a:ln w="9525">
            <a:noFill/>
            <a:miter lim="800000"/>
            <a:headEnd/>
            <a:tailEnd/>
          </a:ln>
        </p:spPr>
      </p:pic>
      <p:sp>
        <p:nvSpPr>
          <p:cNvPr id="5" name="Tekstvak 4"/>
          <p:cNvSpPr txBox="1"/>
          <p:nvPr/>
        </p:nvSpPr>
        <p:spPr>
          <a:xfrm>
            <a:off x="5796136" y="6381328"/>
            <a:ext cx="3266982" cy="369332"/>
          </a:xfrm>
          <a:prstGeom prst="rect">
            <a:avLst/>
          </a:prstGeom>
          <a:solidFill>
            <a:srgbClr val="C00000"/>
          </a:solidFill>
        </p:spPr>
        <p:txBody>
          <a:bodyPr wrap="square" rtlCol="0">
            <a:spAutoFit/>
          </a:bodyPr>
          <a:lstStyle/>
          <a:p>
            <a:r>
              <a:rPr lang="en-US" sz="900" b="1" dirty="0" err="1">
                <a:solidFill>
                  <a:schemeClr val="bg1"/>
                </a:solidFill>
              </a:rPr>
              <a:t>Stadshagen</a:t>
            </a:r>
            <a:r>
              <a:rPr lang="en-US" sz="900" b="1" dirty="0">
                <a:solidFill>
                  <a:schemeClr val="bg1"/>
                </a:solidFill>
              </a:rPr>
              <a:t> (Zwolle) and </a:t>
            </a:r>
            <a:r>
              <a:rPr lang="en-US" sz="900" b="1" dirty="0" err="1">
                <a:solidFill>
                  <a:schemeClr val="bg1"/>
                </a:solidFill>
              </a:rPr>
              <a:t>Ypenburg</a:t>
            </a:r>
            <a:r>
              <a:rPr lang="en-US" sz="900" b="1" dirty="0">
                <a:solidFill>
                  <a:schemeClr val="bg1"/>
                </a:solidFill>
              </a:rPr>
              <a:t> (The Hague)</a:t>
            </a:r>
            <a:endParaRPr lang="nl-NL" sz="900" b="1" dirty="0">
              <a:solidFill>
                <a:schemeClr val="bg1"/>
              </a:solidFill>
            </a:endParaRPr>
          </a:p>
        </p:txBody>
      </p:sp>
      <p:sp>
        <p:nvSpPr>
          <p:cNvPr id="7" name="TextBox 6">
            <a:extLst>
              <a:ext uri="{FF2B5EF4-FFF2-40B4-BE49-F238E27FC236}">
                <a16:creationId xmlns:a16="http://schemas.microsoft.com/office/drawing/2014/main" id="{E3355E14-CCB4-4C1C-A190-ECBA23938C1C}"/>
              </a:ext>
            </a:extLst>
          </p:cNvPr>
          <p:cNvSpPr txBox="1"/>
          <p:nvPr/>
        </p:nvSpPr>
        <p:spPr>
          <a:xfrm>
            <a:off x="1259632" y="6309320"/>
            <a:ext cx="4572000" cy="369332"/>
          </a:xfrm>
          <a:prstGeom prst="rect">
            <a:avLst/>
          </a:prstGeom>
          <a:noFill/>
        </p:spPr>
        <p:txBody>
          <a:bodyPr wrap="square">
            <a:spAutoFit/>
          </a:bodyPr>
          <a:lstStyle/>
          <a:p>
            <a:pPr algn="ctr"/>
            <a:r>
              <a:rPr lang="en-US" sz="1800" b="1" dirty="0">
                <a:solidFill>
                  <a:srgbClr val="FFFFFF"/>
                </a:solidFill>
              </a:rPr>
              <a:t>…but with high density </a:t>
            </a:r>
            <a:r>
              <a:rPr lang="en-US" sz="1800" b="1" dirty="0" err="1">
                <a:solidFill>
                  <a:srgbClr val="FFFFFF"/>
                </a:solidFill>
              </a:rPr>
              <a:t>centres</a:t>
            </a:r>
            <a:endParaRPr lang="nl-NL" sz="1800" b="1" dirty="0">
              <a:solidFill>
                <a:srgbClr val="FFFFFF"/>
              </a:solidFill>
            </a:endParaRPr>
          </a:p>
        </p:txBody>
      </p:sp>
    </p:spTree>
    <p:extLst>
      <p:ext uri="{BB962C8B-B14F-4D97-AF65-F5344CB8AC3E}">
        <p14:creationId xmlns:p14="http://schemas.microsoft.com/office/powerpoint/2010/main" val="16999326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nl-NL" altLang="nl-NL"/>
              <a:t>.</a:t>
            </a:r>
          </a:p>
        </p:txBody>
      </p:sp>
      <p:sp>
        <p:nvSpPr>
          <p:cNvPr id="5123" name="Content Placeholder 2"/>
          <p:cNvSpPr>
            <a:spLocks noGrp="1"/>
          </p:cNvSpPr>
          <p:nvPr>
            <p:ph idx="1"/>
          </p:nvPr>
        </p:nvSpPr>
        <p:spPr/>
        <p:txBody>
          <a:bodyPr/>
          <a:lstStyle/>
          <a:p>
            <a:pPr marL="0" indent="0" algn="ctr">
              <a:buFont typeface="Wingdings" pitchFamily="2" charset="2"/>
              <a:buNone/>
            </a:pPr>
            <a:endParaRPr lang="nl-NL" altLang="nl-NL"/>
          </a:p>
          <a:p>
            <a:pPr marL="0" indent="0" algn="ctr">
              <a:buFont typeface="Wingdings" pitchFamily="2" charset="2"/>
              <a:buNone/>
            </a:pPr>
            <a:r>
              <a:rPr lang="nl-NL" altLang="nl-NL"/>
              <a:t>“</a:t>
            </a:r>
            <a:r>
              <a:rPr lang="nl-NL" altLang="nl-NL" i="1"/>
              <a:t>Before I came here I was confused about this subject. Having listened to your lecture I am still confused. But on a higher level</a:t>
            </a:r>
            <a:r>
              <a:rPr lang="nl-NL" altLang="nl-NL"/>
              <a:t>”</a:t>
            </a:r>
          </a:p>
          <a:p>
            <a:pPr marL="0" indent="0" algn="ctr">
              <a:buFont typeface="Wingdings" pitchFamily="2" charset="2"/>
              <a:buNone/>
            </a:pPr>
            <a:endParaRPr lang="nl-NL" altLang="nl-NL"/>
          </a:p>
          <a:p>
            <a:pPr marL="0" indent="0" algn="ctr">
              <a:buFont typeface="Wingdings" pitchFamily="2" charset="2"/>
              <a:buNone/>
            </a:pPr>
            <a:r>
              <a:rPr lang="nl-NL" altLang="nl-NL"/>
              <a:t>Nobelprijswinnaar Enrico Fermi</a:t>
            </a:r>
          </a:p>
        </p:txBody>
      </p:sp>
      <p:pic>
        <p:nvPicPr>
          <p:cNvPr id="5124" name="Picture 3"/>
          <p:cNvPicPr>
            <a:picLocks noChangeAspect="1"/>
          </p:cNvPicPr>
          <p:nvPr/>
        </p:nvPicPr>
        <p:blipFill>
          <a:blip r:embed="rId2">
            <a:extLst>
              <a:ext uri="{28A0092B-C50C-407E-A947-70E740481C1C}">
                <a14:useLocalDpi xmlns:a14="http://schemas.microsoft.com/office/drawing/2010/main" val="0"/>
              </a:ext>
            </a:extLst>
          </a:blip>
          <a:srcRect b="12558"/>
          <a:stretch>
            <a:fillRect/>
          </a:stretch>
        </p:blipFill>
        <p:spPr bwMode="auto">
          <a:xfrm>
            <a:off x="0" y="1052512"/>
            <a:ext cx="9174163" cy="532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a:extLst>
              <a:ext uri="{FF2B5EF4-FFF2-40B4-BE49-F238E27FC236}">
                <a16:creationId xmlns:a16="http://schemas.microsoft.com/office/drawing/2014/main" id="{6E561BF4-3B86-4AC6-A6AB-960BF4D107C1}"/>
              </a:ext>
            </a:extLst>
          </p:cNvPr>
          <p:cNvSpPr>
            <a:spLocks noChangeArrowheads="1"/>
          </p:cNvSpPr>
          <p:nvPr/>
        </p:nvSpPr>
        <p:spPr bwMode="auto">
          <a:xfrm>
            <a:off x="1476375" y="1844675"/>
            <a:ext cx="6408738"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br>
              <a:rPr lang="en-US" altLang="nl-NL" sz="4800" b="1" dirty="0">
                <a:solidFill>
                  <a:schemeClr val="bg1"/>
                </a:solidFill>
              </a:rPr>
            </a:br>
            <a:r>
              <a:rPr lang="en-US" altLang="nl-NL" sz="4800" b="1" dirty="0">
                <a:solidFill>
                  <a:schemeClr val="bg1"/>
                </a:solidFill>
              </a:rPr>
              <a:t>A land of order</a:t>
            </a:r>
          </a:p>
        </p:txBody>
      </p:sp>
    </p:spTree>
    <p:extLst>
      <p:ext uri="{BB962C8B-B14F-4D97-AF65-F5344CB8AC3E}">
        <p14:creationId xmlns:p14="http://schemas.microsoft.com/office/powerpoint/2010/main" val="39529304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Nature Policy Plan</a:t>
            </a:r>
          </a:p>
        </p:txBody>
      </p:sp>
      <p:sp>
        <p:nvSpPr>
          <p:cNvPr id="3" name="Content Placeholder 2"/>
          <p:cNvSpPr>
            <a:spLocks noGrp="1"/>
          </p:cNvSpPr>
          <p:nvPr>
            <p:ph idx="1"/>
          </p:nvPr>
        </p:nvSpPr>
        <p:spPr>
          <a:xfrm>
            <a:off x="457200" y="1844824"/>
            <a:ext cx="3826767" cy="4752528"/>
          </a:xfrm>
        </p:spPr>
        <p:txBody>
          <a:bodyPr>
            <a:normAutofit/>
          </a:bodyPr>
          <a:lstStyle/>
          <a:p>
            <a:pPr lvl="1"/>
            <a:endParaRPr lang="en-US" dirty="0"/>
          </a:p>
          <a:p>
            <a:r>
              <a:rPr lang="en-US" dirty="0"/>
              <a:t>Ecological network with links between habitats “green infrastructure”</a:t>
            </a:r>
          </a:p>
          <a:p>
            <a:endParaRPr lang="en-US" dirty="0"/>
          </a:p>
          <a:p>
            <a:r>
              <a:rPr lang="en-US" dirty="0"/>
              <a:t>Policy = protection through planning </a:t>
            </a:r>
            <a:r>
              <a:rPr lang="en-US" u="sng" dirty="0"/>
              <a:t>and</a:t>
            </a:r>
            <a:r>
              <a:rPr lang="en-US" dirty="0"/>
              <a:t> by purchasing land for nature parks and subsidies for management</a:t>
            </a:r>
          </a:p>
          <a:p>
            <a:endParaRPr lang="en-US" dirty="0"/>
          </a:p>
          <a:p>
            <a:r>
              <a:rPr lang="en-US" dirty="0"/>
              <a:t>Became a European-level policy (Natura 2000)</a:t>
            </a:r>
          </a:p>
        </p:txBody>
      </p:sp>
      <p:sp>
        <p:nvSpPr>
          <p:cNvPr id="6" name="Slide Number Placeholder 3"/>
          <p:cNvSpPr>
            <a:spLocks noGrp="1"/>
          </p:cNvSpPr>
          <p:nvPr>
            <p:ph type="sldNum" sz="quarter" idx="12"/>
          </p:nvPr>
        </p:nvSpPr>
        <p:spPr>
          <a:xfrm>
            <a:off x="485775" y="6407150"/>
            <a:ext cx="360363" cy="142875"/>
          </a:xfrm>
        </p:spPr>
        <p:txBody>
          <a:bodyPr/>
          <a:lstStyle/>
          <a:p>
            <a:fld id="{0EAA6387-A8AC-4F62-968B-60990E03C046}" type="slidenum">
              <a:rPr lang="en-US" smtClean="0"/>
              <a:pPr/>
              <a:t>50</a:t>
            </a:fld>
            <a:endParaRPr lang="en-US" dirty="0"/>
          </a:p>
        </p:txBody>
      </p:sp>
      <p:pic>
        <p:nvPicPr>
          <p:cNvPr id="4" name="Afbeelding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68873" y="1988840"/>
            <a:ext cx="4463845" cy="3962400"/>
          </a:xfrm>
          <a:prstGeom prst="rect">
            <a:avLst/>
          </a:prstGeom>
        </p:spPr>
      </p:pic>
    </p:spTree>
    <p:extLst>
      <p:ext uri="{BB962C8B-B14F-4D97-AF65-F5344CB8AC3E}">
        <p14:creationId xmlns:p14="http://schemas.microsoft.com/office/powerpoint/2010/main" val="402251436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2770" name="Slide Number Placeholder 3"/>
          <p:cNvSpPr>
            <a:spLocks noGrp="1"/>
          </p:cNvSpPr>
          <p:nvPr>
            <p:ph type="sldNum" sz="quarter" idx="12"/>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A54811B-F78C-4FB2-A92F-30B94FBA05B9}" type="slidenum">
              <a:rPr lang="nl-NL" altLang="nl-NL" smtClean="0">
                <a:solidFill>
                  <a:schemeClr val="bg1"/>
                </a:solidFill>
              </a:rPr>
              <a:pPr/>
              <a:t>51</a:t>
            </a:fld>
            <a:endParaRPr lang="nl-NL" altLang="nl-NL">
              <a:solidFill>
                <a:schemeClr val="bg1"/>
              </a:solidFill>
            </a:endParaRPr>
          </a:p>
        </p:txBody>
      </p:sp>
      <p:pic>
        <p:nvPicPr>
          <p:cNvPr id="32771" name="Picture 4" descr="C:\Users\harbersa\AppData\Local\Microsoft\Windows\Temporary Internet Files\Content.Outlook\ZOS1IFXJ\RS3575_hh-10697612_natuurbeleid_siebe-swart-0019-scr.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6520"/>
            <a:ext cx="10309096" cy="6874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2" name="Rectangle 1"/>
          <p:cNvSpPr>
            <a:spLocks noChangeArrowheads="1"/>
          </p:cNvSpPr>
          <p:nvPr/>
        </p:nvSpPr>
        <p:spPr bwMode="auto">
          <a:xfrm>
            <a:off x="846138" y="6053138"/>
            <a:ext cx="7296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altLang="nl-NL">
                <a:solidFill>
                  <a:schemeClr val="bg1"/>
                </a:solidFill>
                <a:cs typeface="Times New Roman" panose="02020603050405020304" pitchFamily="18" charset="0"/>
              </a:rPr>
              <a:t>An “ecoduct” over infrastructure to connect nature areas.</a:t>
            </a:r>
            <a:endParaRPr lang="nl-NL" altLang="nl-NL">
              <a:solidFill>
                <a:schemeClr val="bg1"/>
              </a:solidFill>
            </a:endParaRPr>
          </a:p>
        </p:txBody>
      </p:sp>
      <p:sp>
        <p:nvSpPr>
          <p:cNvPr id="2" name="Rectangle 1"/>
          <p:cNvSpPr>
            <a:spLocks noChangeArrowheads="1"/>
          </p:cNvSpPr>
          <p:nvPr/>
        </p:nvSpPr>
        <p:spPr bwMode="auto">
          <a:xfrm>
            <a:off x="611560" y="548680"/>
            <a:ext cx="8135937"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defRPr/>
            </a:pPr>
            <a:r>
              <a:rPr lang="en-GB" altLang="nl-NL" b="1" dirty="0">
                <a:solidFill>
                  <a:schemeClr val="bg1"/>
                </a:solidFill>
              </a:rPr>
              <a:t>Nature and biodiversity </a:t>
            </a:r>
            <a:r>
              <a:rPr lang="en-GB" altLang="nl-NL" dirty="0">
                <a:solidFill>
                  <a:schemeClr val="bg1"/>
                </a:solidFill>
              </a:rPr>
              <a:t>designation of a nationwide ecological network </a:t>
            </a:r>
          </a:p>
          <a:p>
            <a:pPr marL="285750" indent="-285750">
              <a:buFont typeface="Arial" panose="020B0604020202020204" pitchFamily="34" charset="0"/>
              <a:buChar char="•"/>
              <a:defRPr/>
            </a:pPr>
            <a:r>
              <a:rPr lang="en-GB" altLang="nl-NL" dirty="0">
                <a:solidFill>
                  <a:schemeClr val="bg1"/>
                </a:solidFill>
              </a:rPr>
              <a:t>connects habitats and restores ecosystems, </a:t>
            </a:r>
          </a:p>
          <a:p>
            <a:pPr marL="285750" indent="-285750">
              <a:buFont typeface="Arial" panose="020B0604020202020204" pitchFamily="34" charset="0"/>
              <a:buChar char="•"/>
              <a:defRPr/>
            </a:pPr>
            <a:r>
              <a:rPr lang="en-GB" altLang="nl-NL" dirty="0">
                <a:solidFill>
                  <a:schemeClr val="bg1"/>
                </a:solidFill>
              </a:rPr>
              <a:t>provides recreational opportunities </a:t>
            </a:r>
          </a:p>
          <a:p>
            <a:pPr marL="285750" indent="-285750">
              <a:buFont typeface="Arial" panose="020B0604020202020204" pitchFamily="34" charset="0"/>
              <a:buChar char="•"/>
              <a:defRPr/>
            </a:pPr>
            <a:r>
              <a:rPr lang="en-GB" altLang="nl-NL" dirty="0">
                <a:solidFill>
                  <a:schemeClr val="bg1"/>
                </a:solidFill>
              </a:rPr>
              <a:t>acts as a barrier to haphazard suburbanisation. </a:t>
            </a:r>
          </a:p>
        </p:txBody>
      </p:sp>
    </p:spTree>
    <p:extLst>
      <p:ext uri="{BB962C8B-B14F-4D97-AF65-F5344CB8AC3E}">
        <p14:creationId xmlns:p14="http://schemas.microsoft.com/office/powerpoint/2010/main" val="14032552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195" name="Rectangle 4"/>
          <p:cNvSpPr>
            <a:spLocks noChangeArrowheads="1"/>
          </p:cNvSpPr>
          <p:nvPr/>
        </p:nvSpPr>
        <p:spPr bwMode="auto">
          <a:xfrm>
            <a:off x="1476374" y="1844675"/>
            <a:ext cx="6840042"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lr>
                <a:srgbClr val="007BC7"/>
              </a:buClr>
              <a:buFont typeface="Wingdings" pitchFamily="2" charset="2"/>
              <a:buChar char="§"/>
              <a:defRPr sz="2000">
                <a:solidFill>
                  <a:schemeClr val="tx1"/>
                </a:solidFill>
                <a:latin typeface="Verdana" pitchFamily="34" charset="0"/>
                <a:ea typeface="MS PGothic" pitchFamily="34" charset="-128"/>
                <a:cs typeface="Arial" charset="0"/>
              </a:defRPr>
            </a:lvl1pPr>
            <a:lvl2pPr marL="742950" indent="-285750" eaLnBrk="0" hangingPunct="0">
              <a:spcBef>
                <a:spcPct val="20000"/>
              </a:spcBef>
              <a:buClr>
                <a:srgbClr val="007BC7"/>
              </a:buClr>
              <a:buFont typeface="Verdana" pitchFamily="34" charset="0"/>
              <a:buChar char="–"/>
              <a:defRPr>
                <a:solidFill>
                  <a:schemeClr val="tx1"/>
                </a:solidFill>
                <a:latin typeface="Verdana" pitchFamily="34" charset="0"/>
                <a:ea typeface="Arial" charset="0"/>
                <a:cs typeface="Arial" charset="0"/>
              </a:defRPr>
            </a:lvl2pPr>
            <a:lvl3pPr marL="11430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3pPr>
            <a:lvl4pPr marL="16002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4pPr>
            <a:lvl5pPr marL="2057400" indent="-228600" eaLnBrk="0" hangingPunct="0">
              <a:spcBef>
                <a:spcPct val="20000"/>
              </a:spcBef>
              <a:buFont typeface="Verdana" pitchFamily="34" charset="0"/>
              <a:buChar char="–"/>
              <a:defRPr>
                <a:solidFill>
                  <a:schemeClr val="tx1"/>
                </a:solidFill>
                <a:latin typeface="Verdana" pitchFamily="34" charset="0"/>
                <a:ea typeface="Arial" charset="0"/>
                <a:cs typeface="Arial" charset="0"/>
              </a:defRPr>
            </a:lvl5pPr>
            <a:lvl6pPr marL="25146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6pPr>
            <a:lvl7pPr marL="29718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7pPr>
            <a:lvl8pPr marL="34290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8pPr>
            <a:lvl9pPr marL="3886200" indent="-228600" eaLnBrk="0" fontAlgn="base" hangingPunct="0">
              <a:spcBef>
                <a:spcPct val="20000"/>
              </a:spcBef>
              <a:spcAft>
                <a:spcPct val="0"/>
              </a:spcAft>
              <a:buFont typeface="Verdana" pitchFamily="34" charset="0"/>
              <a:buChar char="–"/>
              <a:defRPr>
                <a:solidFill>
                  <a:schemeClr val="tx1"/>
                </a:solidFill>
                <a:latin typeface="Verdana" pitchFamily="34" charset="0"/>
                <a:ea typeface="Arial" charset="0"/>
                <a:cs typeface="Arial" charset="0"/>
              </a:defRPr>
            </a:lvl9pPr>
          </a:lstStyle>
          <a:p>
            <a:pPr eaLnBrk="1" hangingPunct="1">
              <a:spcBef>
                <a:spcPct val="0"/>
              </a:spcBef>
              <a:buClrTx/>
              <a:buFontTx/>
              <a:buNone/>
            </a:pPr>
            <a:r>
              <a:rPr lang="en-US" altLang="nl-NL" sz="4800" u="sng" dirty="0">
                <a:solidFill>
                  <a:schemeClr val="bg1"/>
                </a:solidFill>
              </a:rPr>
              <a:t>2000-</a:t>
            </a:r>
            <a:br>
              <a:rPr lang="en-US" altLang="nl-NL" sz="4800" b="1" dirty="0">
                <a:solidFill>
                  <a:schemeClr val="bg1"/>
                </a:solidFill>
              </a:rPr>
            </a:br>
            <a:r>
              <a:rPr lang="en-US" altLang="nl-NL" sz="4800" b="1" dirty="0">
                <a:solidFill>
                  <a:schemeClr val="bg1"/>
                </a:solidFill>
              </a:rPr>
              <a:t>Decentralization of national planning</a:t>
            </a:r>
          </a:p>
        </p:txBody>
      </p:sp>
      <p:sp>
        <p:nvSpPr>
          <p:cNvPr id="3" name="Tijdelijke aanduiding voor datum 2"/>
          <p:cNvSpPr>
            <a:spLocks noGrp="1"/>
          </p:cNvSpPr>
          <p:nvPr>
            <p:ph type="dt" sz="half" idx="10"/>
          </p:nvPr>
        </p:nvSpPr>
        <p:spPr bwMode="auto">
          <a:xfrm>
            <a:off x="4573588" y="6405563"/>
            <a:ext cx="4087812" cy="144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nl-NL"/>
            </a:defPPr>
            <a:lvl1pPr algn="l" rtl="0" fontAlgn="base">
              <a:spcBef>
                <a:spcPct val="0"/>
              </a:spcBef>
              <a:spcAft>
                <a:spcPct val="0"/>
              </a:spcAft>
              <a:defRPr sz="1000" kern="1200">
                <a:solidFill>
                  <a:schemeClr val="bg1"/>
                </a:solidFill>
                <a:latin typeface="Verdan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a:lstStyle>
          <a:p>
            <a:r>
              <a:rPr lang="nl-NL" altLang="nl-NL"/>
              <a:t>Rienk Kuiper | 3 October 2018</a:t>
            </a:r>
          </a:p>
        </p:txBody>
      </p:sp>
      <p:sp>
        <p:nvSpPr>
          <p:cNvPr id="4" name="Tijdelijke aanduiding voor voettekst 3"/>
          <p:cNvSpPr>
            <a:spLocks noGrp="1"/>
          </p:cNvSpPr>
          <p:nvPr>
            <p:ph type="ftr" sz="quarter" idx="11"/>
          </p:nvPr>
        </p:nvSpPr>
        <p:spPr bwMode="auto">
          <a:xfrm>
            <a:off x="4573588" y="6588125"/>
            <a:ext cx="4087812" cy="14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defPPr>
              <a:defRPr lang="nl-NL"/>
            </a:defPPr>
            <a:lvl1pPr algn="l" rtl="0" fontAlgn="base">
              <a:spcBef>
                <a:spcPct val="0"/>
              </a:spcBef>
              <a:spcAft>
                <a:spcPct val="0"/>
              </a:spcAft>
              <a:defRPr sz="1000" kern="1200">
                <a:solidFill>
                  <a:schemeClr val="bg1"/>
                </a:solidFill>
                <a:latin typeface="Verdana" panose="020B060403050404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Verdana" panose="020B060403050404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Verdana" panose="020B0604030504040204" pitchFamily="34" charset="0"/>
                <a:ea typeface="+mn-ea"/>
                <a:cs typeface="Arial" panose="020B0604020202020204" pitchFamily="34" charset="0"/>
              </a:defRPr>
            </a:lvl9pPr>
          </a:lstStyle>
          <a:p>
            <a:r>
              <a:rPr lang="en-US" altLang="nl-NL"/>
              <a:t>Spatial Planning - Historical overview &amp; Monitoring</a:t>
            </a:r>
            <a:endParaRPr lang="nl-NL" altLang="nl-NL"/>
          </a:p>
        </p:txBody>
      </p:sp>
      <p:sp>
        <p:nvSpPr>
          <p:cNvPr id="5" name="Tijdelijke aanduiding voor dianummer 4"/>
          <p:cNvSpPr>
            <a:spLocks noGrp="1"/>
          </p:cNvSpPr>
          <p:nvPr>
            <p:ph type="sldNum" sz="quarter" idx="12"/>
          </p:nvPr>
        </p:nvSpPr>
        <p:spPr/>
        <p:txBody>
          <a:bodyPr/>
          <a:lstStyle/>
          <a:p>
            <a:fld id="{DA7A9460-0946-4BB5-8906-C99BA3C7EEA4}" type="slidenum">
              <a:rPr lang="nl-NL" altLang="nl-NL" smtClean="0"/>
              <a:pPr/>
              <a:t>52</a:t>
            </a:fld>
            <a:endParaRPr lang="nl-NL" altLang="nl-NL"/>
          </a:p>
        </p:txBody>
      </p:sp>
    </p:spTree>
    <p:extLst>
      <p:ext uri="{BB962C8B-B14F-4D97-AF65-F5344CB8AC3E}">
        <p14:creationId xmlns:p14="http://schemas.microsoft.com/office/powerpoint/2010/main" val="606787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3A94A1-377C-4E48-9011-53494677CC34}"/>
              </a:ext>
            </a:extLst>
          </p:cNvPr>
          <p:cNvSpPr>
            <a:spLocks noGrp="1"/>
          </p:cNvSpPr>
          <p:nvPr>
            <p:ph type="title"/>
          </p:nvPr>
        </p:nvSpPr>
        <p:spPr/>
        <p:txBody>
          <a:bodyPr/>
          <a:lstStyle/>
          <a:p>
            <a:r>
              <a:rPr lang="nl-NL" dirty="0"/>
              <a:t>Policy document on </a:t>
            </a:r>
            <a:r>
              <a:rPr lang="nl-NL" dirty="0" err="1"/>
              <a:t>spatial</a:t>
            </a:r>
            <a:r>
              <a:rPr lang="nl-NL" dirty="0"/>
              <a:t> planning</a:t>
            </a:r>
          </a:p>
        </p:txBody>
      </p:sp>
      <p:sp>
        <p:nvSpPr>
          <p:cNvPr id="3" name="Tijdelijke aanduiding voor inhoud 2">
            <a:extLst>
              <a:ext uri="{FF2B5EF4-FFF2-40B4-BE49-F238E27FC236}">
                <a16:creationId xmlns:a16="http://schemas.microsoft.com/office/drawing/2014/main" id="{6D27CEC3-55B7-4F10-8B5B-0890866383F9}"/>
              </a:ext>
            </a:extLst>
          </p:cNvPr>
          <p:cNvSpPr>
            <a:spLocks noGrp="1"/>
          </p:cNvSpPr>
          <p:nvPr>
            <p:ph sz="half" idx="1"/>
          </p:nvPr>
        </p:nvSpPr>
        <p:spPr/>
        <p:txBody>
          <a:bodyPr/>
          <a:lstStyle/>
          <a:p>
            <a:r>
              <a:rPr lang="nl-NL" dirty="0"/>
              <a:t>“development planning”</a:t>
            </a:r>
          </a:p>
          <a:p>
            <a:r>
              <a:rPr lang="nl-NL" dirty="0" err="1"/>
              <a:t>Decentralisation</a:t>
            </a:r>
            <a:endParaRPr lang="nl-NL" dirty="0"/>
          </a:p>
          <a:p>
            <a:endParaRPr lang="nl-NL" dirty="0"/>
          </a:p>
          <a:p>
            <a:endParaRPr lang="nl-NL" dirty="0"/>
          </a:p>
        </p:txBody>
      </p:sp>
      <p:sp>
        <p:nvSpPr>
          <p:cNvPr id="7" name="Tijdelijke aanduiding voor dianummer 6">
            <a:extLst>
              <a:ext uri="{FF2B5EF4-FFF2-40B4-BE49-F238E27FC236}">
                <a16:creationId xmlns:a16="http://schemas.microsoft.com/office/drawing/2014/main" id="{CC3BEBB8-3BC1-4DE6-9303-51C2DFA139C2}"/>
              </a:ext>
            </a:extLst>
          </p:cNvPr>
          <p:cNvSpPr>
            <a:spLocks noGrp="1"/>
          </p:cNvSpPr>
          <p:nvPr>
            <p:ph type="sldNum" sz="quarter" idx="12"/>
          </p:nvPr>
        </p:nvSpPr>
        <p:spPr/>
        <p:txBody>
          <a:bodyPr/>
          <a:lstStyle/>
          <a:p>
            <a:fld id="{2E3029AC-F79A-4E12-9525-2A14E0C69C21}" type="slidenum">
              <a:rPr lang="nl-NL" altLang="nl-NL" smtClean="0"/>
              <a:pPr/>
              <a:t>53</a:t>
            </a:fld>
            <a:endParaRPr lang="nl-NL" altLang="nl-NL"/>
          </a:p>
        </p:txBody>
      </p:sp>
      <p:pic>
        <p:nvPicPr>
          <p:cNvPr id="8" name="Tijdelijke aanduiding voor inhoud 6">
            <a:extLst>
              <a:ext uri="{FF2B5EF4-FFF2-40B4-BE49-F238E27FC236}">
                <a16:creationId xmlns:a16="http://schemas.microsoft.com/office/drawing/2014/main" id="{EF753404-BCF5-41A5-92A2-C4C8DC689C34}"/>
              </a:ext>
            </a:extLst>
          </p:cNvPr>
          <p:cNvPicPr>
            <a:picLocks noGrp="1" noChangeAspect="1"/>
          </p:cNvPicPr>
          <p:nvPr>
            <p:ph sz="half" idx="2"/>
          </p:nvPr>
        </p:nvPicPr>
        <p:blipFill>
          <a:blip r:embed="rId2"/>
          <a:stretch>
            <a:fillRect/>
          </a:stretch>
        </p:blipFill>
        <p:spPr>
          <a:xfrm>
            <a:off x="4869636" y="1844675"/>
            <a:ext cx="3567153" cy="4281488"/>
          </a:xfrm>
          <a:prstGeom prst="rect">
            <a:avLst/>
          </a:prstGeom>
          <a:effectLst>
            <a:outerShdw blurRad="63500" sx="102000" sy="102000" algn="ctr" rotWithShape="0">
              <a:prstClr val="black">
                <a:alpha val="40000"/>
              </a:prstClr>
            </a:outerShdw>
          </a:effectLst>
        </p:spPr>
      </p:pic>
      <p:pic>
        <p:nvPicPr>
          <p:cNvPr id="9" name="Afbeelding 8">
            <a:extLst>
              <a:ext uri="{FF2B5EF4-FFF2-40B4-BE49-F238E27FC236}">
                <a16:creationId xmlns:a16="http://schemas.microsoft.com/office/drawing/2014/main" id="{B023C16B-A835-4B77-9DFE-E006F8B810BA}"/>
              </a:ext>
            </a:extLst>
          </p:cNvPr>
          <p:cNvPicPr>
            <a:picLocks noChangeAspect="1"/>
          </p:cNvPicPr>
          <p:nvPr/>
        </p:nvPicPr>
        <p:blipFill>
          <a:blip r:embed="rId3"/>
          <a:stretch>
            <a:fillRect/>
          </a:stretch>
        </p:blipFill>
        <p:spPr>
          <a:xfrm>
            <a:off x="827584" y="3213133"/>
            <a:ext cx="3149798" cy="3173305"/>
          </a:xfrm>
          <a:prstGeom prst="rect">
            <a:avLst/>
          </a:prstGeom>
        </p:spPr>
      </p:pic>
    </p:spTree>
    <p:extLst>
      <p:ext uri="{BB962C8B-B14F-4D97-AF65-F5344CB8AC3E}">
        <p14:creationId xmlns:p14="http://schemas.microsoft.com/office/powerpoint/2010/main" val="17940213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Growth of retail and leisure at highways</a:t>
            </a:r>
          </a:p>
        </p:txBody>
      </p:sp>
      <p:sp>
        <p:nvSpPr>
          <p:cNvPr id="4" name="Rectangle 3"/>
          <p:cNvSpPr/>
          <p:nvPr/>
        </p:nvSpPr>
        <p:spPr>
          <a:xfrm>
            <a:off x="3851920" y="1772816"/>
            <a:ext cx="26642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5004048" y="4365104"/>
            <a:ext cx="26642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5"/>
          <p:cNvSpPr/>
          <p:nvPr/>
        </p:nvSpPr>
        <p:spPr>
          <a:xfrm>
            <a:off x="3671900" y="5955697"/>
            <a:ext cx="26642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7"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06937" y="1772816"/>
            <a:ext cx="4033409" cy="4530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05142" y="1772816"/>
            <a:ext cx="2459146" cy="4461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Slide Number Placeholder 3"/>
          <p:cNvSpPr>
            <a:spLocks noGrp="1"/>
          </p:cNvSpPr>
          <p:nvPr>
            <p:ph type="sldNum" sz="quarter" idx="12"/>
          </p:nvPr>
        </p:nvSpPr>
        <p:spPr>
          <a:xfrm>
            <a:off x="485775" y="6407150"/>
            <a:ext cx="360363" cy="142875"/>
          </a:xfrm>
        </p:spPr>
        <p:txBody>
          <a:bodyPr/>
          <a:lstStyle/>
          <a:p>
            <a:fld id="{0EAA6387-A8AC-4F62-968B-60990E03C046}" type="slidenum">
              <a:rPr lang="nl-NL" smtClean="0"/>
              <a:pPr/>
              <a:t>54</a:t>
            </a:fld>
            <a:endParaRPr lang="nl-NL"/>
          </a:p>
        </p:txBody>
      </p:sp>
    </p:spTree>
    <p:extLst>
      <p:ext uri="{BB962C8B-B14F-4D97-AF65-F5344CB8AC3E}">
        <p14:creationId xmlns:p14="http://schemas.microsoft.com/office/powerpoint/2010/main" val="19468305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85775" y="1844675"/>
            <a:ext cx="5454650" cy="4281488"/>
          </a:xfrm>
        </p:spPr>
        <p:txBody>
          <a:bodyPr/>
          <a:lstStyle/>
          <a:p>
            <a:r>
              <a:rPr lang="en-US" altLang="nl-NL" sz="1800"/>
              <a:t>1970s: peripheral development policy forbids all retail outside existing centers, except for cars, boats, garden centers, etc.</a:t>
            </a:r>
          </a:p>
        </p:txBody>
      </p:sp>
      <p:sp>
        <p:nvSpPr>
          <p:cNvPr id="2" name="Flowchart: Process 1"/>
          <p:cNvSpPr/>
          <p:nvPr/>
        </p:nvSpPr>
        <p:spPr>
          <a:xfrm>
            <a:off x="6588125" y="1989138"/>
            <a:ext cx="2305050" cy="4032250"/>
          </a:xfrm>
          <a:prstGeom prst="flowChartProcess">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Top-down national policy largely successful</a:t>
            </a:r>
          </a:p>
          <a:p>
            <a:pPr algn="ctr">
              <a:defRPr/>
            </a:pPr>
            <a:endParaRPr lang="en-US" dirty="0"/>
          </a:p>
          <a:p>
            <a:pPr algn="ctr">
              <a:defRPr/>
            </a:pPr>
            <a:endParaRPr lang="en-US" dirty="0"/>
          </a:p>
          <a:p>
            <a:pPr algn="ctr">
              <a:defRPr/>
            </a:pPr>
            <a:endParaRPr lang="en-US" dirty="0"/>
          </a:p>
          <a:p>
            <a:pPr algn="ctr">
              <a:defRPr/>
            </a:pPr>
            <a:r>
              <a:rPr lang="en-US" dirty="0"/>
              <a:t>1) supported by provinces</a:t>
            </a:r>
          </a:p>
          <a:p>
            <a:pPr algn="ctr">
              <a:defRPr/>
            </a:pPr>
            <a:endParaRPr lang="en-US" dirty="0"/>
          </a:p>
          <a:p>
            <a:pPr algn="ctr">
              <a:defRPr/>
            </a:pPr>
            <a:r>
              <a:rPr lang="en-US" dirty="0"/>
              <a:t>2) supported by retailers</a:t>
            </a:r>
          </a:p>
        </p:txBody>
      </p:sp>
      <p:pic>
        <p:nvPicPr>
          <p:cNvPr id="593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6913" y="2781300"/>
            <a:ext cx="3206750"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939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25" y="2781300"/>
            <a:ext cx="2808288" cy="325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9" name="Slide Number Placeholder 3"/>
          <p:cNvSpPr>
            <a:spLocks noGrp="1"/>
          </p:cNvSpPr>
          <p:nvPr>
            <p:ph type="sldNum" sz="quarter" idx="12"/>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7E813B50-67C8-4F45-B5ED-7FA035A410DB}" type="slidenum">
              <a:rPr lang="nl-NL" altLang="nl-NL" smtClean="0">
                <a:solidFill>
                  <a:schemeClr val="bg1"/>
                </a:solidFill>
              </a:rPr>
              <a:pPr/>
              <a:t>55</a:t>
            </a:fld>
            <a:endParaRPr lang="nl-NL" altLang="nl-NL">
              <a:solidFill>
                <a:schemeClr val="bg1"/>
              </a:solidFill>
            </a:endParaRPr>
          </a:p>
        </p:txBody>
      </p:sp>
    </p:spTree>
    <p:extLst>
      <p:ext uri="{BB962C8B-B14F-4D97-AF65-F5344CB8AC3E}">
        <p14:creationId xmlns:p14="http://schemas.microsoft.com/office/powerpoint/2010/main" val="9679125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3591" name="Picture 7"/>
          <p:cNvPicPr>
            <a:picLocks noChangeAspect="1" noChangeArrowheads="1"/>
          </p:cNvPicPr>
          <p:nvPr/>
        </p:nvPicPr>
        <p:blipFill>
          <a:blip r:embed="rId3"/>
          <a:srcRect/>
          <a:stretch>
            <a:fillRect/>
          </a:stretch>
        </p:blipFill>
        <p:spPr bwMode="auto">
          <a:xfrm>
            <a:off x="0" y="1006475"/>
            <a:ext cx="9144000" cy="5319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4" name="Rectangle 3"/>
          <p:cNvSpPr/>
          <p:nvPr/>
        </p:nvSpPr>
        <p:spPr>
          <a:xfrm rot="2600087">
            <a:off x="158750" y="3325813"/>
            <a:ext cx="9632950" cy="2635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7" name="Rectangle 6"/>
          <p:cNvSpPr/>
          <p:nvPr/>
        </p:nvSpPr>
        <p:spPr>
          <a:xfrm rot="8684372">
            <a:off x="-436563" y="3376613"/>
            <a:ext cx="9632951" cy="2635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0421" name="Rectangle 4"/>
          <p:cNvSpPr txBox="1">
            <a:spLocks noChangeArrowheads="1"/>
          </p:cNvSpPr>
          <p:nvPr/>
        </p:nvSpPr>
        <p:spPr bwMode="auto">
          <a:xfrm>
            <a:off x="98425" y="1152525"/>
            <a:ext cx="3968750" cy="12684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BC7"/>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1pPr>
            <a:lvl2pPr>
              <a:spcBef>
                <a:spcPct val="20000"/>
              </a:spcBef>
              <a:buClr>
                <a:srgbClr val="007BC7"/>
              </a:buClr>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2pPr>
            <a:lvl3pPr marL="1143000" indent="-228600">
              <a:spcBef>
                <a:spcPct val="20000"/>
              </a:spcBef>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3pPr>
            <a:lvl4pPr marL="1600200" indent="-228600">
              <a:spcBef>
                <a:spcPct val="20000"/>
              </a:spcBef>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4pPr>
            <a:lvl5pPr marL="2057400" indent="-228600">
              <a:spcBef>
                <a:spcPct val="20000"/>
              </a:spcBef>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9pPr>
          </a:lstStyle>
          <a:p>
            <a:pPr eaLnBrk="1" hangingPunct="1">
              <a:buClrTx/>
              <a:buFont typeface="Arial" panose="020B0604020202020204" pitchFamily="34" charset="0"/>
              <a:buNone/>
            </a:pPr>
            <a:r>
              <a:rPr lang="en-US" altLang="en-US" sz="2400" u="sng">
                <a:solidFill>
                  <a:srgbClr val="000000"/>
                </a:solidFill>
                <a:latin typeface="Arial" panose="020B0604020202020204" pitchFamily="34" charset="0"/>
                <a:ea typeface="MS PGothic" panose="020B0600070205080204" pitchFamily="34" charset="-128"/>
              </a:rPr>
              <a:t>Suburban shopping mall</a:t>
            </a:r>
          </a:p>
          <a:p>
            <a:pPr marL="0" lvl="1" eaLnBrk="1" hangingPunct="1">
              <a:buClrTx/>
              <a:buFont typeface="Arial" panose="020B0604020202020204" pitchFamily="34" charset="0"/>
              <a:buNone/>
            </a:pPr>
            <a:r>
              <a:rPr lang="en-US" altLang="en-US">
                <a:solidFill>
                  <a:srgbClr val="000000"/>
                </a:solidFill>
                <a:latin typeface="Arial" panose="020B0604020202020204" pitchFamily="34" charset="0"/>
                <a:ea typeface="MS PGothic" panose="020B0600070205080204" pitchFamily="34" charset="-128"/>
              </a:rPr>
              <a:t>City center shopping out-of-town</a:t>
            </a:r>
          </a:p>
          <a:p>
            <a:pPr marL="0" lvl="1" eaLnBrk="1" hangingPunct="1">
              <a:buClrTx/>
              <a:buFont typeface="Arial" panose="020B0604020202020204" pitchFamily="34" charset="0"/>
              <a:buNone/>
            </a:pPr>
            <a:r>
              <a:rPr lang="en-US" altLang="en-US">
                <a:solidFill>
                  <a:srgbClr val="000000"/>
                </a:solidFill>
                <a:latin typeface="Arial" panose="020B0604020202020204" pitchFamily="34" charset="0"/>
                <a:ea typeface="MS PGothic" panose="020B0600070205080204" pitchFamily="34" charset="-128"/>
              </a:rPr>
              <a:t>US origins and global success</a:t>
            </a:r>
          </a:p>
        </p:txBody>
      </p:sp>
      <p:sp>
        <p:nvSpPr>
          <p:cNvPr id="60422" name="Slide Number Placeholder 3"/>
          <p:cNvSpPr>
            <a:spLocks noGrp="1"/>
          </p:cNvSpPr>
          <p:nvPr>
            <p:ph type="sldNum" sz="quarter" idx="12"/>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2DFEE435-1770-4B8A-BB8E-91844174F00B}" type="slidenum">
              <a:rPr lang="nl-NL" altLang="nl-NL" smtClean="0">
                <a:solidFill>
                  <a:schemeClr val="bg1"/>
                </a:solidFill>
              </a:rPr>
              <a:pPr/>
              <a:t>56</a:t>
            </a:fld>
            <a:endParaRPr lang="nl-NL" altLang="nl-NL">
              <a:solidFill>
                <a:schemeClr val="bg1"/>
              </a:solidFill>
            </a:endParaRPr>
          </a:p>
        </p:txBody>
      </p:sp>
    </p:spTree>
    <p:extLst>
      <p:ext uri="{BB962C8B-B14F-4D97-AF65-F5344CB8AC3E}">
        <p14:creationId xmlns:p14="http://schemas.microsoft.com/office/powerpoint/2010/main" val="19130382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…en niet </a:t>
            </a:r>
            <a:r>
              <a:rPr lang="en-US" altLang="en-US" i="1"/>
              <a:t>die</a:t>
            </a:r>
            <a:r>
              <a:rPr lang="en-US" altLang="en-US"/>
              <a:t> detailhandelstructuur?</a:t>
            </a:r>
          </a:p>
        </p:txBody>
      </p:sp>
      <p:sp>
        <p:nvSpPr>
          <p:cNvPr id="62467" name="Content Placeholder 1"/>
          <p:cNvSpPr>
            <a:spLocks noGrp="1"/>
          </p:cNvSpPr>
          <p:nvPr>
            <p:ph idx="1"/>
          </p:nvPr>
        </p:nvSpPr>
        <p:spPr/>
        <p:txBody>
          <a:bodyPr/>
          <a:lstStyle/>
          <a:p>
            <a:endParaRPr lang="en-US" altLang="nl-NL"/>
          </a:p>
        </p:txBody>
      </p:sp>
      <p:pic>
        <p:nvPicPr>
          <p:cNvPr id="62468" name="Picture 2" descr="DSC008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52513"/>
            <a:ext cx="9144000" cy="527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rot="2600087">
            <a:off x="158750" y="3325813"/>
            <a:ext cx="9632950" cy="2635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7" name="Rectangle 6"/>
          <p:cNvSpPr/>
          <p:nvPr/>
        </p:nvSpPr>
        <p:spPr>
          <a:xfrm rot="8684372">
            <a:off x="-436563" y="3376613"/>
            <a:ext cx="9632951" cy="2635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nl-NL"/>
          </a:p>
        </p:txBody>
      </p:sp>
      <p:sp>
        <p:nvSpPr>
          <p:cNvPr id="62471" name="Rectangle 4"/>
          <p:cNvSpPr txBox="1">
            <a:spLocks noChangeArrowheads="1"/>
          </p:cNvSpPr>
          <p:nvPr/>
        </p:nvSpPr>
        <p:spPr bwMode="auto">
          <a:xfrm>
            <a:off x="98425" y="1152525"/>
            <a:ext cx="3968750" cy="123983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rgbClr val="007BC7"/>
              </a:buClr>
              <a:buFont typeface="Wingdings" panose="05000000000000000000" pitchFamily="2" charset="2"/>
              <a:buChar char="§"/>
              <a:defRPr sz="2000">
                <a:solidFill>
                  <a:schemeClr val="tx1"/>
                </a:solidFill>
                <a:latin typeface="Verdana" panose="020B0604030504040204" pitchFamily="34" charset="0"/>
                <a:cs typeface="Arial" panose="020B0604020202020204" pitchFamily="34" charset="0"/>
              </a:defRPr>
            </a:lvl1pPr>
            <a:lvl2pPr marL="742950" indent="-285750">
              <a:spcBef>
                <a:spcPct val="20000"/>
              </a:spcBef>
              <a:buClr>
                <a:srgbClr val="007BC7"/>
              </a:buClr>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2pPr>
            <a:lvl3pPr marL="1143000" indent="-228600">
              <a:spcBef>
                <a:spcPct val="20000"/>
              </a:spcBef>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3pPr>
            <a:lvl4pPr marL="1600200" indent="-228600">
              <a:spcBef>
                <a:spcPct val="20000"/>
              </a:spcBef>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4pPr>
            <a:lvl5pPr marL="2057400" indent="-228600">
              <a:spcBef>
                <a:spcPct val="20000"/>
              </a:spcBef>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20000"/>
              </a:spcBef>
              <a:spcAft>
                <a:spcPct val="0"/>
              </a:spcAft>
              <a:buFont typeface="Verdana" panose="020B0604030504040204" pitchFamily="34" charset="0"/>
              <a:buChar char="–"/>
              <a:defRPr>
                <a:solidFill>
                  <a:schemeClr val="tx1"/>
                </a:solidFill>
                <a:latin typeface="Verdana" panose="020B0604030504040204" pitchFamily="34" charset="0"/>
                <a:cs typeface="Arial" panose="020B0604020202020204" pitchFamily="34" charset="0"/>
              </a:defRPr>
            </a:lvl9pPr>
          </a:lstStyle>
          <a:p>
            <a:pPr eaLnBrk="1" hangingPunct="1">
              <a:buClrTx/>
              <a:buFont typeface="Arial" panose="020B0604020202020204" pitchFamily="34" charset="0"/>
              <a:buNone/>
            </a:pPr>
            <a:r>
              <a:rPr lang="en-US" altLang="en-US" sz="2400" u="sng">
                <a:solidFill>
                  <a:srgbClr val="000000"/>
                </a:solidFill>
                <a:latin typeface="Arial" panose="020B0604020202020204" pitchFamily="34" charset="0"/>
                <a:ea typeface="MS PGothic" panose="020B0600070205080204" pitchFamily="34" charset="-128"/>
              </a:rPr>
              <a:t>Hypermarket</a:t>
            </a:r>
          </a:p>
          <a:p>
            <a:pPr eaLnBrk="1" hangingPunct="1">
              <a:buClrTx/>
              <a:buFont typeface="Arial" panose="020B0604020202020204" pitchFamily="34" charset="0"/>
              <a:buNone/>
            </a:pPr>
            <a:r>
              <a:rPr lang="en-US" altLang="en-US" sz="1800">
                <a:solidFill>
                  <a:srgbClr val="000000"/>
                </a:solidFill>
                <a:latin typeface="Arial" panose="020B0604020202020204" pitchFamily="34" charset="0"/>
                <a:ea typeface="MS PGothic" panose="020B0600070205080204" pitchFamily="34" charset="-128"/>
              </a:rPr>
              <a:t>Grocery shopping out-of-town</a:t>
            </a:r>
          </a:p>
          <a:p>
            <a:pPr eaLnBrk="1" hangingPunct="1">
              <a:buClrTx/>
              <a:buFont typeface="Arial" panose="020B0604020202020204" pitchFamily="34" charset="0"/>
              <a:buNone/>
            </a:pPr>
            <a:r>
              <a:rPr lang="en-US" altLang="en-US" sz="1800">
                <a:solidFill>
                  <a:srgbClr val="000000"/>
                </a:solidFill>
                <a:latin typeface="Arial" panose="020B0604020202020204" pitchFamily="34" charset="0"/>
                <a:ea typeface="MS PGothic" panose="020B0600070205080204" pitchFamily="34" charset="-128"/>
              </a:rPr>
              <a:t>French origins, global phenomenon</a:t>
            </a:r>
          </a:p>
        </p:txBody>
      </p:sp>
      <p:sp>
        <p:nvSpPr>
          <p:cNvPr id="62472" name="Slide Number Placeholder 3"/>
          <p:cNvSpPr>
            <a:spLocks noGrp="1"/>
          </p:cNvSpPr>
          <p:nvPr>
            <p:ph type="sldNum" sz="quarter" idx="12"/>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4B499018-447F-4237-8108-589418CB86D6}" type="slidenum">
              <a:rPr lang="nl-NL" altLang="nl-NL" smtClean="0">
                <a:solidFill>
                  <a:schemeClr val="bg1"/>
                </a:solidFill>
              </a:rPr>
              <a:pPr/>
              <a:t>57</a:t>
            </a:fld>
            <a:endParaRPr lang="nl-NL" altLang="nl-NL">
              <a:solidFill>
                <a:schemeClr val="bg1"/>
              </a:solidFill>
            </a:endParaRPr>
          </a:p>
        </p:txBody>
      </p:sp>
    </p:spTree>
    <p:extLst>
      <p:ext uri="{BB962C8B-B14F-4D97-AF65-F5344CB8AC3E}">
        <p14:creationId xmlns:p14="http://schemas.microsoft.com/office/powerpoint/2010/main" val="219908022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t>Growth of office/industrial at motorways</a:t>
            </a:r>
          </a:p>
        </p:txBody>
      </p:sp>
      <p:sp>
        <p:nvSpPr>
          <p:cNvPr id="4" name="Rectangle 3"/>
          <p:cNvSpPr/>
          <p:nvPr/>
        </p:nvSpPr>
        <p:spPr>
          <a:xfrm>
            <a:off x="3851920" y="1772816"/>
            <a:ext cx="26642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5" name="Rectangle 4"/>
          <p:cNvSpPr/>
          <p:nvPr/>
        </p:nvSpPr>
        <p:spPr>
          <a:xfrm>
            <a:off x="5004048" y="4365104"/>
            <a:ext cx="26642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tangle 5"/>
          <p:cNvSpPr/>
          <p:nvPr/>
        </p:nvSpPr>
        <p:spPr>
          <a:xfrm>
            <a:off x="3671900" y="5955697"/>
            <a:ext cx="2664296" cy="2880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9" name="Picture 5"/>
          <p:cNvPicPr>
            <a:picLocks noChangeAspect="1" noChangeArrowheads="1"/>
          </p:cNvPicPr>
          <p:nvPr/>
        </p:nvPicPr>
        <p:blipFill rotWithShape="1">
          <a:blip r:embed="rId3">
            <a:extLst>
              <a:ext uri="{28A0092B-C50C-407E-A947-70E740481C1C}">
                <a14:useLocalDpi xmlns:a14="http://schemas.microsoft.com/office/drawing/2010/main"/>
              </a:ext>
            </a:extLst>
          </a:blip>
          <a:srcRect t="2869"/>
          <a:stretch/>
        </p:blipFill>
        <p:spPr bwMode="auto">
          <a:xfrm>
            <a:off x="544505" y="1772816"/>
            <a:ext cx="3790055" cy="44521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a:ext>
            </a:extLst>
          </a:blip>
          <a:srcRect l="3073"/>
          <a:stretch/>
        </p:blipFill>
        <p:spPr bwMode="auto">
          <a:xfrm>
            <a:off x="4427984" y="4049077"/>
            <a:ext cx="2736304" cy="20985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2"/>
          <p:cNvPicPr>
            <a:picLocks noChangeAspect="1" noChangeArrowheads="1"/>
          </p:cNvPicPr>
          <p:nvPr/>
        </p:nvPicPr>
        <p:blipFill rotWithShape="1">
          <a:blip r:embed="rId5">
            <a:extLst>
              <a:ext uri="{28A0092B-C50C-407E-A947-70E740481C1C}">
                <a14:useLocalDpi xmlns:a14="http://schemas.microsoft.com/office/drawing/2010/main"/>
              </a:ext>
            </a:extLst>
          </a:blip>
          <a:srcRect l="2443"/>
          <a:stretch/>
        </p:blipFill>
        <p:spPr bwMode="auto">
          <a:xfrm>
            <a:off x="4427984" y="1742635"/>
            <a:ext cx="2736304" cy="19718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Slide Number Placeholder 3"/>
          <p:cNvSpPr>
            <a:spLocks noGrp="1"/>
          </p:cNvSpPr>
          <p:nvPr>
            <p:ph type="sldNum" sz="quarter" idx="12"/>
          </p:nvPr>
        </p:nvSpPr>
        <p:spPr>
          <a:xfrm>
            <a:off x="485775" y="6407150"/>
            <a:ext cx="360363" cy="142875"/>
          </a:xfrm>
        </p:spPr>
        <p:txBody>
          <a:bodyPr/>
          <a:lstStyle/>
          <a:p>
            <a:fld id="{0EAA6387-A8AC-4F62-968B-60990E03C046}" type="slidenum">
              <a:rPr lang="nl-NL" smtClean="0"/>
              <a:pPr/>
              <a:t>58</a:t>
            </a:fld>
            <a:endParaRPr lang="nl-NL"/>
          </a:p>
        </p:txBody>
      </p:sp>
    </p:spTree>
    <p:extLst>
      <p:ext uri="{BB962C8B-B14F-4D97-AF65-F5344CB8AC3E}">
        <p14:creationId xmlns:p14="http://schemas.microsoft.com/office/powerpoint/2010/main" val="34868245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itle 1"/>
          <p:cNvSpPr>
            <a:spLocks noGrp="1"/>
          </p:cNvSpPr>
          <p:nvPr>
            <p:ph type="title"/>
          </p:nvPr>
        </p:nvSpPr>
        <p:spPr/>
        <p:txBody>
          <a:bodyPr/>
          <a:lstStyle/>
          <a:p>
            <a:endParaRPr lang="nl-NL" altLang="nl-NL"/>
          </a:p>
        </p:txBody>
      </p:sp>
      <p:sp>
        <p:nvSpPr>
          <p:cNvPr id="64515" name="Slide Number Placeholder 5"/>
          <p:cNvSpPr>
            <a:spLocks noGrp="1"/>
          </p:cNvSpPr>
          <p:nvPr>
            <p:ph type="sldNum" sz="quarter" idx="12"/>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9B8F1F2F-AB61-4498-8331-DC0A5296DAFA}" type="slidenum">
              <a:rPr lang="nl-NL" altLang="nl-NL" smtClean="0">
                <a:solidFill>
                  <a:schemeClr val="bg1"/>
                </a:solidFill>
              </a:rPr>
              <a:pPr/>
              <a:t>59</a:t>
            </a:fld>
            <a:endParaRPr lang="nl-NL" altLang="nl-NL" dirty="0">
              <a:solidFill>
                <a:schemeClr val="bg1"/>
              </a:solidFill>
            </a:endParaRPr>
          </a:p>
        </p:txBody>
      </p:sp>
      <p:pic>
        <p:nvPicPr>
          <p:cNvPr id="64516" name="Picture 6"/>
          <p:cNvPicPr>
            <a:picLocks noChangeAspect="1"/>
          </p:cNvPicPr>
          <p:nvPr/>
        </p:nvPicPr>
        <p:blipFill>
          <a:blip r:embed="rId2">
            <a:extLst>
              <a:ext uri="{28A0092B-C50C-407E-A947-70E740481C1C}">
                <a14:useLocalDpi xmlns:a14="http://schemas.microsoft.com/office/drawing/2010/main" val="0"/>
              </a:ext>
            </a:extLst>
          </a:blip>
          <a:srcRect b="1974"/>
          <a:stretch>
            <a:fillRect/>
          </a:stretch>
        </p:blipFill>
        <p:spPr bwMode="auto">
          <a:xfrm>
            <a:off x="0" y="1073448"/>
            <a:ext cx="9538422" cy="523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7" name="TextBox 7"/>
          <p:cNvSpPr txBox="1">
            <a:spLocks noChangeArrowheads="1"/>
          </p:cNvSpPr>
          <p:nvPr/>
        </p:nvSpPr>
        <p:spPr bwMode="auto">
          <a:xfrm>
            <a:off x="611560" y="6275090"/>
            <a:ext cx="6480175"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nl-NL" altLang="nl-NL" sz="3200" dirty="0" err="1">
                <a:solidFill>
                  <a:schemeClr val="bg1"/>
                </a:solidFill>
              </a:rPr>
              <a:t>Failed</a:t>
            </a:r>
            <a:r>
              <a:rPr lang="nl-NL" altLang="nl-NL" sz="3200" dirty="0">
                <a:solidFill>
                  <a:schemeClr val="bg1"/>
                </a:solidFill>
              </a:rPr>
              <a:t> office </a:t>
            </a:r>
            <a:r>
              <a:rPr lang="nl-NL" altLang="nl-NL" sz="3200" dirty="0" err="1">
                <a:solidFill>
                  <a:schemeClr val="bg1"/>
                </a:solidFill>
              </a:rPr>
              <a:t>location</a:t>
            </a:r>
            <a:r>
              <a:rPr lang="nl-NL" altLang="nl-NL" sz="3200" dirty="0">
                <a:solidFill>
                  <a:schemeClr val="bg1"/>
                </a:solidFill>
              </a:rPr>
              <a:t> policy</a:t>
            </a:r>
          </a:p>
        </p:txBody>
      </p:sp>
    </p:spTree>
    <p:extLst>
      <p:ext uri="{BB962C8B-B14F-4D97-AF65-F5344CB8AC3E}">
        <p14:creationId xmlns:p14="http://schemas.microsoft.com/office/powerpoint/2010/main" val="24791934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nl-NL" altLang="nl-NL"/>
              <a:t>.</a:t>
            </a:r>
          </a:p>
        </p:txBody>
      </p:sp>
      <p:sp>
        <p:nvSpPr>
          <p:cNvPr id="6147" name="Content Placeholder 2"/>
          <p:cNvSpPr>
            <a:spLocks noGrp="1"/>
          </p:cNvSpPr>
          <p:nvPr>
            <p:ph idx="1"/>
          </p:nvPr>
        </p:nvSpPr>
        <p:spPr/>
        <p:txBody>
          <a:bodyPr/>
          <a:lstStyle/>
          <a:p>
            <a:pPr marL="0" indent="0" algn="ctr">
              <a:buFont typeface="Wingdings" pitchFamily="2" charset="2"/>
              <a:buNone/>
            </a:pPr>
            <a:endParaRPr lang="nl-NL" altLang="nl-NL"/>
          </a:p>
          <a:p>
            <a:pPr marL="0" indent="0" algn="ctr">
              <a:buFont typeface="Wingdings" pitchFamily="2" charset="2"/>
              <a:buNone/>
            </a:pPr>
            <a:r>
              <a:rPr lang="nl-NL" altLang="nl-NL"/>
              <a:t>“</a:t>
            </a:r>
            <a:r>
              <a:rPr lang="nl-NL" altLang="nl-NL" i="1"/>
              <a:t>Before I came here I was confused about this subject. Having listened to your lecture I am still confused. But on a higher level</a:t>
            </a:r>
            <a:r>
              <a:rPr lang="nl-NL" altLang="nl-NL"/>
              <a:t>”</a:t>
            </a:r>
          </a:p>
          <a:p>
            <a:pPr marL="0" indent="0" algn="ctr">
              <a:buFont typeface="Wingdings" pitchFamily="2" charset="2"/>
              <a:buNone/>
            </a:pPr>
            <a:endParaRPr lang="nl-NL" altLang="nl-NL"/>
          </a:p>
          <a:p>
            <a:pPr marL="0" indent="0" algn="ctr">
              <a:buFont typeface="Wingdings" pitchFamily="2" charset="2"/>
              <a:buNone/>
            </a:pPr>
            <a:r>
              <a:rPr lang="nl-NL" altLang="nl-NL"/>
              <a:t>Nobelprijswinnaar Enrico Fermi</a:t>
            </a:r>
          </a:p>
        </p:txBody>
      </p:sp>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1052513"/>
            <a:ext cx="9144000" cy="53288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9621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p:nvPr>
        </p:nvSpPr>
        <p:spPr/>
        <p:txBody>
          <a:bodyPr/>
          <a:lstStyle/>
          <a:p>
            <a:endParaRPr lang="nl-NL" altLang="nl-NL"/>
          </a:p>
        </p:txBody>
      </p:sp>
      <p:sp>
        <p:nvSpPr>
          <p:cNvPr id="65539" name="Slide Number Placeholder 5"/>
          <p:cNvSpPr>
            <a:spLocks noGrp="1"/>
          </p:cNvSpPr>
          <p:nvPr>
            <p:ph type="sldNum" sz="quarter" idx="12"/>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3EB69FBF-453E-4306-82E6-AAEEDD37C3D6}" type="slidenum">
              <a:rPr lang="nl-NL" altLang="nl-NL" smtClean="0">
                <a:solidFill>
                  <a:schemeClr val="bg1"/>
                </a:solidFill>
              </a:rPr>
              <a:pPr/>
              <a:t>60</a:t>
            </a:fld>
            <a:endParaRPr lang="nl-NL" altLang="nl-NL">
              <a:solidFill>
                <a:schemeClr val="bg1"/>
              </a:solidFill>
            </a:endParaRPr>
          </a:p>
        </p:txBody>
      </p:sp>
      <p:pic>
        <p:nvPicPr>
          <p:cNvPr id="65540" name="Picture 6"/>
          <p:cNvPicPr>
            <a:picLocks noChangeAspect="1"/>
          </p:cNvPicPr>
          <p:nvPr/>
        </p:nvPicPr>
        <p:blipFill>
          <a:blip r:embed="rId2">
            <a:extLst>
              <a:ext uri="{28A0092B-C50C-407E-A947-70E740481C1C}">
                <a14:useLocalDpi xmlns:a14="http://schemas.microsoft.com/office/drawing/2010/main" val="0"/>
              </a:ext>
            </a:extLst>
          </a:blip>
          <a:srcRect b="3749"/>
          <a:stretch>
            <a:fillRect/>
          </a:stretch>
        </p:blipFill>
        <p:spPr bwMode="auto">
          <a:xfrm>
            <a:off x="5358" y="1052736"/>
            <a:ext cx="11086332" cy="5256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103749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4" y="1284288"/>
            <a:ext cx="8658225" cy="444500"/>
          </a:xfrm>
        </p:spPr>
        <p:txBody>
          <a:bodyPr/>
          <a:lstStyle/>
          <a:p>
            <a:r>
              <a:rPr lang="en-US" altLang="nl-NL" sz="2800" dirty="0"/>
              <a:t>National Policy Strategy for Infrastructure and Planning (2012)</a:t>
            </a:r>
          </a:p>
        </p:txBody>
      </p:sp>
      <p:sp>
        <p:nvSpPr>
          <p:cNvPr id="3" name="Content Placeholder 2"/>
          <p:cNvSpPr>
            <a:spLocks noGrp="1"/>
          </p:cNvSpPr>
          <p:nvPr>
            <p:ph idx="1"/>
          </p:nvPr>
        </p:nvSpPr>
        <p:spPr>
          <a:xfrm>
            <a:off x="457200" y="1844824"/>
            <a:ext cx="5122912" cy="4752528"/>
          </a:xfrm>
        </p:spPr>
        <p:txBody>
          <a:bodyPr>
            <a:normAutofit/>
          </a:bodyPr>
          <a:lstStyle/>
          <a:p>
            <a:endParaRPr lang="en-US" altLang="nl-NL" sz="1800" dirty="0"/>
          </a:p>
          <a:p>
            <a:pPr lvl="1"/>
            <a:endParaRPr lang="en-US" altLang="nl-NL" sz="1600" dirty="0"/>
          </a:p>
          <a:p>
            <a:pPr lvl="1"/>
            <a:r>
              <a:rPr lang="en-US" altLang="nl-NL" sz="1600" dirty="0"/>
              <a:t>Decentralization intensified: provinces should now play main planning role</a:t>
            </a:r>
          </a:p>
          <a:p>
            <a:pPr lvl="1"/>
            <a:endParaRPr lang="en-US" altLang="nl-NL" sz="1600" dirty="0"/>
          </a:p>
          <a:p>
            <a:pPr lvl="1"/>
            <a:r>
              <a:rPr lang="en-US" altLang="nl-NL" sz="1600" dirty="0"/>
              <a:t>Most national urbanization policy abolished</a:t>
            </a:r>
          </a:p>
          <a:p>
            <a:pPr lvl="2"/>
            <a:r>
              <a:rPr lang="en-US" altLang="nl-NL" sz="1600" dirty="0"/>
              <a:t>Green Heart</a:t>
            </a:r>
          </a:p>
          <a:p>
            <a:pPr lvl="2"/>
            <a:r>
              <a:rPr lang="en-US" altLang="nl-NL" sz="1600" dirty="0"/>
              <a:t>Buffer Zones</a:t>
            </a:r>
          </a:p>
          <a:p>
            <a:pPr lvl="2"/>
            <a:r>
              <a:rPr lang="en-US" altLang="nl-NL" sz="1600" dirty="0"/>
              <a:t>Retail policy</a:t>
            </a:r>
          </a:p>
          <a:p>
            <a:pPr lvl="2"/>
            <a:r>
              <a:rPr lang="en-US" altLang="nl-NL" sz="1600" dirty="0"/>
              <a:t>Densification policy</a:t>
            </a:r>
          </a:p>
          <a:p>
            <a:pPr lvl="2"/>
            <a:r>
              <a:rPr lang="en-US" altLang="nl-NL" sz="1600" dirty="0"/>
              <a:t>Housing locations</a:t>
            </a:r>
          </a:p>
          <a:p>
            <a:pPr lvl="1"/>
            <a:endParaRPr lang="en-US" altLang="nl-NL" sz="1600" dirty="0"/>
          </a:p>
          <a:p>
            <a:pPr lvl="1"/>
            <a:r>
              <a:rPr lang="en-US" altLang="nl-NL" sz="1600" dirty="0"/>
              <a:t>Enforcement/control of policy abolished</a:t>
            </a:r>
          </a:p>
          <a:p>
            <a:pPr lvl="1"/>
            <a:endParaRPr lang="en-US" dirty="0"/>
          </a:p>
          <a:p>
            <a:endParaRPr lang="en-US" dirty="0"/>
          </a:p>
        </p:txBody>
      </p:sp>
      <p:sp>
        <p:nvSpPr>
          <p:cNvPr id="6" name="Slide Number Placeholder 3"/>
          <p:cNvSpPr>
            <a:spLocks noGrp="1"/>
          </p:cNvSpPr>
          <p:nvPr>
            <p:ph type="sldNum" sz="quarter" idx="12"/>
          </p:nvPr>
        </p:nvSpPr>
        <p:spPr>
          <a:xfrm>
            <a:off x="485775" y="6407150"/>
            <a:ext cx="360363" cy="142875"/>
          </a:xfrm>
        </p:spPr>
        <p:txBody>
          <a:bodyPr/>
          <a:lstStyle/>
          <a:p>
            <a:fld id="{0EAA6387-A8AC-4F62-968B-60990E03C046}" type="slidenum">
              <a:rPr lang="en-US" smtClean="0"/>
              <a:pPr/>
              <a:t>61</a:t>
            </a:fld>
            <a:endParaRPr lang="en-US" dirty="0"/>
          </a:p>
        </p:txBody>
      </p:sp>
      <p:pic>
        <p:nvPicPr>
          <p:cNvPr id="7" name="Picture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951114" y="1916832"/>
            <a:ext cx="2858565" cy="4104456"/>
          </a:xfrm>
          <a:prstGeom prst="rect">
            <a:avLst/>
          </a:prstGeom>
          <a:noFill/>
          <a:ln>
            <a:noFill/>
          </a:ln>
          <a:effectLst>
            <a:outerShdw blurRad="342900" dist="50800" dir="5400000" algn="ctr" rotWithShape="0">
              <a:schemeClr val="tx1">
                <a:lumMod val="95000"/>
                <a:lumOff val="5000"/>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376408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5774" y="1284288"/>
            <a:ext cx="8658225" cy="444500"/>
          </a:xfrm>
        </p:spPr>
        <p:txBody>
          <a:bodyPr/>
          <a:lstStyle/>
          <a:p>
            <a:pPr eaLnBrk="1" hangingPunct="1">
              <a:defRPr/>
            </a:pPr>
            <a:r>
              <a:rPr lang="en-US" noProof="0" dirty="0">
                <a:ea typeface="+mj-ea"/>
              </a:rPr>
              <a:t>Housing stock</a:t>
            </a:r>
          </a:p>
        </p:txBody>
      </p:sp>
      <p:sp>
        <p:nvSpPr>
          <p:cNvPr id="3" name="Content Placeholder 2"/>
          <p:cNvSpPr>
            <a:spLocks noGrp="1"/>
          </p:cNvSpPr>
          <p:nvPr>
            <p:ph idx="1"/>
          </p:nvPr>
        </p:nvSpPr>
        <p:spPr>
          <a:xfrm>
            <a:off x="485775" y="1844675"/>
            <a:ext cx="2718073" cy="4281488"/>
          </a:xfrm>
        </p:spPr>
        <p:txBody>
          <a:bodyPr/>
          <a:lstStyle/>
          <a:p>
            <a:pPr>
              <a:defRPr/>
            </a:pPr>
            <a:r>
              <a:rPr lang="en-US" dirty="0"/>
              <a:t>Continuous supply of new housing fueled by owner occupied sector since 1990</a:t>
            </a:r>
          </a:p>
          <a:p>
            <a:pPr marL="0" indent="0">
              <a:buNone/>
              <a:defRPr/>
            </a:pPr>
            <a:endParaRPr lang="en-US" dirty="0"/>
          </a:p>
        </p:txBody>
      </p:sp>
      <p:sp>
        <p:nvSpPr>
          <p:cNvPr id="4" name="Slide Number Placeholder 3"/>
          <p:cNvSpPr>
            <a:spLocks noGrp="1"/>
          </p:cNvSpPr>
          <p:nvPr>
            <p:ph type="sldNum" sz="quarter" idx="12"/>
          </p:nvPr>
        </p:nvSpPr>
        <p:spPr/>
        <p:txBody>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defRPr/>
            </a:pPr>
            <a:fld id="{C2E3634B-6A68-4CB9-9343-3E32CE17B026}" type="slidenum">
              <a:rPr lang="nl-NL" altLang="nl-NL" sz="1000" smtClean="0">
                <a:solidFill>
                  <a:schemeClr val="bg1"/>
                </a:solidFill>
              </a:rPr>
              <a:pPr eaLnBrk="1" hangingPunct="1">
                <a:defRPr/>
              </a:pPr>
              <a:t>62</a:t>
            </a:fld>
            <a:endParaRPr lang="nl-NL" altLang="nl-NL" sz="1000">
              <a:solidFill>
                <a:schemeClr val="bg1"/>
              </a:solidFill>
            </a:endParaRPr>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86" t="16079" r="39540" b="12569"/>
          <a:stretch/>
        </p:blipFill>
        <p:spPr bwMode="auto">
          <a:xfrm>
            <a:off x="3468350" y="1484784"/>
            <a:ext cx="5652655" cy="4465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ectangle 10"/>
          <p:cNvSpPr/>
          <p:nvPr/>
        </p:nvSpPr>
        <p:spPr>
          <a:xfrm>
            <a:off x="6287560" y="2996952"/>
            <a:ext cx="1568058" cy="276999"/>
          </a:xfrm>
          <a:prstGeom prst="rect">
            <a:avLst/>
          </a:prstGeom>
          <a:solidFill>
            <a:schemeClr val="bg1"/>
          </a:solidFill>
          <a:ln>
            <a:solidFill>
              <a:srgbClr val="0070C0"/>
            </a:solidFill>
          </a:ln>
        </p:spPr>
        <p:txBody>
          <a:bodyPr wrap="none">
            <a:spAutoFit/>
          </a:bodyPr>
          <a:lstStyle/>
          <a:p>
            <a:r>
              <a:rPr lang="en-US" sz="1200" b="1" dirty="0">
                <a:solidFill>
                  <a:schemeClr val="tx2"/>
                </a:solidFill>
              </a:rPr>
              <a:t>owner-occupied</a:t>
            </a:r>
            <a:endParaRPr lang="nl-NL" b="1" dirty="0">
              <a:solidFill>
                <a:schemeClr val="tx2"/>
              </a:solidFill>
            </a:endParaRPr>
          </a:p>
        </p:txBody>
      </p:sp>
      <p:sp>
        <p:nvSpPr>
          <p:cNvPr id="12" name="Rectangle 11"/>
          <p:cNvSpPr/>
          <p:nvPr/>
        </p:nvSpPr>
        <p:spPr>
          <a:xfrm>
            <a:off x="6287560" y="4276944"/>
            <a:ext cx="1417376" cy="276999"/>
          </a:xfrm>
          <a:prstGeom prst="rect">
            <a:avLst/>
          </a:prstGeom>
          <a:solidFill>
            <a:schemeClr val="bg1"/>
          </a:solidFill>
          <a:ln>
            <a:solidFill>
              <a:srgbClr val="FF0000"/>
            </a:solidFill>
          </a:ln>
        </p:spPr>
        <p:txBody>
          <a:bodyPr wrap="none">
            <a:spAutoFit/>
          </a:bodyPr>
          <a:lstStyle/>
          <a:p>
            <a:r>
              <a:rPr lang="en-US" sz="1200" b="1" dirty="0">
                <a:solidFill>
                  <a:srgbClr val="FF0000"/>
                </a:solidFill>
              </a:rPr>
              <a:t>social housing</a:t>
            </a:r>
            <a:endParaRPr lang="nl-NL" b="1" dirty="0">
              <a:solidFill>
                <a:srgbClr val="FF0000"/>
              </a:solidFill>
            </a:endParaRPr>
          </a:p>
        </p:txBody>
      </p:sp>
      <p:sp>
        <p:nvSpPr>
          <p:cNvPr id="13" name="Rectangle 12"/>
          <p:cNvSpPr/>
          <p:nvPr/>
        </p:nvSpPr>
        <p:spPr>
          <a:xfrm>
            <a:off x="6287560" y="5085183"/>
            <a:ext cx="1455848" cy="276999"/>
          </a:xfrm>
          <a:prstGeom prst="rect">
            <a:avLst/>
          </a:prstGeom>
          <a:solidFill>
            <a:schemeClr val="bg1"/>
          </a:solidFill>
          <a:ln>
            <a:solidFill>
              <a:srgbClr val="FF0000"/>
            </a:solidFill>
          </a:ln>
        </p:spPr>
        <p:txBody>
          <a:bodyPr wrap="none">
            <a:spAutoFit/>
          </a:bodyPr>
          <a:lstStyle/>
          <a:p>
            <a:r>
              <a:rPr lang="en-US" sz="1200" b="1" dirty="0">
                <a:solidFill>
                  <a:srgbClr val="FF0000"/>
                </a:solidFill>
              </a:rPr>
              <a:t>private rentals</a:t>
            </a:r>
            <a:endParaRPr lang="nl-NL" b="1" dirty="0">
              <a:solidFill>
                <a:srgbClr val="FF0000"/>
              </a:solidFill>
            </a:endParaRPr>
          </a:p>
        </p:txBody>
      </p:sp>
    </p:spTree>
    <p:extLst>
      <p:ext uri="{BB962C8B-B14F-4D97-AF65-F5344CB8AC3E}">
        <p14:creationId xmlns:p14="http://schemas.microsoft.com/office/powerpoint/2010/main" val="151101182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en-US" altLang="nl-NL" dirty="0"/>
              <a:t>Breaking the cycle</a:t>
            </a:r>
          </a:p>
        </p:txBody>
      </p:sp>
      <p:sp>
        <p:nvSpPr>
          <p:cNvPr id="37891" name="Rectangle 3"/>
          <p:cNvSpPr>
            <a:spLocks noGrp="1" noChangeArrowheads="1"/>
          </p:cNvSpPr>
          <p:nvPr>
            <p:ph idx="1"/>
          </p:nvPr>
        </p:nvSpPr>
        <p:spPr>
          <a:xfrm>
            <a:off x="485775" y="1844675"/>
            <a:ext cx="5886426" cy="4281488"/>
          </a:xfrm>
        </p:spPr>
        <p:txBody>
          <a:bodyPr/>
          <a:lstStyle/>
          <a:p>
            <a:pPr>
              <a:defRPr/>
            </a:pPr>
            <a:r>
              <a:rPr lang="en-US" dirty="0"/>
              <a:t>Problem: too much development at the wrong sites</a:t>
            </a:r>
          </a:p>
          <a:p>
            <a:pPr marL="731837" lvl="1" indent="-457200">
              <a:defRPr/>
            </a:pPr>
            <a:r>
              <a:rPr lang="en-US" dirty="0"/>
              <a:t>Oversupply </a:t>
            </a:r>
          </a:p>
          <a:p>
            <a:pPr marL="731837" lvl="1" indent="-457200">
              <a:defRPr/>
            </a:pPr>
            <a:r>
              <a:rPr lang="en-US" dirty="0"/>
              <a:t>Development model favors </a:t>
            </a:r>
            <a:r>
              <a:rPr lang="en-US" dirty="0" err="1"/>
              <a:t>greenfields</a:t>
            </a:r>
            <a:endParaRPr lang="en-US" dirty="0"/>
          </a:p>
          <a:p>
            <a:pPr>
              <a:defRPr/>
            </a:pPr>
            <a:endParaRPr lang="en-US" dirty="0"/>
          </a:p>
          <a:p>
            <a:pPr>
              <a:defRPr/>
            </a:pPr>
            <a:r>
              <a:rPr lang="en-US" dirty="0"/>
              <a:t>Solution: not more top-down regulatory planning…</a:t>
            </a:r>
          </a:p>
          <a:p>
            <a:pPr>
              <a:defRPr/>
            </a:pPr>
            <a:endParaRPr lang="en-US" dirty="0"/>
          </a:p>
          <a:p>
            <a:pPr>
              <a:defRPr/>
            </a:pPr>
            <a:r>
              <a:rPr lang="en-US" dirty="0"/>
              <a:t>but a 3-step procedure for plans that allow new urbanization to demonstrate that the development is sustainable (the ladder)</a:t>
            </a:r>
          </a:p>
          <a:p>
            <a:pPr marL="731837" lvl="1" indent="-457200">
              <a:defRPr/>
            </a:pPr>
            <a:endParaRPr lang="en-US" dirty="0"/>
          </a:p>
          <a:p>
            <a:pPr marL="457200" indent="-457200">
              <a:defRPr/>
            </a:pPr>
            <a:endParaRPr lang="en-US" dirty="0"/>
          </a:p>
          <a:p>
            <a:pPr marL="731837" lvl="1" indent="-457200">
              <a:defRPr/>
            </a:pPr>
            <a:endParaRPr lang="en-US" dirty="0"/>
          </a:p>
          <a:p>
            <a:pPr marL="731837" lvl="1" indent="-457200">
              <a:defRPr/>
            </a:pPr>
            <a:endParaRPr lang="en-US" dirty="0"/>
          </a:p>
        </p:txBody>
      </p:sp>
      <p:sp>
        <p:nvSpPr>
          <p:cNvPr id="5" name="Slide Number Placeholder 3"/>
          <p:cNvSpPr>
            <a:spLocks noGrp="1"/>
          </p:cNvSpPr>
          <p:nvPr>
            <p:ph type="sldNum" sz="quarter" idx="12"/>
          </p:nvPr>
        </p:nvSpPr>
        <p:spPr>
          <a:xfrm>
            <a:off x="485775" y="6407150"/>
            <a:ext cx="360363" cy="142875"/>
          </a:xfrm>
        </p:spPr>
        <p:txBody>
          <a:bodyPr/>
          <a:lstStyle/>
          <a:p>
            <a:fld id="{0EAA6387-A8AC-4F62-968B-60990E03C046}" type="slidenum">
              <a:rPr lang="nl-NL" smtClean="0"/>
              <a:pPr/>
              <a:t>63</a:t>
            </a:fld>
            <a:endParaRPr lang="nl-NL"/>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948488" y="1844824"/>
            <a:ext cx="168592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819206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en-US" altLang="nl-NL" dirty="0"/>
              <a:t>Sustainable urbanization procedure</a:t>
            </a:r>
          </a:p>
        </p:txBody>
      </p:sp>
      <p:pic>
        <p:nvPicPr>
          <p:cNvPr id="36868" name="Picture 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619672" y="1739970"/>
            <a:ext cx="7675563"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3"/>
          <p:cNvSpPr>
            <a:spLocks noGrp="1"/>
          </p:cNvSpPr>
          <p:nvPr>
            <p:ph type="sldNum" sz="quarter" idx="12"/>
          </p:nvPr>
        </p:nvSpPr>
        <p:spPr>
          <a:xfrm>
            <a:off x="485775" y="6407150"/>
            <a:ext cx="360363" cy="142875"/>
          </a:xfrm>
        </p:spPr>
        <p:txBody>
          <a:bodyPr/>
          <a:lstStyle/>
          <a:p>
            <a:fld id="{0EAA6387-A8AC-4F62-968B-60990E03C046}" type="slidenum">
              <a:rPr lang="nl-NL" smtClean="0"/>
              <a:pPr/>
              <a:t>64</a:t>
            </a:fld>
            <a:endParaRPr lang="nl-NL"/>
          </a:p>
        </p:txBody>
      </p:sp>
      <p:pic>
        <p:nvPicPr>
          <p:cNvPr id="7" name="Picture 2">
            <a:extLst>
              <a:ext uri="{FF2B5EF4-FFF2-40B4-BE49-F238E27FC236}">
                <a16:creationId xmlns:a16="http://schemas.microsoft.com/office/drawing/2014/main" id="{A01E9C6D-03C7-457C-AD5C-E0522E76886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568" y="1808232"/>
            <a:ext cx="1685925" cy="4191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171797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85774" y="1284288"/>
            <a:ext cx="8478713" cy="444500"/>
          </a:xfrm>
        </p:spPr>
        <p:txBody>
          <a:bodyPr/>
          <a:lstStyle/>
          <a:p>
            <a:r>
              <a:rPr lang="en-US" dirty="0"/>
              <a:t>National Environment and Planning Vision (2019)</a:t>
            </a:r>
          </a:p>
        </p:txBody>
      </p:sp>
      <p:sp>
        <p:nvSpPr>
          <p:cNvPr id="8195" name="Rectangle 3"/>
          <p:cNvSpPr>
            <a:spLocks noGrp="1" noChangeArrowheads="1"/>
          </p:cNvSpPr>
          <p:nvPr>
            <p:ph idx="1"/>
          </p:nvPr>
        </p:nvSpPr>
        <p:spPr>
          <a:xfrm>
            <a:off x="485775" y="1844675"/>
            <a:ext cx="8190681" cy="4281488"/>
          </a:xfrm>
        </p:spPr>
        <p:txBody>
          <a:bodyPr/>
          <a:lstStyle/>
          <a:p>
            <a:endParaRPr lang="en-US" sz="1800" dirty="0"/>
          </a:p>
          <a:p>
            <a:r>
              <a:rPr lang="en-US" sz="1800" b="1" dirty="0"/>
              <a:t>Four long-term environmental/spatial challenges</a:t>
            </a:r>
          </a:p>
          <a:p>
            <a:pPr lvl="1"/>
            <a:r>
              <a:rPr lang="en-US" dirty="0"/>
              <a:t>Energy transition</a:t>
            </a:r>
          </a:p>
          <a:p>
            <a:pPr lvl="1"/>
            <a:r>
              <a:rPr lang="en-US" dirty="0"/>
              <a:t>Greening the economy</a:t>
            </a:r>
          </a:p>
          <a:p>
            <a:pPr lvl="1"/>
            <a:r>
              <a:rPr lang="en-US" dirty="0"/>
              <a:t>Livable cities </a:t>
            </a:r>
          </a:p>
          <a:p>
            <a:pPr lvl="1"/>
            <a:r>
              <a:rPr lang="en-US" dirty="0"/>
              <a:t>Landscape</a:t>
            </a:r>
          </a:p>
          <a:p>
            <a:pPr lvl="1"/>
            <a:endParaRPr lang="en-US" sz="1800" dirty="0"/>
          </a:p>
          <a:p>
            <a:r>
              <a:rPr lang="en-US" sz="1800" b="1" dirty="0"/>
              <a:t>Need a national approach</a:t>
            </a:r>
          </a:p>
          <a:p>
            <a:pPr lvl="1"/>
            <a:r>
              <a:rPr lang="en-US" dirty="0"/>
              <a:t>Coordination across sectors needed</a:t>
            </a:r>
          </a:p>
          <a:p>
            <a:pPr lvl="1"/>
            <a:r>
              <a:rPr lang="en-US" dirty="0"/>
              <a:t>Coordination between levels needed</a:t>
            </a:r>
          </a:p>
          <a:p>
            <a:pPr lvl="1"/>
            <a:endParaRPr lang="en-US" sz="1600" dirty="0"/>
          </a:p>
          <a:p>
            <a:r>
              <a:rPr lang="en-US" sz="1800" b="1" dirty="0"/>
              <a:t>Formulation of ‘national interests’</a:t>
            </a:r>
          </a:p>
          <a:p>
            <a:pPr lvl="1"/>
            <a:r>
              <a:rPr lang="en-US" dirty="0"/>
              <a:t>Basis for deployment of legal/financial instruments</a:t>
            </a:r>
          </a:p>
          <a:p>
            <a:pPr lvl="1"/>
            <a:endParaRPr lang="en-US" dirty="0"/>
          </a:p>
          <a:p>
            <a:pPr lvl="1"/>
            <a:endParaRPr lang="en-US" sz="1600" dirty="0"/>
          </a:p>
        </p:txBody>
      </p:sp>
      <p:sp>
        <p:nvSpPr>
          <p:cNvPr id="4" name="Tijdelijke aanduiding voor dianummer 3"/>
          <p:cNvSpPr>
            <a:spLocks noGrp="1"/>
          </p:cNvSpPr>
          <p:nvPr>
            <p:ph type="sldNum" sz="quarter" idx="12"/>
          </p:nvPr>
        </p:nvSpPr>
        <p:spPr/>
        <p:txBody>
          <a:bodyPr/>
          <a:lstStyle/>
          <a:p>
            <a:fld id="{DA7A9460-0946-4BB5-8906-C99BA3C7EEA4}" type="slidenum">
              <a:rPr lang="nl-NL" altLang="nl-NL" smtClean="0"/>
              <a:pPr/>
              <a:t>65</a:t>
            </a:fld>
            <a:endParaRPr lang="nl-NL" altLang="nl-NL"/>
          </a:p>
        </p:txBody>
      </p:sp>
      <p:pic>
        <p:nvPicPr>
          <p:cNvPr id="5" name="Afbeelding 4">
            <a:extLst>
              <a:ext uri="{FF2B5EF4-FFF2-40B4-BE49-F238E27FC236}">
                <a16:creationId xmlns:a16="http://schemas.microsoft.com/office/drawing/2014/main" id="{A7E5141C-7465-4B63-8CC4-FE98D652FA0C}"/>
              </a:ext>
            </a:extLst>
          </p:cNvPr>
          <p:cNvPicPr>
            <a:picLocks noChangeAspect="1"/>
          </p:cNvPicPr>
          <p:nvPr/>
        </p:nvPicPr>
        <p:blipFill>
          <a:blip r:embed="rId2"/>
          <a:stretch>
            <a:fillRect/>
          </a:stretch>
        </p:blipFill>
        <p:spPr>
          <a:xfrm>
            <a:off x="6732240" y="2708920"/>
            <a:ext cx="2123728" cy="276084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15298580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pPr eaLnBrk="1" hangingPunct="1"/>
            <a:endParaRPr lang="nl-NL" altLang="nl-NL"/>
          </a:p>
        </p:txBody>
      </p:sp>
      <p:sp>
        <p:nvSpPr>
          <p:cNvPr id="36867" name="Content Placeholder 2"/>
          <p:cNvSpPr>
            <a:spLocks noGrp="1"/>
          </p:cNvSpPr>
          <p:nvPr>
            <p:ph idx="1"/>
          </p:nvPr>
        </p:nvSpPr>
        <p:spPr/>
        <p:txBody>
          <a:bodyPr/>
          <a:lstStyle/>
          <a:p>
            <a:pPr eaLnBrk="1" hangingPunct="1"/>
            <a:endParaRPr lang="nl-NL" altLang="nl-NL"/>
          </a:p>
        </p:txBody>
      </p:sp>
      <p:sp>
        <p:nvSpPr>
          <p:cNvPr id="36868" name="Slide Number Placeholder 3"/>
          <p:cNvSpPr>
            <a:spLocks noGrp="1"/>
          </p:cNvSpPr>
          <p:nvPr>
            <p:ph type="sldNum" sz="quarter" idx="12"/>
          </p:nvPr>
        </p:nvSpPr>
        <p:spPr>
          <a:noFill/>
        </p:spPr>
        <p:txBody>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fld id="{DEF3276A-EDDE-4D75-8525-FA9E92B8ECD8}" type="slidenum">
              <a:rPr lang="nl-NL" altLang="nl-NL" smtClean="0">
                <a:solidFill>
                  <a:schemeClr val="bg1"/>
                </a:solidFill>
              </a:rPr>
              <a:pPr/>
              <a:t>66</a:t>
            </a:fld>
            <a:endParaRPr lang="nl-NL" altLang="nl-NL">
              <a:solidFill>
                <a:schemeClr val="bg1"/>
              </a:solidFill>
            </a:endParaRPr>
          </a:p>
        </p:txBody>
      </p:sp>
      <p:pic>
        <p:nvPicPr>
          <p:cNvPr id="36869" name="Picture 4" descr="C:\Users\harbersa\AppData\Local\Microsoft\Windows\Temporary Internet Files\Content.Word\G5P1160066aag-Johan Roerink Aeropictu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62013"/>
            <a:ext cx="9144000" cy="609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0" name="Rectangle 1"/>
          <p:cNvSpPr>
            <a:spLocks noChangeArrowheads="1"/>
          </p:cNvSpPr>
          <p:nvPr/>
        </p:nvSpPr>
        <p:spPr bwMode="auto">
          <a:xfrm>
            <a:off x="485775" y="5999163"/>
            <a:ext cx="8334375" cy="781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pPr>
              <a:lnSpc>
                <a:spcPct val="150000"/>
              </a:lnSpc>
            </a:pPr>
            <a:r>
              <a:rPr lang="en-GB" altLang="nl-NL" sz="1600" dirty="0">
                <a:solidFill>
                  <a:schemeClr val="bg1"/>
                </a:solidFill>
              </a:rPr>
              <a:t>Room for the River. Improving flood protection and environmental quality simultaneously in Nijmegen</a:t>
            </a:r>
            <a:endParaRPr lang="nl-NL" altLang="nl-NL" sz="1600" dirty="0">
              <a:solidFill>
                <a:schemeClr val="bg1"/>
              </a:solidFill>
            </a:endParaRPr>
          </a:p>
        </p:txBody>
      </p:sp>
      <p:sp>
        <p:nvSpPr>
          <p:cNvPr id="2" name="Rectangle 1"/>
          <p:cNvSpPr>
            <a:spLocks noChangeArrowheads="1"/>
          </p:cNvSpPr>
          <p:nvPr/>
        </p:nvSpPr>
        <p:spPr bwMode="auto">
          <a:xfrm>
            <a:off x="333375" y="1198563"/>
            <a:ext cx="847725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Verdana" panose="020B0604030504040204" pitchFamily="34" charset="0"/>
                <a:cs typeface="Arial" panose="020B0604020202020204" pitchFamily="34" charset="0"/>
              </a:defRPr>
            </a:lvl1pPr>
            <a:lvl2pPr marL="742950" indent="-285750">
              <a:defRPr>
                <a:solidFill>
                  <a:schemeClr val="tx1"/>
                </a:solidFill>
                <a:latin typeface="Verdana" panose="020B0604030504040204" pitchFamily="34" charset="0"/>
                <a:cs typeface="Arial" panose="020B0604020202020204" pitchFamily="34" charset="0"/>
              </a:defRPr>
            </a:lvl2pPr>
            <a:lvl3pPr marL="1143000" indent="-228600">
              <a:defRPr>
                <a:solidFill>
                  <a:schemeClr val="tx1"/>
                </a:solidFill>
                <a:latin typeface="Verdana" panose="020B0604030504040204" pitchFamily="34" charset="0"/>
                <a:cs typeface="Arial" panose="020B0604020202020204" pitchFamily="34" charset="0"/>
              </a:defRPr>
            </a:lvl3pPr>
            <a:lvl4pPr marL="1600200" indent="-228600">
              <a:defRPr>
                <a:solidFill>
                  <a:schemeClr val="tx1"/>
                </a:solidFill>
                <a:latin typeface="Verdana" panose="020B0604030504040204" pitchFamily="34" charset="0"/>
                <a:cs typeface="Arial" panose="020B0604020202020204" pitchFamily="34" charset="0"/>
              </a:defRPr>
            </a:lvl4pPr>
            <a:lvl5pPr marL="2057400" indent="-228600">
              <a:defRPr>
                <a:solidFill>
                  <a:schemeClr val="tx1"/>
                </a:solidFill>
                <a:latin typeface="Verdana" panose="020B060403050404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Verdana" panose="020B0604030504040204" pitchFamily="34" charset="0"/>
                <a:cs typeface="Arial" panose="020B0604020202020204" pitchFamily="34" charset="0"/>
              </a:defRPr>
            </a:lvl9pPr>
          </a:lstStyle>
          <a:p>
            <a:r>
              <a:rPr lang="en-GB" altLang="nl-NL" b="1">
                <a:solidFill>
                  <a:schemeClr val="bg1"/>
                </a:solidFill>
              </a:rPr>
              <a:t>Water management </a:t>
            </a:r>
            <a:r>
              <a:rPr lang="en-GB" altLang="nl-NL">
                <a:solidFill>
                  <a:schemeClr val="bg1"/>
                </a:solidFill>
              </a:rPr>
              <a:t>protected river floodplain areas for nature, recreation, and cultural activities (</a:t>
            </a:r>
            <a:r>
              <a:rPr lang="en-GB" altLang="nl-NL" i="1">
                <a:solidFill>
                  <a:schemeClr val="bg1"/>
                </a:solidFill>
              </a:rPr>
              <a:t>Room for the river</a:t>
            </a:r>
            <a:r>
              <a:rPr lang="en-GB" altLang="nl-NL">
                <a:solidFill>
                  <a:schemeClr val="bg1"/>
                </a:solidFill>
              </a:rPr>
              <a:t>).  </a:t>
            </a:r>
            <a:endParaRPr lang="nl-NL" altLang="nl-NL">
              <a:solidFill>
                <a:schemeClr val="bg1"/>
              </a:solidFill>
            </a:endParaRPr>
          </a:p>
        </p:txBody>
      </p:sp>
    </p:spTree>
    <p:extLst>
      <p:ext uri="{BB962C8B-B14F-4D97-AF65-F5344CB8AC3E}">
        <p14:creationId xmlns:p14="http://schemas.microsoft.com/office/powerpoint/2010/main" val="176697244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BA20A15-A6BE-4CFC-A5FF-FC88CF39BB09}"/>
              </a:ext>
            </a:extLst>
          </p:cNvPr>
          <p:cNvSpPr/>
          <p:nvPr/>
        </p:nvSpPr>
        <p:spPr>
          <a:xfrm>
            <a:off x="438892" y="1272971"/>
            <a:ext cx="1840019" cy="793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nl-NL" sz="1350" dirty="0">
                <a:solidFill>
                  <a:prstClr val="black"/>
                </a:solidFill>
                <a:latin typeface="Calibri" panose="020F0502020204030204"/>
              </a:rPr>
              <a:t>Perspectief voor landbouw en natuur</a:t>
            </a:r>
          </a:p>
        </p:txBody>
      </p:sp>
      <p:sp>
        <p:nvSpPr>
          <p:cNvPr id="33" name="Rechthoek 32">
            <a:extLst>
              <a:ext uri="{FF2B5EF4-FFF2-40B4-BE49-F238E27FC236}">
                <a16:creationId xmlns:a16="http://schemas.microsoft.com/office/drawing/2014/main" id="{77CE5A96-584B-4E32-8EE2-DC99BDC9A195}"/>
              </a:ext>
            </a:extLst>
          </p:cNvPr>
          <p:cNvSpPr/>
          <p:nvPr/>
        </p:nvSpPr>
        <p:spPr>
          <a:xfrm>
            <a:off x="464056" y="2948192"/>
            <a:ext cx="1840019" cy="793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nl-NL" sz="1350">
                <a:solidFill>
                  <a:prstClr val="black"/>
                </a:solidFill>
                <a:latin typeface="Calibri" panose="020F0502020204030204"/>
              </a:rPr>
              <a:t>Ordenende netwerken voor energie en (circulaire) economie</a:t>
            </a:r>
          </a:p>
        </p:txBody>
      </p:sp>
      <p:sp>
        <p:nvSpPr>
          <p:cNvPr id="42" name="Rechthoek 41">
            <a:extLst>
              <a:ext uri="{FF2B5EF4-FFF2-40B4-BE49-F238E27FC236}">
                <a16:creationId xmlns:a16="http://schemas.microsoft.com/office/drawing/2014/main" id="{B8D15699-F009-4D7E-9146-580C725E4266}"/>
              </a:ext>
            </a:extLst>
          </p:cNvPr>
          <p:cNvSpPr/>
          <p:nvPr/>
        </p:nvSpPr>
        <p:spPr>
          <a:xfrm>
            <a:off x="462814" y="4721361"/>
            <a:ext cx="1840019" cy="7936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r>
              <a:rPr lang="nl-NL" sz="1350" dirty="0">
                <a:solidFill>
                  <a:prstClr val="black"/>
                </a:solidFill>
                <a:latin typeface="Calibri" panose="020F0502020204030204"/>
              </a:rPr>
              <a:t>Leefbare steden en regio’s </a:t>
            </a:r>
          </a:p>
        </p:txBody>
      </p:sp>
      <p:sp>
        <p:nvSpPr>
          <p:cNvPr id="43" name="Ovaal 42">
            <a:extLst>
              <a:ext uri="{FF2B5EF4-FFF2-40B4-BE49-F238E27FC236}">
                <a16:creationId xmlns:a16="http://schemas.microsoft.com/office/drawing/2014/main" id="{BEF3579F-EBC4-40C2-B9C0-4E683304DE44}"/>
              </a:ext>
            </a:extLst>
          </p:cNvPr>
          <p:cNvSpPr/>
          <p:nvPr/>
        </p:nvSpPr>
        <p:spPr>
          <a:xfrm>
            <a:off x="57151" y="1409922"/>
            <a:ext cx="546488" cy="567525"/>
          </a:xfrm>
          <a:prstGeom prst="ellipse">
            <a:avLst/>
          </a:prstGeom>
          <a:solidFill>
            <a:schemeClr val="accent6"/>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fontAlgn="auto">
              <a:spcBef>
                <a:spcPts val="0"/>
              </a:spcBef>
              <a:spcAft>
                <a:spcPts val="0"/>
              </a:spcAft>
              <a:defRPr/>
            </a:pPr>
            <a:r>
              <a:rPr lang="nl-NL" sz="2025">
                <a:solidFill>
                  <a:prstClr val="white"/>
                </a:solidFill>
                <a:latin typeface="Calibri" panose="020F0502020204030204"/>
              </a:rPr>
              <a:t>A</a:t>
            </a:r>
          </a:p>
        </p:txBody>
      </p:sp>
      <p:sp>
        <p:nvSpPr>
          <p:cNvPr id="44" name="Ovaal 43">
            <a:extLst>
              <a:ext uri="{FF2B5EF4-FFF2-40B4-BE49-F238E27FC236}">
                <a16:creationId xmlns:a16="http://schemas.microsoft.com/office/drawing/2014/main" id="{6AE0FBAB-BF01-4181-A5E7-1988B262CFEF}"/>
              </a:ext>
            </a:extLst>
          </p:cNvPr>
          <p:cNvSpPr/>
          <p:nvPr/>
        </p:nvSpPr>
        <p:spPr>
          <a:xfrm>
            <a:off x="57151" y="3118114"/>
            <a:ext cx="546488" cy="567525"/>
          </a:xfrm>
          <a:prstGeom prst="ellipse">
            <a:avLst/>
          </a:prstGeom>
          <a:solidFill>
            <a:schemeClr val="accent6"/>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fontAlgn="auto">
              <a:spcBef>
                <a:spcPts val="0"/>
              </a:spcBef>
              <a:spcAft>
                <a:spcPts val="0"/>
              </a:spcAft>
              <a:defRPr/>
            </a:pPr>
            <a:r>
              <a:rPr lang="nl-NL" sz="2025">
                <a:solidFill>
                  <a:prstClr val="white"/>
                </a:solidFill>
                <a:latin typeface="Calibri" panose="020F0502020204030204"/>
              </a:rPr>
              <a:t>B</a:t>
            </a:r>
          </a:p>
        </p:txBody>
      </p:sp>
      <p:sp>
        <p:nvSpPr>
          <p:cNvPr id="45" name="Ovaal 44">
            <a:extLst>
              <a:ext uri="{FF2B5EF4-FFF2-40B4-BE49-F238E27FC236}">
                <a16:creationId xmlns:a16="http://schemas.microsoft.com/office/drawing/2014/main" id="{16C306EB-F222-4D92-84F8-6ACAA35D2153}"/>
              </a:ext>
            </a:extLst>
          </p:cNvPr>
          <p:cNvSpPr/>
          <p:nvPr/>
        </p:nvSpPr>
        <p:spPr>
          <a:xfrm>
            <a:off x="57150" y="4812324"/>
            <a:ext cx="546488" cy="567525"/>
          </a:xfrm>
          <a:prstGeom prst="ellipse">
            <a:avLst/>
          </a:prstGeom>
          <a:solidFill>
            <a:schemeClr val="accent6"/>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defTabSz="685800" fontAlgn="auto">
              <a:spcBef>
                <a:spcPts val="0"/>
              </a:spcBef>
              <a:spcAft>
                <a:spcPts val="0"/>
              </a:spcAft>
              <a:defRPr/>
            </a:pPr>
            <a:r>
              <a:rPr lang="nl-NL" sz="2025">
                <a:solidFill>
                  <a:prstClr val="white"/>
                </a:solidFill>
                <a:latin typeface="Calibri" panose="020F0502020204030204"/>
              </a:rPr>
              <a:t>C</a:t>
            </a:r>
          </a:p>
        </p:txBody>
      </p:sp>
      <p:sp>
        <p:nvSpPr>
          <p:cNvPr id="113" name="Rechthoek 2">
            <a:extLst>
              <a:ext uri="{FF2B5EF4-FFF2-40B4-BE49-F238E27FC236}">
                <a16:creationId xmlns:a16="http://schemas.microsoft.com/office/drawing/2014/main" id="{607A9D2A-D46C-E3E0-F306-C8D93CB0634F}"/>
              </a:ext>
            </a:extLst>
          </p:cNvPr>
          <p:cNvSpPr/>
          <p:nvPr/>
        </p:nvSpPr>
        <p:spPr>
          <a:xfrm>
            <a:off x="167825" y="894846"/>
            <a:ext cx="8915695" cy="1615641"/>
          </a:xfrm>
          <a:prstGeom prst="rect">
            <a:avLst/>
          </a:prstGeom>
          <a:no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endParaRPr lang="nl-NL" sz="1350">
              <a:solidFill>
                <a:prstClr val="white"/>
              </a:solidFill>
              <a:latin typeface="Calibri" panose="020F0502020204030204"/>
            </a:endParaRPr>
          </a:p>
        </p:txBody>
      </p:sp>
      <p:pic>
        <p:nvPicPr>
          <p:cNvPr id="114" name="Afbeelding 3">
            <a:extLst>
              <a:ext uri="{FF2B5EF4-FFF2-40B4-BE49-F238E27FC236}">
                <a16:creationId xmlns:a16="http://schemas.microsoft.com/office/drawing/2014/main" id="{FD5E4DAA-0CBC-AA0D-B3E6-22B1C9DE270D}"/>
              </a:ext>
            </a:extLst>
          </p:cNvPr>
          <p:cNvPicPr/>
          <p:nvPr/>
        </p:nvPicPr>
        <p:blipFill rotWithShape="1">
          <a:blip r:embed="rId3">
            <a:extLst>
              <a:ext uri="{28A0092B-C50C-407E-A947-70E740481C1C}">
                <a14:useLocalDpi xmlns:a14="http://schemas.microsoft.com/office/drawing/2010/main" val="0"/>
              </a:ext>
            </a:extLst>
          </a:blip>
          <a:srcRect t="444" r="2" b="2"/>
          <a:stretch/>
        </p:blipFill>
        <p:spPr>
          <a:xfrm>
            <a:off x="3927541" y="945507"/>
            <a:ext cx="1540138" cy="153522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solidFill>
          </a:ln>
        </p:spPr>
      </p:pic>
      <p:pic>
        <p:nvPicPr>
          <p:cNvPr id="115" name="Afbeelding 4">
            <a:extLst>
              <a:ext uri="{FF2B5EF4-FFF2-40B4-BE49-F238E27FC236}">
                <a16:creationId xmlns:a16="http://schemas.microsoft.com/office/drawing/2014/main" id="{00BBAA84-C7ED-3D4B-C0BD-6804D47DA874}"/>
              </a:ext>
            </a:extLst>
          </p:cNvPr>
          <p:cNvPicPr/>
          <p:nvPr/>
        </p:nvPicPr>
        <p:blipFill rotWithShape="1">
          <a:blip r:embed="rId4">
            <a:extLst>
              <a:ext uri="{28A0092B-C50C-407E-A947-70E740481C1C}">
                <a14:useLocalDpi xmlns:a14="http://schemas.microsoft.com/office/drawing/2010/main" val="0"/>
              </a:ext>
            </a:extLst>
          </a:blip>
          <a:srcRect/>
          <a:stretch/>
        </p:blipFill>
        <p:spPr>
          <a:xfrm>
            <a:off x="2205538" y="945507"/>
            <a:ext cx="1540138" cy="153522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solidFill>
          </a:ln>
        </p:spPr>
      </p:pic>
      <p:pic>
        <p:nvPicPr>
          <p:cNvPr id="116" name="Afbeelding 5">
            <a:extLst>
              <a:ext uri="{FF2B5EF4-FFF2-40B4-BE49-F238E27FC236}">
                <a16:creationId xmlns:a16="http://schemas.microsoft.com/office/drawing/2014/main" id="{6F1CEEAC-955A-7414-C6D4-7F7FF59588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469" r="23785" b="5"/>
          <a:stretch/>
        </p:blipFill>
        <p:spPr>
          <a:xfrm>
            <a:off x="7434306" y="944459"/>
            <a:ext cx="1540138" cy="153522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solidFill>
          </a:ln>
        </p:spPr>
      </p:pic>
      <p:pic>
        <p:nvPicPr>
          <p:cNvPr id="117" name="Afbeelding 6">
            <a:extLst>
              <a:ext uri="{FF2B5EF4-FFF2-40B4-BE49-F238E27FC236}">
                <a16:creationId xmlns:a16="http://schemas.microsoft.com/office/drawing/2014/main" id="{A603429E-DB0A-109A-A979-66B3E8C49AA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2470" r="12470"/>
          <a:stretch/>
        </p:blipFill>
        <p:spPr>
          <a:xfrm>
            <a:off x="5680950" y="940359"/>
            <a:ext cx="1540138" cy="1535226"/>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solidFill>
          </a:ln>
        </p:spPr>
      </p:pic>
      <p:sp>
        <p:nvSpPr>
          <p:cNvPr id="120" name="Tekstvak 10">
            <a:extLst>
              <a:ext uri="{FF2B5EF4-FFF2-40B4-BE49-F238E27FC236}">
                <a16:creationId xmlns:a16="http://schemas.microsoft.com/office/drawing/2014/main" id="{BA63CBFD-2815-2DE8-49DC-F84429FE0036}"/>
              </a:ext>
            </a:extLst>
          </p:cNvPr>
          <p:cNvSpPr txBox="1"/>
          <p:nvPr/>
        </p:nvSpPr>
        <p:spPr>
          <a:xfrm>
            <a:off x="7350127" y="2122960"/>
            <a:ext cx="1697674" cy="415498"/>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nl-NL" sz="1050">
                <a:solidFill>
                  <a:srgbClr val="FFFFFF"/>
                </a:solidFill>
                <a:latin typeface="Calibri" panose="020F0502020204030204"/>
              </a:rPr>
              <a:t>3. Bouwen met de boer</a:t>
            </a:r>
          </a:p>
          <a:p>
            <a:pPr algn="ctr" defTabSz="685800" fontAlgn="auto">
              <a:spcBef>
                <a:spcPts val="0"/>
              </a:spcBef>
              <a:spcAft>
                <a:spcPts val="0"/>
              </a:spcAft>
              <a:defRPr/>
            </a:pPr>
            <a:endParaRPr lang="nl-NL" sz="1050">
              <a:solidFill>
                <a:srgbClr val="FFFFFF"/>
              </a:solidFill>
              <a:latin typeface="Calibri" panose="020F0502020204030204"/>
            </a:endParaRPr>
          </a:p>
        </p:txBody>
      </p:sp>
      <p:sp>
        <p:nvSpPr>
          <p:cNvPr id="105" name="Rechthoek 20">
            <a:extLst>
              <a:ext uri="{FF2B5EF4-FFF2-40B4-BE49-F238E27FC236}">
                <a16:creationId xmlns:a16="http://schemas.microsoft.com/office/drawing/2014/main" id="{619853A2-7256-62DF-1C84-A54852AD7CF9}"/>
              </a:ext>
            </a:extLst>
          </p:cNvPr>
          <p:cNvSpPr/>
          <p:nvPr/>
        </p:nvSpPr>
        <p:spPr>
          <a:xfrm>
            <a:off x="160681" y="2572466"/>
            <a:ext cx="8915695" cy="1644204"/>
          </a:xfrm>
          <a:prstGeom prst="rect">
            <a:avLst/>
          </a:prstGeom>
          <a:no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endParaRPr lang="nl-NL" sz="1350">
              <a:solidFill>
                <a:prstClr val="white"/>
              </a:solidFill>
              <a:latin typeface="Calibri" panose="020F0502020204030204"/>
            </a:endParaRPr>
          </a:p>
        </p:txBody>
      </p:sp>
      <p:pic>
        <p:nvPicPr>
          <p:cNvPr id="106" name="Afbeelding 21">
            <a:extLst>
              <a:ext uri="{FF2B5EF4-FFF2-40B4-BE49-F238E27FC236}">
                <a16:creationId xmlns:a16="http://schemas.microsoft.com/office/drawing/2014/main" id="{191C7D37-25E3-7BF4-2A80-9B8D0BBB0AD8}"/>
              </a:ext>
            </a:extLst>
          </p:cNvPr>
          <p:cNvPicPr/>
          <p:nvPr/>
        </p:nvPicPr>
        <p:blipFill rotWithShape="1">
          <a:blip r:embed="rId7">
            <a:extLst>
              <a:ext uri="{28A0092B-C50C-407E-A947-70E740481C1C}">
                <a14:useLocalDpi xmlns:a14="http://schemas.microsoft.com/office/drawing/2010/main" val="0"/>
              </a:ext>
            </a:extLst>
          </a:blip>
          <a:srcRect t="2537" b="2537"/>
          <a:stretch/>
        </p:blipFill>
        <p:spPr>
          <a:xfrm>
            <a:off x="2200014" y="2618537"/>
            <a:ext cx="1541865" cy="154186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solidFill>
          </a:ln>
        </p:spPr>
      </p:pic>
      <p:pic>
        <p:nvPicPr>
          <p:cNvPr id="107" name="Afbeelding 23">
            <a:extLst>
              <a:ext uri="{FF2B5EF4-FFF2-40B4-BE49-F238E27FC236}">
                <a16:creationId xmlns:a16="http://schemas.microsoft.com/office/drawing/2014/main" id="{DCC5B858-B0FA-861E-1396-47935C25DFF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0806" r="20806"/>
          <a:stretch/>
        </p:blipFill>
        <p:spPr>
          <a:xfrm>
            <a:off x="7462475" y="2619254"/>
            <a:ext cx="1541865" cy="154186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solidFill>
          </a:ln>
        </p:spPr>
      </p:pic>
      <p:pic>
        <p:nvPicPr>
          <p:cNvPr id="108" name="Afbeelding 24">
            <a:extLst>
              <a:ext uri="{FF2B5EF4-FFF2-40B4-BE49-F238E27FC236}">
                <a16:creationId xmlns:a16="http://schemas.microsoft.com/office/drawing/2014/main" id="{8ED76F7C-27F4-E903-1E65-868BFF8FF8A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655" r="4655"/>
          <a:stretch/>
        </p:blipFill>
        <p:spPr>
          <a:xfrm>
            <a:off x="5716628" y="2619254"/>
            <a:ext cx="1541865" cy="154186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solidFill>
          </a:ln>
        </p:spPr>
      </p:pic>
      <p:pic>
        <p:nvPicPr>
          <p:cNvPr id="109" name="Afbeelding 25">
            <a:extLst>
              <a:ext uri="{FF2B5EF4-FFF2-40B4-BE49-F238E27FC236}">
                <a16:creationId xmlns:a16="http://schemas.microsoft.com/office/drawing/2014/main" id="{FFB67E12-831D-4F34-11B9-50CAACEC6F66}"/>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8631" r="18631"/>
          <a:stretch/>
        </p:blipFill>
        <p:spPr>
          <a:xfrm>
            <a:off x="3949352" y="2611393"/>
            <a:ext cx="1541865" cy="154186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solidFill>
          </a:ln>
        </p:spPr>
      </p:pic>
      <p:sp>
        <p:nvSpPr>
          <p:cNvPr id="97" name="Rechthoek 30">
            <a:extLst>
              <a:ext uri="{FF2B5EF4-FFF2-40B4-BE49-F238E27FC236}">
                <a16:creationId xmlns:a16="http://schemas.microsoft.com/office/drawing/2014/main" id="{5EAC5EEA-1518-7E66-9829-F18314FB2BC2}"/>
              </a:ext>
            </a:extLst>
          </p:cNvPr>
          <p:cNvSpPr/>
          <p:nvPr/>
        </p:nvSpPr>
        <p:spPr>
          <a:xfrm>
            <a:off x="160960" y="4327753"/>
            <a:ext cx="8915693" cy="1644284"/>
          </a:xfrm>
          <a:prstGeom prst="rect">
            <a:avLst/>
          </a:prstGeom>
          <a:noFill/>
          <a:ln>
            <a:solidFill>
              <a:schemeClr val="accent6"/>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endParaRPr lang="nl-NL" sz="1350">
              <a:solidFill>
                <a:prstClr val="white"/>
              </a:solidFill>
              <a:latin typeface="Calibri" panose="020F0502020204030204"/>
            </a:endParaRPr>
          </a:p>
        </p:txBody>
      </p:sp>
      <p:pic>
        <p:nvPicPr>
          <p:cNvPr id="98" name="Afbeelding 31">
            <a:extLst>
              <a:ext uri="{FF2B5EF4-FFF2-40B4-BE49-F238E27FC236}">
                <a16:creationId xmlns:a16="http://schemas.microsoft.com/office/drawing/2014/main" id="{28378887-33AC-4667-2B1E-733911149B4E}"/>
              </a:ext>
            </a:extLst>
          </p:cNvPr>
          <p:cNvPicPr/>
          <p:nvPr/>
        </p:nvPicPr>
        <p:blipFill rotWithShape="1">
          <a:blip r:embed="rId11">
            <a:extLst>
              <a:ext uri="{28A0092B-C50C-407E-A947-70E740481C1C}">
                <a14:useLocalDpi xmlns:a14="http://schemas.microsoft.com/office/drawing/2010/main" val="0"/>
              </a:ext>
            </a:extLst>
          </a:blip>
          <a:srcRect t="2537" b="2537"/>
          <a:stretch/>
        </p:blipFill>
        <p:spPr>
          <a:xfrm>
            <a:off x="2212084" y="4348426"/>
            <a:ext cx="1541865" cy="154186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solidFill>
          </a:ln>
        </p:spPr>
      </p:pic>
      <p:pic>
        <p:nvPicPr>
          <p:cNvPr id="99" name="Afbeelding 33">
            <a:extLst>
              <a:ext uri="{FF2B5EF4-FFF2-40B4-BE49-F238E27FC236}">
                <a16:creationId xmlns:a16="http://schemas.microsoft.com/office/drawing/2014/main" id="{ABC8E19F-9CE6-5407-9BDC-E4E1605F4A06}"/>
              </a:ext>
            </a:extLst>
          </p:cNvPr>
          <p:cNvPicPr/>
          <p:nvPr/>
        </p:nvPicPr>
        <p:blipFill rotWithShape="1">
          <a:blip r:embed="rId12" cstate="print">
            <a:extLst>
              <a:ext uri="{28A0092B-C50C-407E-A947-70E740481C1C}">
                <a14:useLocalDpi xmlns:a14="http://schemas.microsoft.com/office/drawing/2010/main" val="0"/>
              </a:ext>
            </a:extLst>
          </a:blip>
          <a:srcRect l="33750" r="33750"/>
          <a:stretch/>
        </p:blipFill>
        <p:spPr>
          <a:xfrm>
            <a:off x="3928826" y="4385830"/>
            <a:ext cx="1541865" cy="1541864"/>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solidFill>
          </a:ln>
        </p:spPr>
      </p:pic>
      <p:pic>
        <p:nvPicPr>
          <p:cNvPr id="100" name="Afbeelding 34">
            <a:extLst>
              <a:ext uri="{FF2B5EF4-FFF2-40B4-BE49-F238E27FC236}">
                <a16:creationId xmlns:a16="http://schemas.microsoft.com/office/drawing/2014/main" id="{8FD18BE1-CD1B-5780-67D9-9A9F3C71CAAC}"/>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4771" r="24771"/>
          <a:stretch/>
        </p:blipFill>
        <p:spPr>
          <a:xfrm>
            <a:off x="7443456" y="4382987"/>
            <a:ext cx="1541865" cy="154186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solidFill>
          </a:ln>
        </p:spPr>
      </p:pic>
      <p:pic>
        <p:nvPicPr>
          <p:cNvPr id="101" name="Afbeelding 35">
            <a:extLst>
              <a:ext uri="{FF2B5EF4-FFF2-40B4-BE49-F238E27FC236}">
                <a16:creationId xmlns:a16="http://schemas.microsoft.com/office/drawing/2014/main" id="{1D550670-6C4D-D117-5297-CF57263529DE}"/>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1208" r="21208"/>
          <a:stretch/>
        </p:blipFill>
        <p:spPr>
          <a:xfrm>
            <a:off x="5684576" y="4391287"/>
            <a:ext cx="1541865" cy="1541865"/>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ln w="28575">
            <a:solidFill>
              <a:schemeClr val="accent6"/>
            </a:solidFill>
          </a:ln>
        </p:spPr>
      </p:pic>
      <p:sp>
        <p:nvSpPr>
          <p:cNvPr id="150" name="Tekstvak 8">
            <a:extLst>
              <a:ext uri="{FF2B5EF4-FFF2-40B4-BE49-F238E27FC236}">
                <a16:creationId xmlns:a16="http://schemas.microsoft.com/office/drawing/2014/main" id="{DCD35B1F-283F-5E99-1689-F24C757171EB}"/>
              </a:ext>
            </a:extLst>
          </p:cNvPr>
          <p:cNvSpPr txBox="1"/>
          <p:nvPr/>
        </p:nvSpPr>
        <p:spPr>
          <a:xfrm>
            <a:off x="5601997" y="2118882"/>
            <a:ext cx="1707356" cy="3924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68580" tIns="34290" rIns="68580" bIns="3429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nl-NL" sz="1050">
                <a:solidFill>
                  <a:srgbClr val="FFFFFF"/>
                </a:solidFill>
                <a:latin typeface="Calibri" panose="020F0502020204030204"/>
              </a:rPr>
              <a:t>2. Iconisch landelijk </a:t>
            </a:r>
          </a:p>
          <a:p>
            <a:pPr algn="ctr" defTabSz="685800" fontAlgn="auto">
              <a:spcBef>
                <a:spcPts val="0"/>
              </a:spcBef>
              <a:spcAft>
                <a:spcPts val="0"/>
              </a:spcAft>
              <a:defRPr/>
            </a:pPr>
            <a:r>
              <a:rPr lang="nl-NL" sz="1050">
                <a:solidFill>
                  <a:srgbClr val="FFFFFF"/>
                </a:solidFill>
                <a:latin typeface="Calibri" panose="020F0502020204030204"/>
              </a:rPr>
              <a:t>gebied</a:t>
            </a:r>
            <a:endParaRPr lang="nl-NL" sz="1050">
              <a:solidFill>
                <a:srgbClr val="FFFFFF"/>
              </a:solidFill>
              <a:latin typeface="Calibri" panose="020F0502020204030204"/>
              <a:cs typeface="Calibri"/>
            </a:endParaRPr>
          </a:p>
        </p:txBody>
      </p:sp>
      <p:sp>
        <p:nvSpPr>
          <p:cNvPr id="151" name="Tekstvak 8">
            <a:extLst>
              <a:ext uri="{FF2B5EF4-FFF2-40B4-BE49-F238E27FC236}">
                <a16:creationId xmlns:a16="http://schemas.microsoft.com/office/drawing/2014/main" id="{1AA246E4-EAB4-B713-A1E2-E7AD25BB3E9C}"/>
              </a:ext>
            </a:extLst>
          </p:cNvPr>
          <p:cNvSpPr txBox="1"/>
          <p:nvPr/>
        </p:nvSpPr>
        <p:spPr>
          <a:xfrm>
            <a:off x="3844635" y="2118881"/>
            <a:ext cx="1707356" cy="3924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68580" tIns="34290" rIns="68580" bIns="3429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nl-NL" sz="1050">
                <a:solidFill>
                  <a:srgbClr val="FFFFFF"/>
                </a:solidFill>
                <a:latin typeface="Calibri" panose="020F0502020204030204"/>
              </a:rPr>
              <a:t>1. Natuur en landbouw verweven</a:t>
            </a:r>
            <a:endParaRPr lang="en-US" sz="1350">
              <a:solidFill>
                <a:prstClr val="white"/>
              </a:solidFill>
              <a:latin typeface="Calibri" panose="020F0502020204030204"/>
            </a:endParaRPr>
          </a:p>
        </p:txBody>
      </p:sp>
      <p:sp>
        <p:nvSpPr>
          <p:cNvPr id="152" name="Tekstvak 10">
            <a:extLst>
              <a:ext uri="{FF2B5EF4-FFF2-40B4-BE49-F238E27FC236}">
                <a16:creationId xmlns:a16="http://schemas.microsoft.com/office/drawing/2014/main" id="{BFA2BFEB-896B-2EDA-A0AF-ABE542D164AD}"/>
              </a:ext>
            </a:extLst>
          </p:cNvPr>
          <p:cNvSpPr txBox="1"/>
          <p:nvPr/>
        </p:nvSpPr>
        <p:spPr>
          <a:xfrm>
            <a:off x="7357270" y="3880322"/>
            <a:ext cx="1697674" cy="3924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68580" tIns="34290" rIns="68580" bIns="3429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nl-NL" sz="1050" dirty="0">
                <a:solidFill>
                  <a:srgbClr val="FFFFFF"/>
                </a:solidFill>
                <a:latin typeface="Calibri" panose="020F0502020204030204"/>
              </a:rPr>
              <a:t>3. Circulaire werklocaties bij steden </a:t>
            </a:r>
            <a:endParaRPr lang="nl-NL" sz="1050" dirty="0">
              <a:solidFill>
                <a:srgbClr val="FFFFFF"/>
              </a:solidFill>
              <a:latin typeface="Calibri" panose="020F0502020204030204"/>
              <a:cs typeface="Calibri"/>
            </a:endParaRPr>
          </a:p>
        </p:txBody>
      </p:sp>
      <p:sp>
        <p:nvSpPr>
          <p:cNvPr id="153" name="Tekstvak 8">
            <a:extLst>
              <a:ext uri="{FF2B5EF4-FFF2-40B4-BE49-F238E27FC236}">
                <a16:creationId xmlns:a16="http://schemas.microsoft.com/office/drawing/2014/main" id="{32F1F269-E246-2535-309F-C86C26BDA617}"/>
              </a:ext>
            </a:extLst>
          </p:cNvPr>
          <p:cNvSpPr txBox="1"/>
          <p:nvPr/>
        </p:nvSpPr>
        <p:spPr>
          <a:xfrm>
            <a:off x="5609141" y="3876244"/>
            <a:ext cx="1707356" cy="3924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68580" tIns="34290" rIns="68580" bIns="3429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nl-NL" sz="1050">
                <a:solidFill>
                  <a:srgbClr val="FFFFFF"/>
                </a:solidFill>
                <a:latin typeface="Calibri" panose="020F0502020204030204"/>
              </a:rPr>
              <a:t>2. Energienetwerken</a:t>
            </a:r>
          </a:p>
          <a:p>
            <a:pPr algn="ctr" defTabSz="685800" fontAlgn="auto">
              <a:spcBef>
                <a:spcPts val="0"/>
              </a:spcBef>
              <a:spcAft>
                <a:spcPts val="0"/>
              </a:spcAft>
              <a:defRPr/>
            </a:pPr>
            <a:endParaRPr lang="nl-NL" sz="1050">
              <a:solidFill>
                <a:prstClr val="white"/>
              </a:solidFill>
              <a:latin typeface="Calibri" panose="020F0502020204030204"/>
              <a:cs typeface="Calibri"/>
            </a:endParaRPr>
          </a:p>
        </p:txBody>
      </p:sp>
      <p:sp>
        <p:nvSpPr>
          <p:cNvPr id="154" name="Tekstvak 8">
            <a:extLst>
              <a:ext uri="{FF2B5EF4-FFF2-40B4-BE49-F238E27FC236}">
                <a16:creationId xmlns:a16="http://schemas.microsoft.com/office/drawing/2014/main" id="{AB23888C-11C4-22E5-0403-3C47714F56A0}"/>
              </a:ext>
            </a:extLst>
          </p:cNvPr>
          <p:cNvSpPr txBox="1"/>
          <p:nvPr/>
        </p:nvSpPr>
        <p:spPr>
          <a:xfrm>
            <a:off x="3851779" y="3876244"/>
            <a:ext cx="1707356" cy="3924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68580" tIns="34290" rIns="68580" bIns="3429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nl-NL" sz="1050" dirty="0">
                <a:solidFill>
                  <a:srgbClr val="FFFFFF"/>
                </a:solidFill>
                <a:latin typeface="Calibri" panose="020F0502020204030204"/>
              </a:rPr>
              <a:t>1. Grootschalige clusters van bedrijventerreinen</a:t>
            </a:r>
            <a:endParaRPr lang="nl-NL" sz="1050" dirty="0">
              <a:solidFill>
                <a:prstClr val="white"/>
              </a:solidFill>
              <a:latin typeface="Calibri" panose="020F0502020204030204"/>
              <a:cs typeface="Calibri"/>
            </a:endParaRPr>
          </a:p>
        </p:txBody>
      </p:sp>
      <p:sp>
        <p:nvSpPr>
          <p:cNvPr id="155" name="Tekstvak 10">
            <a:extLst>
              <a:ext uri="{FF2B5EF4-FFF2-40B4-BE49-F238E27FC236}">
                <a16:creationId xmlns:a16="http://schemas.microsoft.com/office/drawing/2014/main" id="{F7C78DBF-BAB8-EACE-AFAB-0CA184178734}"/>
              </a:ext>
            </a:extLst>
          </p:cNvPr>
          <p:cNvSpPr txBox="1"/>
          <p:nvPr/>
        </p:nvSpPr>
        <p:spPr>
          <a:xfrm>
            <a:off x="7328695" y="5587679"/>
            <a:ext cx="1697674" cy="3924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68580" tIns="34290" rIns="68580" bIns="3429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nl-NL" sz="1050">
                <a:solidFill>
                  <a:srgbClr val="FFFFFF"/>
                </a:solidFill>
                <a:latin typeface="Calibri" panose="020F0502020204030204"/>
              </a:rPr>
              <a:t>3. </a:t>
            </a:r>
            <a:r>
              <a:rPr lang="nl-NL" sz="1050" err="1">
                <a:solidFill>
                  <a:srgbClr val="FFFFFF"/>
                </a:solidFill>
                <a:latin typeface="Calibri" panose="020F0502020204030204"/>
              </a:rPr>
              <a:t>Hoogstedelijke</a:t>
            </a:r>
            <a:r>
              <a:rPr lang="nl-NL" sz="1050">
                <a:solidFill>
                  <a:srgbClr val="FFFFFF"/>
                </a:solidFill>
                <a:latin typeface="Calibri" panose="020F0502020204030204"/>
              </a:rPr>
              <a:t> knooppunten</a:t>
            </a:r>
            <a:endParaRPr lang="en-US" sz="1350">
              <a:solidFill>
                <a:prstClr val="white"/>
              </a:solidFill>
              <a:latin typeface="Calibri" panose="020F0502020204030204"/>
            </a:endParaRPr>
          </a:p>
        </p:txBody>
      </p:sp>
      <p:sp>
        <p:nvSpPr>
          <p:cNvPr id="156" name="Tekstvak 8">
            <a:extLst>
              <a:ext uri="{FF2B5EF4-FFF2-40B4-BE49-F238E27FC236}">
                <a16:creationId xmlns:a16="http://schemas.microsoft.com/office/drawing/2014/main" id="{CD02D014-65F7-26C8-8774-DA6ECCD65102}"/>
              </a:ext>
            </a:extLst>
          </p:cNvPr>
          <p:cNvSpPr txBox="1"/>
          <p:nvPr/>
        </p:nvSpPr>
        <p:spPr>
          <a:xfrm>
            <a:off x="5580566" y="5583600"/>
            <a:ext cx="1707356" cy="3924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68580" tIns="34290" rIns="68580" bIns="3429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nl-NL" sz="1050">
                <a:solidFill>
                  <a:srgbClr val="FFFFFF"/>
                </a:solidFill>
                <a:latin typeface="Calibri" panose="020F0502020204030204"/>
              </a:rPr>
              <a:t>2. Woonwijken van de toekomst</a:t>
            </a:r>
          </a:p>
        </p:txBody>
      </p:sp>
      <p:sp>
        <p:nvSpPr>
          <p:cNvPr id="157" name="Tekstvak 8">
            <a:extLst>
              <a:ext uri="{FF2B5EF4-FFF2-40B4-BE49-F238E27FC236}">
                <a16:creationId xmlns:a16="http://schemas.microsoft.com/office/drawing/2014/main" id="{CAC866DC-BF10-17E0-07C6-3A1245CA7273}"/>
              </a:ext>
            </a:extLst>
          </p:cNvPr>
          <p:cNvSpPr txBox="1"/>
          <p:nvPr/>
        </p:nvSpPr>
        <p:spPr>
          <a:xfrm>
            <a:off x="3823204" y="5583600"/>
            <a:ext cx="1707356" cy="392415"/>
          </a:xfrm>
          <a:prstGeom prst="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wrap="square" lIns="68580" tIns="34290" rIns="68580" bIns="34290" rtlCol="0" anchor="t">
            <a:spAutoFit/>
          </a:bodyP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685800" fontAlgn="auto">
              <a:spcBef>
                <a:spcPts val="0"/>
              </a:spcBef>
              <a:spcAft>
                <a:spcPts val="0"/>
              </a:spcAft>
              <a:defRPr/>
            </a:pPr>
            <a:r>
              <a:rPr lang="nl-NL" sz="1050">
                <a:solidFill>
                  <a:srgbClr val="FFFFFF"/>
                </a:solidFill>
                <a:latin typeface="Calibri" panose="020F0502020204030204"/>
              </a:rPr>
              <a:t>1. Groen en gezond leven </a:t>
            </a:r>
          </a:p>
          <a:p>
            <a:pPr algn="ctr" defTabSz="685800" fontAlgn="auto">
              <a:spcBef>
                <a:spcPts val="0"/>
              </a:spcBef>
              <a:spcAft>
                <a:spcPts val="0"/>
              </a:spcAft>
              <a:defRPr/>
            </a:pPr>
            <a:r>
              <a:rPr lang="nl-NL" sz="1050">
                <a:solidFill>
                  <a:srgbClr val="FFFFFF"/>
                </a:solidFill>
                <a:latin typeface="Calibri" panose="020F0502020204030204"/>
              </a:rPr>
              <a:t>in de stad</a:t>
            </a:r>
            <a:endParaRPr lang="nl-NL" sz="1050">
              <a:solidFill>
                <a:prstClr val="white"/>
              </a:solidFill>
              <a:latin typeface="Calibri" panose="020F0502020204030204"/>
              <a:cs typeface="Calibri"/>
            </a:endParaRPr>
          </a:p>
        </p:txBody>
      </p:sp>
    </p:spTree>
    <p:extLst>
      <p:ext uri="{BB962C8B-B14F-4D97-AF65-F5344CB8AC3E}">
        <p14:creationId xmlns:p14="http://schemas.microsoft.com/office/powerpoint/2010/main" val="373584939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EA043BC-3EA3-4907-8074-8CA90E48B48B}"/>
              </a:ext>
            </a:extLst>
          </p:cNvPr>
          <p:cNvSpPr>
            <a:spLocks noGrp="1"/>
          </p:cNvSpPr>
          <p:nvPr>
            <p:ph type="sldNum" sz="quarter" idx="12"/>
          </p:nvPr>
        </p:nvSpPr>
        <p:spPr/>
        <p:txBody>
          <a:bodyPr/>
          <a:lstStyle/>
          <a:p>
            <a:fld id="{0EAA6387-A8AC-4F62-968B-60990E03C046}" type="slidenum">
              <a:rPr lang="nl-NL" smtClean="0"/>
              <a:pPr/>
              <a:t>68</a:t>
            </a:fld>
            <a:endParaRPr lang="nl-NL"/>
          </a:p>
        </p:txBody>
      </p:sp>
      <p:pic>
        <p:nvPicPr>
          <p:cNvPr id="6" name="Picture 5">
            <a:extLst>
              <a:ext uri="{FF2B5EF4-FFF2-40B4-BE49-F238E27FC236}">
                <a16:creationId xmlns:a16="http://schemas.microsoft.com/office/drawing/2014/main" id="{2DA0E6F0-9729-4308-9DA3-715D14806D5C}"/>
              </a:ext>
            </a:extLst>
          </p:cNvPr>
          <p:cNvPicPr>
            <a:picLocks noChangeAspect="1"/>
          </p:cNvPicPr>
          <p:nvPr/>
        </p:nvPicPr>
        <p:blipFill>
          <a:blip r:embed="rId2"/>
          <a:stretch>
            <a:fillRect/>
          </a:stretch>
        </p:blipFill>
        <p:spPr>
          <a:xfrm>
            <a:off x="539552" y="1806021"/>
            <a:ext cx="6438900" cy="2352675"/>
          </a:xfrm>
          <a:prstGeom prst="rect">
            <a:avLst/>
          </a:prstGeom>
        </p:spPr>
      </p:pic>
      <p:pic>
        <p:nvPicPr>
          <p:cNvPr id="8" name="Picture 7">
            <a:extLst>
              <a:ext uri="{FF2B5EF4-FFF2-40B4-BE49-F238E27FC236}">
                <a16:creationId xmlns:a16="http://schemas.microsoft.com/office/drawing/2014/main" id="{F580AAE5-125B-4DDD-BA07-F633720BC949}"/>
              </a:ext>
            </a:extLst>
          </p:cNvPr>
          <p:cNvPicPr>
            <a:picLocks noChangeAspect="1"/>
          </p:cNvPicPr>
          <p:nvPr/>
        </p:nvPicPr>
        <p:blipFill>
          <a:blip r:embed="rId3"/>
          <a:stretch>
            <a:fillRect/>
          </a:stretch>
        </p:blipFill>
        <p:spPr>
          <a:xfrm>
            <a:off x="0" y="4509120"/>
            <a:ext cx="9144000" cy="1516104"/>
          </a:xfrm>
          <a:prstGeom prst="rect">
            <a:avLst/>
          </a:prstGeom>
        </p:spPr>
      </p:pic>
    </p:spTree>
    <p:extLst>
      <p:ext uri="{BB962C8B-B14F-4D97-AF65-F5344CB8AC3E}">
        <p14:creationId xmlns:p14="http://schemas.microsoft.com/office/powerpoint/2010/main" val="26845580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nl-NL"/>
          </a:p>
        </p:txBody>
      </p:sp>
      <p:pic>
        <p:nvPicPr>
          <p:cNvPr id="7" name="Content Placeholder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432018" cy="6858000"/>
          </a:xfrm>
        </p:spPr>
      </p:pic>
      <p:sp>
        <p:nvSpPr>
          <p:cNvPr id="6" name="Slide Number Placeholder 5"/>
          <p:cNvSpPr>
            <a:spLocks noGrp="1"/>
          </p:cNvSpPr>
          <p:nvPr>
            <p:ph type="sldNum" sz="quarter" idx="12"/>
          </p:nvPr>
        </p:nvSpPr>
        <p:spPr/>
        <p:txBody>
          <a:bodyPr/>
          <a:lstStyle/>
          <a:p>
            <a:fld id="{8E09B4CF-1693-4277-9BEB-B39F273FBE62}" type="slidenum">
              <a:rPr lang="nl-NL" altLang="nl-NL" smtClean="0"/>
              <a:pPr/>
              <a:t>69</a:t>
            </a:fld>
            <a:endParaRPr lang="nl-NL" altLang="nl-NL"/>
          </a:p>
        </p:txBody>
      </p:sp>
      <p:sp>
        <p:nvSpPr>
          <p:cNvPr id="8" name="TextBox 7">
            <a:extLst>
              <a:ext uri="{FF2B5EF4-FFF2-40B4-BE49-F238E27FC236}">
                <a16:creationId xmlns:a16="http://schemas.microsoft.com/office/drawing/2014/main" id="{41999848-2DA0-4026-8BEE-C5C3F4654566}"/>
              </a:ext>
            </a:extLst>
          </p:cNvPr>
          <p:cNvSpPr txBox="1"/>
          <p:nvPr/>
        </p:nvSpPr>
        <p:spPr>
          <a:xfrm>
            <a:off x="944560" y="980728"/>
            <a:ext cx="7875912" cy="2585323"/>
          </a:xfrm>
          <a:prstGeom prst="rect">
            <a:avLst/>
          </a:prstGeom>
          <a:noFill/>
        </p:spPr>
        <p:txBody>
          <a:bodyPr wrap="square" rtlCol="0">
            <a:spAutoFit/>
          </a:bodyPr>
          <a:lstStyle/>
          <a:p>
            <a:r>
              <a:rPr lang="en-US" sz="5400" dirty="0"/>
              <a:t>RUDIFUN dataset on </a:t>
            </a:r>
          </a:p>
          <a:p>
            <a:r>
              <a:rPr lang="en-US" sz="5400" dirty="0"/>
              <a:t>Floor Space index</a:t>
            </a:r>
          </a:p>
          <a:p>
            <a:r>
              <a:rPr lang="en-US" sz="5400" dirty="0"/>
              <a:t>And Mixed Use index</a:t>
            </a:r>
            <a:endParaRPr lang="nl-NL" sz="5400" dirty="0"/>
          </a:p>
        </p:txBody>
      </p:sp>
    </p:spTree>
    <p:extLst>
      <p:ext uri="{BB962C8B-B14F-4D97-AF65-F5344CB8AC3E}">
        <p14:creationId xmlns:p14="http://schemas.microsoft.com/office/powerpoint/2010/main" val="1862220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en-US" altLang="nl-NL" dirty="0"/>
              <a:t>Dutch planning world famous</a:t>
            </a:r>
          </a:p>
        </p:txBody>
      </p:sp>
      <p:sp>
        <p:nvSpPr>
          <p:cNvPr id="9219" name="Rectangle 3"/>
          <p:cNvSpPr>
            <a:spLocks noGrp="1" noChangeArrowheads="1"/>
          </p:cNvSpPr>
          <p:nvPr>
            <p:ph sz="half" idx="1"/>
          </p:nvPr>
        </p:nvSpPr>
        <p:spPr>
          <a:xfrm>
            <a:off x="485775" y="1844675"/>
            <a:ext cx="4591050" cy="4281488"/>
          </a:xfrm>
        </p:spPr>
        <p:txBody>
          <a:bodyPr/>
          <a:lstStyle/>
          <a:p>
            <a:endParaRPr lang="en-US" altLang="nl-NL" sz="1800"/>
          </a:p>
          <a:p>
            <a:r>
              <a:rPr lang="en-US" altLang="nl-NL" sz="1800"/>
              <a:t>Since 1960s especially national planning has attracted attention of planning scholars and practicioners</a:t>
            </a:r>
          </a:p>
          <a:p>
            <a:endParaRPr lang="en-US" altLang="nl-NL" sz="1800"/>
          </a:p>
          <a:p>
            <a:endParaRPr lang="en-US" altLang="nl-NL" sz="1800"/>
          </a:p>
          <a:p>
            <a:endParaRPr lang="en-US" altLang="nl-NL" sz="1800"/>
          </a:p>
          <a:p>
            <a:endParaRPr lang="en-US" altLang="nl-NL" sz="1800"/>
          </a:p>
          <a:p>
            <a:endParaRPr lang="en-US" altLang="nl-NL" sz="1800"/>
          </a:p>
          <a:p>
            <a:endParaRPr lang="en-US" altLang="nl-NL" sz="1800"/>
          </a:p>
        </p:txBody>
      </p:sp>
      <p:pic>
        <p:nvPicPr>
          <p:cNvPr id="4101" name="Picture 5" descr="rule-order-dutch-planning-doctrine-in-twentieth-century-andreas-faludi-hardcover-cover-art"/>
          <p:cNvPicPr>
            <a:picLocks noChangeAspect="1" noChangeArrowheads="1"/>
          </p:cNvPicPr>
          <p:nvPr/>
        </p:nvPicPr>
        <p:blipFill>
          <a:blip r:embed="rId2"/>
          <a:srcRect/>
          <a:stretch>
            <a:fillRect/>
          </a:stretch>
        </p:blipFill>
        <p:spPr bwMode="auto">
          <a:xfrm>
            <a:off x="2627313" y="3305175"/>
            <a:ext cx="1873250" cy="2774950"/>
          </a:xfrm>
          <a:prstGeom prst="rect">
            <a:avLst/>
          </a:prstGeom>
          <a:noFill/>
          <a:ln>
            <a:noFill/>
          </a:ln>
          <a:effectLst>
            <a:outerShdw blurRad="177800" dist="152400" dir="8100000" algn="tr"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2" name="Picture 8" descr="51t4RidMuEL"/>
          <p:cNvPicPr>
            <a:picLocks noChangeAspect="1" noChangeArrowheads="1"/>
          </p:cNvPicPr>
          <p:nvPr/>
        </p:nvPicPr>
        <p:blipFill>
          <a:blip r:embed="rId3"/>
          <a:srcRect/>
          <a:stretch>
            <a:fillRect/>
          </a:stretch>
        </p:blipFill>
        <p:spPr bwMode="auto">
          <a:xfrm>
            <a:off x="323850" y="3305175"/>
            <a:ext cx="2051050" cy="2778125"/>
          </a:xfrm>
          <a:prstGeom prst="rect">
            <a:avLst/>
          </a:prstGeom>
          <a:noFill/>
          <a:ln>
            <a:noFill/>
          </a:ln>
          <a:effectLst>
            <a:outerShdw blurRad="190500" dist="165100" dir="8100000" algn="tr" rotWithShape="0">
              <a:srgbClr val="80808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4" name="Picture 8"/>
          <p:cNvPicPr>
            <a:picLocks noChangeAspect="1" noChangeArrowheads="1"/>
          </p:cNvPicPr>
          <p:nvPr/>
        </p:nvPicPr>
        <p:blipFill>
          <a:blip r:embed="rId4"/>
          <a:srcRect/>
          <a:stretch>
            <a:fillRect/>
          </a:stretch>
        </p:blipFill>
        <p:spPr bwMode="auto">
          <a:xfrm>
            <a:off x="6948488" y="3317875"/>
            <a:ext cx="1944687" cy="2774950"/>
          </a:xfrm>
          <a:prstGeom prst="rect">
            <a:avLst/>
          </a:prstGeom>
          <a:noFill/>
          <a:ln>
            <a:noFill/>
          </a:ln>
          <a:effectLst>
            <a:outerShdw blurRad="177800" dist="152400" dir="8100000" algn="tr" rotWithShape="0">
              <a:srgbClr val="808080">
                <a:alpha val="39998"/>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9" name="Picture 9" descr="http://s.s-bol.com/imgbase0/large/BOOKCOVER/FC/9/0/1/2/1/9012120683.gif"/>
          <p:cNvPicPr>
            <a:picLocks noChangeAspect="1" noChangeArrowheads="1"/>
          </p:cNvPicPr>
          <p:nvPr/>
        </p:nvPicPr>
        <p:blipFill>
          <a:blip r:embed="rId5"/>
          <a:srcRect/>
          <a:stretch>
            <a:fillRect/>
          </a:stretch>
        </p:blipFill>
        <p:spPr bwMode="auto">
          <a:xfrm>
            <a:off x="4803775" y="3317875"/>
            <a:ext cx="1935163" cy="2765425"/>
          </a:xfrm>
          <a:prstGeom prst="rect">
            <a:avLst/>
          </a:prstGeom>
          <a:noFill/>
          <a:effectLst>
            <a:outerShdw blurRad="431800" dist="50800" dir="5400000" algn="ctr" rotWithShape="0">
              <a:schemeClr val="tx1">
                <a:lumMod val="65000"/>
                <a:lumOff val="35000"/>
              </a:scheme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479816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74DE0AF-203D-40E5-AB11-18FE6674F80D}"/>
              </a:ext>
            </a:extLst>
          </p:cNvPr>
          <p:cNvSpPr>
            <a:spLocks noGrp="1"/>
          </p:cNvSpPr>
          <p:nvPr>
            <p:ph idx="1"/>
          </p:nvPr>
        </p:nvSpPr>
        <p:spPr/>
        <p:txBody>
          <a:bodyPr/>
          <a:lstStyle/>
          <a:p>
            <a:r>
              <a:rPr lang="en-US" dirty="0">
                <a:hlinkClick r:id="rId2">
                  <a:extLst>
                    <a:ext uri="{A12FA001-AC4F-418D-AE19-62706E023703}">
                      <ahyp:hlinkClr xmlns:ahyp="http://schemas.microsoft.com/office/drawing/2018/hyperlinkcolor" val="tx"/>
                    </a:ext>
                  </a:extLst>
                </a:hlinkClick>
              </a:rPr>
              <a:t>Arjan.Harbers@pbl.nl</a:t>
            </a:r>
            <a:endParaRPr lang="en-US" dirty="0"/>
          </a:p>
          <a:p>
            <a:r>
              <a:rPr lang="en-US" dirty="0"/>
              <a:t>+31 650 8292 10</a:t>
            </a:r>
            <a:endParaRPr lang="nl-NL" dirty="0"/>
          </a:p>
        </p:txBody>
      </p:sp>
      <p:sp>
        <p:nvSpPr>
          <p:cNvPr id="4" name="Slide Number Placeholder 3">
            <a:extLst>
              <a:ext uri="{FF2B5EF4-FFF2-40B4-BE49-F238E27FC236}">
                <a16:creationId xmlns:a16="http://schemas.microsoft.com/office/drawing/2014/main" id="{A1833CD9-453A-4376-A36F-3A07EEE6FB51}"/>
              </a:ext>
            </a:extLst>
          </p:cNvPr>
          <p:cNvSpPr>
            <a:spLocks noGrp="1"/>
          </p:cNvSpPr>
          <p:nvPr>
            <p:ph type="sldNum" sz="quarter" idx="12"/>
          </p:nvPr>
        </p:nvSpPr>
        <p:spPr/>
        <p:txBody>
          <a:bodyPr/>
          <a:lstStyle/>
          <a:p>
            <a:fld id="{0EAA6387-A8AC-4F62-968B-60990E03C046}" type="slidenum">
              <a:rPr lang="nl-NL" smtClean="0"/>
              <a:pPr/>
              <a:t>70</a:t>
            </a:fld>
            <a:endParaRPr lang="nl-NL"/>
          </a:p>
        </p:txBody>
      </p:sp>
    </p:spTree>
    <p:extLst>
      <p:ext uri="{BB962C8B-B14F-4D97-AF65-F5344CB8AC3E}">
        <p14:creationId xmlns:p14="http://schemas.microsoft.com/office/powerpoint/2010/main" val="787491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413" y="0"/>
            <a:ext cx="5605174" cy="6858000"/>
          </a:xfrm>
          <a:prstGeom prst="rect">
            <a:avLst/>
          </a:prstGeom>
        </p:spPr>
      </p:pic>
      <p:sp>
        <p:nvSpPr>
          <p:cNvPr id="5" name="TextBox 4"/>
          <p:cNvSpPr txBox="1"/>
          <p:nvPr/>
        </p:nvSpPr>
        <p:spPr>
          <a:xfrm>
            <a:off x="5004048" y="6237312"/>
            <a:ext cx="4139952" cy="276999"/>
          </a:xfrm>
          <a:prstGeom prst="rect">
            <a:avLst/>
          </a:prstGeom>
          <a:solidFill>
            <a:srgbClr val="C00000"/>
          </a:solidFill>
        </p:spPr>
        <p:txBody>
          <a:bodyPr wrap="square" rtlCol="0">
            <a:spAutoFit/>
          </a:bodyPr>
          <a:lstStyle/>
          <a:p>
            <a:r>
              <a:rPr lang="nl-NL" sz="1200" b="1" dirty="0">
                <a:solidFill>
                  <a:schemeClr val="bg1"/>
                </a:solidFill>
              </a:rPr>
              <a:t>Randstad Rotterdam-The Hague </a:t>
            </a:r>
            <a:r>
              <a:rPr lang="nl-NL" sz="1200" b="1" dirty="0" err="1">
                <a:solidFill>
                  <a:schemeClr val="bg1"/>
                </a:solidFill>
              </a:rPr>
              <a:t>region</a:t>
            </a:r>
            <a:r>
              <a:rPr lang="nl-NL" sz="1200" b="1" dirty="0">
                <a:solidFill>
                  <a:schemeClr val="bg1"/>
                </a:solidFill>
              </a:rPr>
              <a:t>, 1970</a:t>
            </a:r>
            <a:endParaRPr lang="en-US" sz="1200" b="1" dirty="0">
              <a:solidFill>
                <a:schemeClr val="bg1"/>
              </a:solidFill>
            </a:endParaRPr>
          </a:p>
        </p:txBody>
      </p:sp>
    </p:spTree>
    <p:extLst>
      <p:ext uri="{BB962C8B-B14F-4D97-AF65-F5344CB8AC3E}">
        <p14:creationId xmlns:p14="http://schemas.microsoft.com/office/powerpoint/2010/main" val="6633284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69413" y="0"/>
            <a:ext cx="5605174" cy="6858000"/>
          </a:xfrm>
          <a:prstGeom prst="rect">
            <a:avLst/>
          </a:prstGeom>
        </p:spPr>
      </p:pic>
      <p:sp>
        <p:nvSpPr>
          <p:cNvPr id="5" name="TextBox 4"/>
          <p:cNvSpPr txBox="1"/>
          <p:nvPr/>
        </p:nvSpPr>
        <p:spPr>
          <a:xfrm>
            <a:off x="5004048" y="6237312"/>
            <a:ext cx="4139952" cy="276999"/>
          </a:xfrm>
          <a:prstGeom prst="rect">
            <a:avLst/>
          </a:prstGeom>
          <a:solidFill>
            <a:srgbClr val="C00000"/>
          </a:solidFill>
        </p:spPr>
        <p:txBody>
          <a:bodyPr wrap="square" rtlCol="0">
            <a:spAutoFit/>
          </a:bodyPr>
          <a:lstStyle/>
          <a:p>
            <a:r>
              <a:rPr lang="nl-NL" sz="1200" b="1" dirty="0">
                <a:solidFill>
                  <a:schemeClr val="bg1"/>
                </a:solidFill>
              </a:rPr>
              <a:t>Randstad Rotterdam-The Hague </a:t>
            </a:r>
            <a:r>
              <a:rPr lang="nl-NL" sz="1200" b="1" dirty="0" err="1">
                <a:solidFill>
                  <a:schemeClr val="bg1"/>
                </a:solidFill>
              </a:rPr>
              <a:t>region</a:t>
            </a:r>
            <a:r>
              <a:rPr lang="nl-NL" sz="1200" b="1" dirty="0">
                <a:solidFill>
                  <a:schemeClr val="bg1"/>
                </a:solidFill>
              </a:rPr>
              <a:t>, 1990</a:t>
            </a:r>
            <a:endParaRPr lang="en-US" sz="1200" b="1" dirty="0">
              <a:solidFill>
                <a:schemeClr val="bg1"/>
              </a:solidFill>
            </a:endParaRPr>
          </a:p>
        </p:txBody>
      </p:sp>
    </p:spTree>
    <p:extLst>
      <p:ext uri="{BB962C8B-B14F-4D97-AF65-F5344CB8AC3E}">
        <p14:creationId xmlns:p14="http://schemas.microsoft.com/office/powerpoint/2010/main" val="3798526394"/>
      </p:ext>
    </p:extLst>
  </p:cSld>
  <p:clrMapOvr>
    <a:masterClrMapping/>
  </p:clrMapOvr>
</p:sld>
</file>

<file path=ppt/theme/theme1.xml><?xml version="1.0" encoding="utf-8"?>
<a:theme xmlns:a="http://schemas.openxmlformats.org/drawingml/2006/main" name="uk-westertoren">
  <a:themeElements>
    <a:clrScheme name="PBL-nl-gras2 1">
      <a:dk1>
        <a:srgbClr val="000000"/>
      </a:dk1>
      <a:lt1>
        <a:srgbClr val="FFFFFF"/>
      </a:lt1>
      <a:dk2>
        <a:srgbClr val="007BC7"/>
      </a:dk2>
      <a:lt2>
        <a:srgbClr val="8FCAE7"/>
      </a:lt2>
      <a:accent1>
        <a:srgbClr val="777C00"/>
      </a:accent1>
      <a:accent2>
        <a:srgbClr val="A90061"/>
      </a:accent2>
      <a:accent3>
        <a:srgbClr val="FFFFFF"/>
      </a:accent3>
      <a:accent4>
        <a:srgbClr val="000000"/>
      </a:accent4>
      <a:accent5>
        <a:srgbClr val="BDBFAA"/>
      </a:accent5>
      <a:accent6>
        <a:srgbClr val="990057"/>
      </a:accent6>
      <a:hlink>
        <a:srgbClr val="FFB612"/>
      </a:hlink>
      <a:folHlink>
        <a:srgbClr val="42145F"/>
      </a:folHlink>
    </a:clrScheme>
    <a:fontScheme name="PBL-nl-gras2">
      <a:majorFont>
        <a:latin typeface="Verdana"/>
        <a:ea typeface=""/>
        <a:cs typeface="Arial"/>
      </a:majorFont>
      <a:minorFont>
        <a:latin typeface="Verdana"/>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PBL-nl-gras2 1">
        <a:dk1>
          <a:srgbClr val="000000"/>
        </a:dk1>
        <a:lt1>
          <a:srgbClr val="FFFFFF"/>
        </a:lt1>
        <a:dk2>
          <a:srgbClr val="007BC7"/>
        </a:dk2>
        <a:lt2>
          <a:srgbClr val="8FCAE7"/>
        </a:lt2>
        <a:accent1>
          <a:srgbClr val="777C00"/>
        </a:accent1>
        <a:accent2>
          <a:srgbClr val="A90061"/>
        </a:accent2>
        <a:accent3>
          <a:srgbClr val="FFFFFF"/>
        </a:accent3>
        <a:accent4>
          <a:srgbClr val="000000"/>
        </a:accent4>
        <a:accent5>
          <a:srgbClr val="BDBFAA"/>
        </a:accent5>
        <a:accent6>
          <a:srgbClr val="990057"/>
        </a:accent6>
        <a:hlink>
          <a:srgbClr val="FFB612"/>
        </a:hlink>
        <a:folHlink>
          <a:srgbClr val="42145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99A5812EC654640AAF0FBDB42E081DB" ma:contentTypeVersion="16" ma:contentTypeDescription="Crée un document." ma:contentTypeScope="" ma:versionID="fdac101537f0a2b4c87297651d5cef2b">
  <xsd:schema xmlns:xsd="http://www.w3.org/2001/XMLSchema" xmlns:xs="http://www.w3.org/2001/XMLSchema" xmlns:p="http://schemas.microsoft.com/office/2006/metadata/properties" xmlns:ns2="ca8b9c18-5e1d-46e5-9d1a-4e2a3224a5d3" xmlns:ns3="597f0e91-a424-40e7-b159-919cd36229ca" targetNamespace="http://schemas.microsoft.com/office/2006/metadata/properties" ma:root="true" ma:fieldsID="f089e90b70be1fb0be3eb82dd82f79de" ns2:_="" ns3:_="">
    <xsd:import namespace="ca8b9c18-5e1d-46e5-9d1a-4e2a3224a5d3"/>
    <xsd:import namespace="597f0e91-a424-40e7-b159-919cd36229c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8b9c18-5e1d-46e5-9d1a-4e2a3224a5d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05f3d6fe-baf4-44b9-a882-657db6edb6c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97f0e91-a424-40e7-b159-919cd36229ca"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dc45a579-8ad3-4386-ab0e-ea2618c9e016}" ma:internalName="TaxCatchAll" ma:showField="CatchAllData" ma:web="597f0e91-a424-40e7-b159-919cd36229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A9C59CD-C543-4156-B3E5-CB8DDDD8CDDF}"/>
</file>

<file path=customXml/itemProps2.xml><?xml version="1.0" encoding="utf-8"?>
<ds:datastoreItem xmlns:ds="http://schemas.openxmlformats.org/officeDocument/2006/customXml" ds:itemID="{3FB2F384-306B-4C46-A856-AA7DE95DE43E}"/>
</file>

<file path=docProps/app.xml><?xml version="1.0" encoding="utf-8"?>
<Properties xmlns="http://schemas.openxmlformats.org/officeDocument/2006/extended-properties" xmlns:vt="http://schemas.openxmlformats.org/officeDocument/2006/docPropsVTypes">
  <Template>uk-westertoren</Template>
  <TotalTime>3775</TotalTime>
  <Words>2788</Words>
  <Application>Microsoft Office PowerPoint</Application>
  <PresentationFormat>On-screen Show (4:3)</PresentationFormat>
  <Paragraphs>409</Paragraphs>
  <Slides>70</Slides>
  <Notes>34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70</vt:i4>
      </vt:variant>
    </vt:vector>
  </HeadingPairs>
  <TitlesOfParts>
    <vt:vector size="77" baseType="lpstr">
      <vt:lpstr>Arial</vt:lpstr>
      <vt:lpstr>Calibri</vt:lpstr>
      <vt:lpstr>Courier New</vt:lpstr>
      <vt:lpstr>Symbol</vt:lpstr>
      <vt:lpstr>Verdana</vt:lpstr>
      <vt:lpstr>Wingdings</vt:lpstr>
      <vt:lpstr>uk-westertoren</vt:lpstr>
      <vt:lpstr>Housing and urban development in the Netherlands </vt:lpstr>
      <vt:lpstr>PowerPoint Presentation</vt:lpstr>
      <vt:lpstr>PowerPoint Presentation</vt:lpstr>
      <vt:lpstr>PowerPoint Presentation</vt:lpstr>
      <vt:lpstr>.</vt:lpstr>
      <vt:lpstr>.</vt:lpstr>
      <vt:lpstr>Dutch planning world famous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Reaction to industrial city</vt:lpstr>
      <vt:lpstr>Social housing</vt:lpstr>
      <vt:lpstr>PowerPoint Presentation</vt:lpstr>
      <vt:lpstr>PowerPoint Presentation</vt:lpstr>
      <vt:lpstr>PowerPoint Presentation</vt:lpstr>
      <vt:lpstr>Postwar rebuilding</vt:lpstr>
      <vt:lpstr>National spatial planning takes off, 1945 - 1970</vt:lpstr>
      <vt:lpstr>PowerPoint Presentation</vt:lpstr>
      <vt:lpstr>PowerPoint Presentation</vt:lpstr>
      <vt:lpstr>PowerPoint Presentation</vt:lpstr>
      <vt:lpstr>First National Spatial Strategy (1958/60)</vt:lpstr>
      <vt:lpstr>First National Spatial Strategy (1958/60)</vt:lpstr>
      <vt:lpstr>PowerPoint Presentation</vt:lpstr>
      <vt:lpstr>PowerPoint Presentation</vt:lpstr>
      <vt:lpstr>PowerPoint Presentation</vt:lpstr>
      <vt:lpstr>PowerPoint Presentation</vt:lpstr>
      <vt:lpstr>PowerPoint Presentation</vt:lpstr>
      <vt:lpstr>PowerPoint Presentation</vt:lpstr>
      <vt:lpstr>Second National Spatial Strategy (1966)</vt:lpstr>
      <vt:lpstr>Second National Spatial Strategy (1966)</vt:lpstr>
      <vt:lpstr>PowerPoint Presentation</vt:lpstr>
      <vt:lpstr>Housing and planning: 1970-80s</vt:lpstr>
      <vt:lpstr>PowerPoint Presentation</vt:lpstr>
      <vt:lpstr>Third National Spatial Strategy (1970-80s)</vt:lpstr>
      <vt:lpstr>Urban renewal and “growth centers”(suburbs)</vt:lpstr>
      <vt:lpstr>PowerPoint Presentation</vt:lpstr>
      <vt:lpstr>PowerPoint Presentation</vt:lpstr>
      <vt:lpstr>PowerPoint Presentation</vt:lpstr>
      <vt:lpstr>PowerPoint Presentation</vt:lpstr>
      <vt:lpstr>PowerPoint Presentation</vt:lpstr>
      <vt:lpstr>Fourth National Spatial Strategy Extra (1991-00)</vt:lpstr>
      <vt:lpstr>Degradation landscape, nature, environment</vt:lpstr>
      <vt:lpstr>PowerPoint Presentation</vt:lpstr>
      <vt:lpstr>PowerPoint Presentation</vt:lpstr>
      <vt:lpstr>PowerPoint Presentation</vt:lpstr>
      <vt:lpstr>Nature Policy Plan</vt:lpstr>
      <vt:lpstr>PowerPoint Presentation</vt:lpstr>
      <vt:lpstr>PowerPoint Presentation</vt:lpstr>
      <vt:lpstr>Policy document on spatial planning</vt:lpstr>
      <vt:lpstr>Growth of retail and leisure at highways</vt:lpstr>
      <vt:lpstr>PowerPoint Presentation</vt:lpstr>
      <vt:lpstr>PowerPoint Presentation</vt:lpstr>
      <vt:lpstr>…en niet die detailhandelstructuur?</vt:lpstr>
      <vt:lpstr>Growth of office/industrial at motorways</vt:lpstr>
      <vt:lpstr>PowerPoint Presentation</vt:lpstr>
      <vt:lpstr>PowerPoint Presentation</vt:lpstr>
      <vt:lpstr>National Policy Strategy for Infrastructure and Planning (2012)</vt:lpstr>
      <vt:lpstr>Housing stock</vt:lpstr>
      <vt:lpstr>Breaking the cycle</vt:lpstr>
      <vt:lpstr>Sustainable urbanization procedure</vt:lpstr>
      <vt:lpstr>National Environment and Planning Vision (2019)</vt:lpstr>
      <vt:lpstr>PowerPoint Presentation</vt:lpstr>
      <vt:lpstr>PowerPoint Presentation</vt:lpstr>
      <vt:lpstr>PowerPoint Presentation</vt:lpstr>
      <vt:lpstr>PowerPoint Presentation</vt:lpstr>
      <vt:lpstr>PowerPoint Presentation</vt:lpstr>
    </vt:vector>
  </TitlesOfParts>
  <Company>PBL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creator>David Evers</dc:creator>
  <cp:lastModifiedBy>Harbers, Arjan</cp:lastModifiedBy>
  <cp:revision>236</cp:revision>
  <cp:lastPrinted>2014-12-08T10:34:08Z</cp:lastPrinted>
  <dcterms:created xsi:type="dcterms:W3CDTF">2012-07-06T11:16:18Z</dcterms:created>
  <dcterms:modified xsi:type="dcterms:W3CDTF">2023-03-10T16:04:43Z</dcterms:modified>
</cp:coreProperties>
</file>