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5" r:id="rId2"/>
    <p:sldMasterId id="2147483671" r:id="rId3"/>
    <p:sldMasterId id="2147483696" r:id="rId4"/>
  </p:sldMasterIdLst>
  <p:notesMasterIdLst>
    <p:notesMasterId r:id="rId23"/>
  </p:notesMasterIdLst>
  <p:handoutMasterIdLst>
    <p:handoutMasterId r:id="rId24"/>
  </p:handoutMasterIdLst>
  <p:sldIdLst>
    <p:sldId id="281" r:id="rId5"/>
    <p:sldId id="345" r:id="rId6"/>
    <p:sldId id="391" r:id="rId7"/>
    <p:sldId id="314" r:id="rId8"/>
    <p:sldId id="305" r:id="rId9"/>
    <p:sldId id="339" r:id="rId10"/>
    <p:sldId id="288" r:id="rId11"/>
    <p:sldId id="329" r:id="rId12"/>
    <p:sldId id="415" r:id="rId13"/>
    <p:sldId id="1038" r:id="rId14"/>
    <p:sldId id="1088" r:id="rId15"/>
    <p:sldId id="731" r:id="rId16"/>
    <p:sldId id="1084" r:id="rId17"/>
    <p:sldId id="1085" r:id="rId18"/>
    <p:sldId id="1087" r:id="rId19"/>
    <p:sldId id="1086" r:id="rId20"/>
    <p:sldId id="356" r:id="rId21"/>
    <p:sldId id="1043" r:id="rId22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DD9F118-724A-4ABB-92F0-E073D565E6DE}">
          <p14:sldIdLst>
            <p14:sldId id="281"/>
            <p14:sldId id="345"/>
            <p14:sldId id="391"/>
            <p14:sldId id="314"/>
            <p14:sldId id="305"/>
            <p14:sldId id="339"/>
            <p14:sldId id="288"/>
            <p14:sldId id="329"/>
            <p14:sldId id="415"/>
            <p14:sldId id="1038"/>
            <p14:sldId id="1088"/>
            <p14:sldId id="731"/>
            <p14:sldId id="1084"/>
            <p14:sldId id="1085"/>
            <p14:sldId id="1087"/>
            <p14:sldId id="1086"/>
            <p14:sldId id="356"/>
            <p14:sldId id="1043"/>
          </p14:sldIdLst>
        </p14:section>
        <p14:section name="Naamloze sectie" id="{DF0E6FB1-891F-4429-8728-1F63C7CDC2BA}">
          <p14:sldIdLst/>
        </p14:section>
      </p14:sectionLst>
    </p:ext>
    <p:ext uri="{EFAFB233-063F-42B5-8137-9DF3F51BA10A}">
      <p15:sldGuideLst xmlns:p15="http://schemas.microsoft.com/office/powerpoint/2012/main">
        <p15:guide id="3" pos="2880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E79"/>
    <a:srgbClr val="305598"/>
    <a:srgbClr val="E06F00"/>
    <a:srgbClr val="FFDA00"/>
    <a:srgbClr val="CEE2F6"/>
    <a:srgbClr val="007BC7"/>
    <a:srgbClr val="C7E5F3"/>
    <a:srgbClr val="80BDE3"/>
    <a:srgbClr val="007AC6"/>
    <a:srgbClr val="FF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42" autoAdjust="0"/>
    <p:restoredTop sz="91503"/>
  </p:normalViewPr>
  <p:slideViewPr>
    <p:cSldViewPr snapToGrid="0" snapToObjects="1">
      <p:cViewPr varScale="1">
        <p:scale>
          <a:sx n="104" d="100"/>
          <a:sy n="104" d="100"/>
        </p:scale>
        <p:origin x="1358" y="72"/>
      </p:cViewPr>
      <p:guideLst>
        <p:guide pos="2880"/>
        <p:guide orient="horz" pos="162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946"/>
    </p:cViewPr>
  </p:sorterViewPr>
  <p:notesViewPr>
    <p:cSldViewPr snapToGrid="0" snapToObjects="1">
      <p:cViewPr varScale="1">
        <p:scale>
          <a:sx n="60" d="100"/>
          <a:sy n="60" d="100"/>
        </p:scale>
        <p:origin x="327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D4EB156-3F00-CB47-8EE0-97D476E2CE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1138C6-0157-7A4C-A3F4-876A8D2A3E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74B3D-F4D9-6E42-9D64-1AAFB79E1D0D}" type="datetimeFigureOut">
              <a:rPr lang="nl-NL" smtClean="0"/>
              <a:t>9-3-2023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80E8E1-2082-4F45-95D2-764929F7C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3D618F-BECA-C643-9163-9F4D03A80F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6D8B9-D68C-5041-A89C-41585F1DB1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21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C51C-2CBD-8844-B67C-AFEA2E872269}" type="datetimeFigureOut">
              <a:rPr lang="nl-NL" smtClean="0"/>
              <a:t>9-3-2023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F1E54-1E93-5540-8DAF-679E378A8D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42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803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8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69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F1E54-1E93-5540-8DAF-679E378A8D8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1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854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520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696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671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Adaptation is urgent </a:t>
            </a:r>
          </a:p>
          <a:p>
            <a:pPr marL="0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Climate change must be taken in consideration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decisions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Of major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transititions</a:t>
            </a:r>
            <a:r>
              <a:rPr lang="nl-NL" sz="200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challenge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build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up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1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miljon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houses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coming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years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in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climate-proof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way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Integration of climate adaptation in spatial plans</a:t>
            </a:r>
          </a:p>
          <a:p>
            <a:pPr lvl="1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Development of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framework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apply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water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soil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criteria</a:t>
            </a:r>
          </a:p>
          <a:p>
            <a:pPr lvl="1"/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Standardization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of building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techniques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resilient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networks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vital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functions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Linking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adaptation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transition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transitions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, e.g.:</a:t>
            </a:r>
          </a:p>
          <a:p>
            <a:pPr lvl="1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Energy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transition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strategies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Reduction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soil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subsidence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problems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especially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peat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Adaptation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towards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sustainable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agriculture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Restoration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biodiversity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590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7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Satellietbeeld André Kuipers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90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21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D0E3BC-5679-4B58-976A-E720FA4B57E8}" type="slidenum">
              <a:rPr lang="nl-NL" altLang="nl-NL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8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58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3E2A0DF-4DCE-47DA-B6CE-CE5F8AD1EF56}" type="slidenum">
              <a:rPr lang="en-GB">
                <a:latin typeface="Times New Roman" pitchFamily="18" charset="0"/>
              </a:rPr>
              <a:pPr/>
              <a:t>6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8600" y="811213"/>
            <a:ext cx="7212013" cy="4057650"/>
          </a:xfrm>
          <a:ln/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00487" y="5136750"/>
            <a:ext cx="4952659" cy="4866394"/>
          </a:xfrm>
          <a:noFill/>
          <a:ln/>
        </p:spPr>
        <p:txBody>
          <a:bodyPr wrap="none" anchor="ctr"/>
          <a:lstStyle/>
          <a:p>
            <a:endParaRPr lang="nl-NL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9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20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491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BDC2482-DDB0-4214-B218-7DEBBE6DDD56}" type="slidenum">
              <a:rPr lang="nl-NL" altLang="nl-NL" sz="1200" smtClean="0"/>
              <a:pPr/>
              <a:t>8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290983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02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 (bee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6F16804-E4B5-F749-A52A-998A24C611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953938"/>
            <a:ext cx="7812087" cy="112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 dirty="0"/>
              <a:t>Hier de Titel van het nationaal Deltaprogramma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5B70A9D-40D1-C042-97D2-B7E3CD63C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3367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56381-F629-F549-859C-28A8B551A9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733675"/>
            <a:ext cx="9144000" cy="24098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x-none" dirty="0"/>
              <a:t>Klik om foto te plaatsen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B6504645-44E3-FB42-BBD0-EDC7315F6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212" y="953938"/>
            <a:ext cx="7812087" cy="112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80BDE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 dirty="0"/>
              <a:t>Hier de Titel van het nationaal Deltaprogramma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963E574D-3194-9946-BBB6-9306DFD97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304305"/>
            <a:ext cx="4904497" cy="3557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rgbClr val="E06F00"/>
                </a:solidFill>
              </a:defRPr>
            </a:lvl2pPr>
            <a:lvl3pPr marL="914400" indent="0">
              <a:buNone/>
              <a:defRPr>
                <a:solidFill>
                  <a:srgbClr val="E06F00"/>
                </a:solidFill>
              </a:defRPr>
            </a:lvl3pPr>
            <a:lvl4pPr marL="1371600" indent="0">
              <a:buNone/>
              <a:defRPr>
                <a:solidFill>
                  <a:srgbClr val="E06F00"/>
                </a:solidFill>
              </a:defRPr>
            </a:lvl4pPr>
            <a:lvl5pPr marL="1828800" indent="0">
              <a:buNone/>
              <a:defRPr>
                <a:solidFill>
                  <a:srgbClr val="E06F00"/>
                </a:solidFill>
              </a:defRPr>
            </a:lvl5pPr>
          </a:lstStyle>
          <a:p>
            <a:pPr lvl="0"/>
            <a:r>
              <a:rPr lang="nl-NL" dirty="0"/>
              <a:t>Eventueel een niet te lange subtitel</a:t>
            </a:r>
          </a:p>
        </p:txBody>
      </p:sp>
    </p:spTree>
    <p:extLst>
      <p:ext uri="{BB962C8B-B14F-4D97-AF65-F5344CB8AC3E}">
        <p14:creationId xmlns:p14="http://schemas.microsoft.com/office/powerpoint/2010/main" val="306036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1" userDrawn="1">
          <p15:clr>
            <a:srgbClr val="FBAE40"/>
          </p15:clr>
        </p15:guide>
        <p15:guide id="4" pos="53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1AD8-2916-4649-8BB4-E9B4AA9AD23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93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6726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43451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273F5-8F4B-4905-8BC8-5FC69B31FC2C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57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273EE-03A5-454B-94CF-27537B51B855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39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9488354D-6407-4B22-A9BF-06F38E28E4D9}"/>
              </a:ext>
            </a:extLst>
          </p:cNvPr>
          <p:cNvSpPr/>
          <p:nvPr userDrawn="1"/>
        </p:nvSpPr>
        <p:spPr>
          <a:xfrm>
            <a:off x="0" y="760616"/>
            <a:ext cx="9144000" cy="4382885"/>
          </a:xfrm>
          <a:prstGeom prst="rect">
            <a:avLst/>
          </a:prstGeom>
          <a:solidFill>
            <a:srgbClr val="205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D6DE6C7-4F23-47AD-9CFC-7B522A48E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14368"/>
            <a:ext cx="7886700" cy="756491"/>
          </a:xfrm>
          <a:prstGeom prst="rect">
            <a:avLst/>
          </a:prstGeom>
        </p:spPr>
        <p:txBody>
          <a:bodyPr/>
          <a:lstStyle>
            <a:lvl1pPr>
              <a:lnSpc>
                <a:spcPts val="5250"/>
              </a:lnSpc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Weg met dat vieze water!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200BC6B-D45F-4770-B2C2-C17FBBBA56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824611"/>
            <a:ext cx="7886700" cy="3125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wat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afvalwater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09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9488354D-6407-4B22-A9BF-06F38E28E4D9}"/>
              </a:ext>
            </a:extLst>
          </p:cNvPr>
          <p:cNvSpPr/>
          <p:nvPr userDrawn="1"/>
        </p:nvSpPr>
        <p:spPr>
          <a:xfrm>
            <a:off x="0" y="760616"/>
            <a:ext cx="9144000" cy="4382885"/>
          </a:xfrm>
          <a:prstGeom prst="rect">
            <a:avLst/>
          </a:prstGeom>
          <a:solidFill>
            <a:srgbClr val="205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D6DE6C7-4F23-47AD-9CFC-7B522A48E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14368"/>
            <a:ext cx="7886700" cy="756491"/>
          </a:xfrm>
          <a:prstGeom prst="rect">
            <a:avLst/>
          </a:prstGeom>
        </p:spPr>
        <p:txBody>
          <a:bodyPr/>
          <a:lstStyle>
            <a:lvl1pPr>
              <a:lnSpc>
                <a:spcPts val="5250"/>
              </a:lnSpc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Weg met dat vieze water!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200BC6B-D45F-4770-B2C2-C17FBBBA56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824611"/>
            <a:ext cx="7886700" cy="3125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wat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weten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afvalwater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41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Lichtblauw (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970E3-3501-D844-B919-81892176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4DA3DB48-7AA6-4D05-912B-B407D4D89B89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3142828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51856809-2C3C-6A4E-BD0E-E20DEC6F1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953938"/>
            <a:ext cx="7775574" cy="112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 dirty="0"/>
              <a:t>Hier de Titel van het nationaal Deltaprogramma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A58D3A27-5C99-0C4E-9539-7CD6C474C6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4" y="2304305"/>
            <a:ext cx="7775574" cy="4618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rgbClr val="E06F00"/>
                </a:solidFill>
              </a:defRPr>
            </a:lvl2pPr>
            <a:lvl3pPr marL="914400" indent="0">
              <a:buNone/>
              <a:defRPr>
                <a:solidFill>
                  <a:srgbClr val="E06F00"/>
                </a:solidFill>
              </a:defRPr>
            </a:lvl3pPr>
            <a:lvl4pPr marL="1371600" indent="0">
              <a:buNone/>
              <a:defRPr>
                <a:solidFill>
                  <a:srgbClr val="E06F00"/>
                </a:solidFill>
              </a:defRPr>
            </a:lvl4pPr>
            <a:lvl5pPr marL="1828800" indent="0">
              <a:buNone/>
              <a:defRPr>
                <a:solidFill>
                  <a:srgbClr val="E06F00"/>
                </a:solidFill>
              </a:defRPr>
            </a:lvl5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16F1645B-9AC7-634B-933A-871596851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3100526"/>
            <a:ext cx="7775574" cy="199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Eventuele datum</a:t>
            </a: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46D273C9-4D6A-DF47-9E0A-4AE6AC2A2A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3316234"/>
            <a:ext cx="7775574" cy="1743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nl-NL" dirty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585346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970E3-3501-D844-B919-81892176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en-NL" smtClean="0"/>
              <a:pPr/>
              <a:t>‹nr.›</a:t>
            </a:fld>
            <a:r>
              <a:rPr lang="en-NL" dirty="0"/>
              <a:t> | </a:t>
            </a:r>
            <a:fld id="{5A630FE4-00E6-4F64-9DFA-C684CBF6917A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en-NL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803654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twee 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FB64-6E19-DA4D-A65E-EFFF90448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594363"/>
            <a:ext cx="7780519" cy="8294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7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Mogelijkheid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titel</a:t>
            </a:r>
            <a:br>
              <a:rPr lang="en-GB" dirty="0"/>
            </a:br>
            <a:r>
              <a:rPr lang="en-GB" dirty="0" err="1"/>
              <a:t>titel</a:t>
            </a:r>
            <a:r>
              <a:rPr lang="en-GB" dirty="0"/>
              <a:t> over 2 regels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4C93-3482-0F49-B4BA-DE7561BF8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en-NL" smtClean="0"/>
              <a:pPr/>
              <a:t>‹nr.›</a:t>
            </a:fld>
            <a:r>
              <a:rPr lang="en-NL" dirty="0"/>
              <a:t> | </a:t>
            </a:r>
            <a:fld id="{43A30299-23FF-4CED-BF43-58C8A6F6A1DB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en-NL" dirty="0"/>
              <a:t>| Voettekst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5D559E-EB3A-7F4E-8635-9B7555274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26324"/>
            <a:ext cx="5109164" cy="29074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 b="1">
                <a:solidFill>
                  <a:srgbClr val="007B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kopje</a:t>
            </a:r>
            <a:endParaRPr lang="en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9FF1AF-564D-4B40-AA14-802F8914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2046733"/>
            <a:ext cx="3737564" cy="946061"/>
          </a:xfrm>
          <a:prstGeom prst="rect">
            <a:avLst/>
          </a:prstGeom>
        </p:spPr>
        <p:txBody>
          <a:bodyPr lIns="0" tIns="0" rIns="0" bIns="0"/>
          <a:lstStyle>
            <a:lvl1pPr marL="6350" indent="-6350" algn="l">
              <a:lnSpc>
                <a:spcPts val="1800"/>
              </a:lnSpc>
              <a:buFontTx/>
              <a:buNone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platte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. Us </a:t>
            </a:r>
            <a:r>
              <a:rPr lang="en-GB" dirty="0" err="1"/>
              <a:t>expero</a:t>
            </a:r>
            <a:r>
              <a:rPr lang="en-GB" dirty="0"/>
              <a:t> qui </a:t>
            </a:r>
            <a:r>
              <a:rPr lang="en-GB" dirty="0" err="1"/>
              <a:t>omnihillite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, que pre, que </a:t>
            </a:r>
            <a:r>
              <a:rPr lang="en-GB" dirty="0" err="1"/>
              <a:t>omnient</a:t>
            </a:r>
            <a:r>
              <a:rPr lang="en-GB" dirty="0"/>
              <a:t> </a:t>
            </a:r>
            <a:r>
              <a:rPr lang="en-GB" dirty="0" err="1"/>
              <a:t>estis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consero</a:t>
            </a:r>
            <a:r>
              <a:rPr lang="en-GB" dirty="0"/>
              <a:t> </a:t>
            </a:r>
            <a:r>
              <a:rPr lang="en-GB" dirty="0" err="1"/>
              <a:t>rrorent</a:t>
            </a:r>
            <a:r>
              <a:rPr lang="en-GB" dirty="0"/>
              <a:t> </a:t>
            </a:r>
            <a:r>
              <a:rPr lang="en-GB" dirty="0" err="1"/>
              <a:t>rerovid</a:t>
            </a:r>
            <a:r>
              <a:rPr lang="en-GB" dirty="0"/>
              <a:t> que </a:t>
            </a:r>
            <a:r>
              <a:rPr lang="en-GB" dirty="0" err="1"/>
              <a:t>voloresci</a:t>
            </a:r>
            <a:r>
              <a:rPr lang="en-GB" dirty="0"/>
              <a:t> </a:t>
            </a:r>
            <a:r>
              <a:rPr lang="en-GB" dirty="0" err="1"/>
              <a:t>officiu</a:t>
            </a:r>
            <a:r>
              <a:rPr lang="en-GB" dirty="0"/>
              <a:t> </a:t>
            </a:r>
            <a:r>
              <a:rPr lang="en-GB" dirty="0" err="1"/>
              <a:t>ntibus</a:t>
            </a:r>
            <a:r>
              <a:rPr lang="en-GB" dirty="0"/>
              <a:t> et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C0123-32BD-A741-A1D8-2DA0C70C6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14" y="3122463"/>
            <a:ext cx="3737562" cy="1292967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A9D6F9-F79B-1A43-8534-90E072CDA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2224" y="2040200"/>
            <a:ext cx="3737562" cy="2368513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413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1 koloms +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FB64-6E19-DA4D-A65E-EFFF90448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594363"/>
            <a:ext cx="7780519" cy="8294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7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Mogelijkheid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titel</a:t>
            </a:r>
            <a:br>
              <a:rPr lang="en-GB" dirty="0"/>
            </a:br>
            <a:r>
              <a:rPr lang="en-GB" dirty="0" err="1"/>
              <a:t>titel</a:t>
            </a:r>
            <a:r>
              <a:rPr lang="en-GB" dirty="0"/>
              <a:t> over 2 regels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4C93-3482-0F49-B4BA-DE7561BF8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en-NL" smtClean="0"/>
              <a:pPr/>
              <a:t>‹nr.›</a:t>
            </a:fld>
            <a:r>
              <a:rPr lang="en-NL" dirty="0"/>
              <a:t> | </a:t>
            </a:r>
            <a:fld id="{7CD74879-8E2C-491D-A79C-0129B8B55ADA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en-NL" dirty="0"/>
              <a:t>| Voettekst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5D559E-EB3A-7F4E-8635-9B7555274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26324"/>
            <a:ext cx="5109164" cy="29074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 b="1">
                <a:solidFill>
                  <a:srgbClr val="007B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kopje</a:t>
            </a:r>
            <a:endParaRPr lang="en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9FF1AF-564D-4B40-AA14-802F8914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2046733"/>
            <a:ext cx="3737564" cy="946061"/>
          </a:xfrm>
          <a:prstGeom prst="rect">
            <a:avLst/>
          </a:prstGeom>
        </p:spPr>
        <p:txBody>
          <a:bodyPr lIns="0" tIns="0" rIns="0" bIns="0"/>
          <a:lstStyle>
            <a:lvl1pPr marL="6350" indent="-6350" algn="l">
              <a:lnSpc>
                <a:spcPts val="1800"/>
              </a:lnSpc>
              <a:buFontTx/>
              <a:buNone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platte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. Us </a:t>
            </a:r>
            <a:r>
              <a:rPr lang="en-GB" dirty="0" err="1"/>
              <a:t>expero</a:t>
            </a:r>
            <a:r>
              <a:rPr lang="en-GB" dirty="0"/>
              <a:t> qui </a:t>
            </a:r>
            <a:r>
              <a:rPr lang="en-GB" dirty="0" err="1"/>
              <a:t>omnihillite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, que pre, que </a:t>
            </a:r>
            <a:r>
              <a:rPr lang="en-GB" dirty="0" err="1"/>
              <a:t>omnient</a:t>
            </a:r>
            <a:r>
              <a:rPr lang="en-GB" dirty="0"/>
              <a:t> </a:t>
            </a:r>
            <a:r>
              <a:rPr lang="en-GB" dirty="0" err="1"/>
              <a:t>estis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consero</a:t>
            </a:r>
            <a:r>
              <a:rPr lang="en-GB" dirty="0"/>
              <a:t> </a:t>
            </a:r>
            <a:r>
              <a:rPr lang="en-GB" dirty="0" err="1"/>
              <a:t>rrorent</a:t>
            </a:r>
            <a:r>
              <a:rPr lang="en-GB" dirty="0"/>
              <a:t> </a:t>
            </a:r>
            <a:r>
              <a:rPr lang="en-GB" dirty="0" err="1"/>
              <a:t>rerovid</a:t>
            </a:r>
            <a:r>
              <a:rPr lang="en-GB" dirty="0"/>
              <a:t> que </a:t>
            </a:r>
            <a:r>
              <a:rPr lang="en-GB" dirty="0" err="1"/>
              <a:t>voloresci</a:t>
            </a:r>
            <a:r>
              <a:rPr lang="en-GB" dirty="0"/>
              <a:t> </a:t>
            </a:r>
            <a:r>
              <a:rPr lang="en-GB" dirty="0" err="1"/>
              <a:t>officiu</a:t>
            </a:r>
            <a:r>
              <a:rPr lang="en-GB" dirty="0"/>
              <a:t> </a:t>
            </a:r>
            <a:r>
              <a:rPr lang="en-GB" dirty="0" err="1"/>
              <a:t>ntibus</a:t>
            </a:r>
            <a:r>
              <a:rPr lang="en-GB" dirty="0"/>
              <a:t> et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C0123-32BD-A741-A1D8-2DA0C70C6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14" y="3122463"/>
            <a:ext cx="3737562" cy="1292967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05BC41-DDE1-1542-A4A2-9275A6C1E3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29163" y="2046288"/>
            <a:ext cx="3735387" cy="23036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NL" dirty="0"/>
              <a:t>Klik om foto te plaatsen</a:t>
            </a:r>
          </a:p>
        </p:txBody>
      </p:sp>
    </p:spTree>
    <p:extLst>
      <p:ext uri="{BB962C8B-B14F-4D97-AF65-F5344CB8AC3E}">
        <p14:creationId xmlns:p14="http://schemas.microsoft.com/office/powerpoint/2010/main" val="35725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682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1" userDrawn="1">
          <p15:clr>
            <a:srgbClr val="FBAE40"/>
          </p15:clr>
        </p15:guide>
        <p15:guide id="4" pos="53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2061E-BE83-43EE-A4A8-9ED6F8ABF6F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616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1AD8-2916-4649-8BB4-E9B4AA9AD23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715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6C5E-AE25-46CB-9C68-EC5902FE95A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626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6726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43451" y="1551385"/>
            <a:ext cx="4124325" cy="31039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273F5-8F4B-4905-8BC8-5FC69B31FC2C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15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6C5E-AE25-46CB-9C68-EC5902FE95A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33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(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970E3-3501-D844-B919-81892176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5A630FE4-00E6-4F64-9DFA-C684CBF6917A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395856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51856809-2C3C-6A4E-BD0E-E20DEC6F1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953938"/>
            <a:ext cx="7775574" cy="112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nl-NL" dirty="0"/>
              <a:t>Hier de Titel van het nationaal Deltaprogramma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A58D3A27-5C99-0C4E-9539-7CD6C474C6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4" y="2304305"/>
            <a:ext cx="7775574" cy="4618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rgbClr val="E06F00"/>
                </a:solidFill>
              </a:defRPr>
            </a:lvl2pPr>
            <a:lvl3pPr marL="914400" indent="0">
              <a:buNone/>
              <a:defRPr>
                <a:solidFill>
                  <a:srgbClr val="E06F00"/>
                </a:solidFill>
              </a:defRPr>
            </a:lvl3pPr>
            <a:lvl4pPr marL="1371600" indent="0">
              <a:buNone/>
              <a:defRPr>
                <a:solidFill>
                  <a:srgbClr val="E06F00"/>
                </a:solidFill>
              </a:defRPr>
            </a:lvl4pPr>
            <a:lvl5pPr marL="1828800" indent="0">
              <a:buNone/>
              <a:defRPr>
                <a:solidFill>
                  <a:srgbClr val="E06F00"/>
                </a:solidFill>
              </a:defRPr>
            </a:lvl5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16F1645B-9AC7-634B-933A-871596851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3100526"/>
            <a:ext cx="7775574" cy="199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Eventuele datum</a:t>
            </a:r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46D273C9-4D6A-DF47-9E0A-4AE6AC2A2A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3316234"/>
            <a:ext cx="7775574" cy="1743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lang="nl-NL" sz="1400" i="1" kern="1200" dirty="0" smtClean="0">
                <a:solidFill>
                  <a:srgbClr val="007A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nl-NL" dirty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234307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970E3-3501-D844-B919-81892176A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5A630FE4-00E6-4F64-9DFA-C684CBF6917A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33084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twee kolo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FB64-6E19-DA4D-A65E-EFFF90448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594363"/>
            <a:ext cx="7780519" cy="8294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7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Mogelijkheid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titel</a:t>
            </a:r>
            <a:br>
              <a:rPr lang="en-GB" dirty="0"/>
            </a:br>
            <a:r>
              <a:rPr lang="en-GB" dirty="0" err="1"/>
              <a:t>titel</a:t>
            </a:r>
            <a:r>
              <a:rPr lang="en-GB" dirty="0"/>
              <a:t> over 2 regels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4C93-3482-0F49-B4BA-DE7561BF8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43A30299-23FF-4CED-BF43-58C8A6F6A1DB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5D559E-EB3A-7F4E-8635-9B7555274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26324"/>
            <a:ext cx="5109164" cy="29074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 b="1">
                <a:solidFill>
                  <a:srgbClr val="007B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kopje</a:t>
            </a:r>
            <a:endParaRPr lang="x-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9FF1AF-564D-4B40-AA14-802F8914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2046733"/>
            <a:ext cx="3737564" cy="946061"/>
          </a:xfrm>
          <a:prstGeom prst="rect">
            <a:avLst/>
          </a:prstGeom>
        </p:spPr>
        <p:txBody>
          <a:bodyPr lIns="0" tIns="0" rIns="0" bIns="0"/>
          <a:lstStyle>
            <a:lvl1pPr marL="6350" indent="-6350" algn="l">
              <a:lnSpc>
                <a:spcPts val="1800"/>
              </a:lnSpc>
              <a:buFontTx/>
              <a:buNone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platte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. Us </a:t>
            </a:r>
            <a:r>
              <a:rPr lang="en-GB" dirty="0" err="1"/>
              <a:t>expero</a:t>
            </a:r>
            <a:r>
              <a:rPr lang="en-GB" dirty="0"/>
              <a:t> qui </a:t>
            </a:r>
            <a:r>
              <a:rPr lang="en-GB" dirty="0" err="1"/>
              <a:t>omnihillite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, que pre, que </a:t>
            </a:r>
            <a:r>
              <a:rPr lang="en-GB" dirty="0" err="1"/>
              <a:t>omnient</a:t>
            </a:r>
            <a:r>
              <a:rPr lang="en-GB" dirty="0"/>
              <a:t> </a:t>
            </a:r>
            <a:r>
              <a:rPr lang="en-GB" dirty="0" err="1"/>
              <a:t>estis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consero</a:t>
            </a:r>
            <a:r>
              <a:rPr lang="en-GB" dirty="0"/>
              <a:t> </a:t>
            </a:r>
            <a:r>
              <a:rPr lang="en-GB" dirty="0" err="1"/>
              <a:t>rrorent</a:t>
            </a:r>
            <a:r>
              <a:rPr lang="en-GB" dirty="0"/>
              <a:t> </a:t>
            </a:r>
            <a:r>
              <a:rPr lang="en-GB" dirty="0" err="1"/>
              <a:t>rerovid</a:t>
            </a:r>
            <a:r>
              <a:rPr lang="en-GB" dirty="0"/>
              <a:t> que </a:t>
            </a:r>
            <a:r>
              <a:rPr lang="en-GB" dirty="0" err="1"/>
              <a:t>voloresci</a:t>
            </a:r>
            <a:r>
              <a:rPr lang="en-GB" dirty="0"/>
              <a:t> </a:t>
            </a:r>
            <a:r>
              <a:rPr lang="en-GB" dirty="0" err="1"/>
              <a:t>officiu</a:t>
            </a:r>
            <a:r>
              <a:rPr lang="en-GB" dirty="0"/>
              <a:t> </a:t>
            </a:r>
            <a:r>
              <a:rPr lang="en-GB" dirty="0" err="1"/>
              <a:t>ntibus</a:t>
            </a:r>
            <a:r>
              <a:rPr lang="en-GB" dirty="0"/>
              <a:t> et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C0123-32BD-A741-A1D8-2DA0C70C6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14" y="3122463"/>
            <a:ext cx="3737562" cy="1292967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A9D6F9-F79B-1A43-8534-90E072CDA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2224" y="2040200"/>
            <a:ext cx="3737562" cy="2368513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438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(1 koloms +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FB64-6E19-DA4D-A65E-EFFF90448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3" y="594363"/>
            <a:ext cx="7780519" cy="8294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700">
                <a:solidFill>
                  <a:srgbClr val="E06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Mogelijkheid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titel</a:t>
            </a:r>
            <a:br>
              <a:rPr lang="en-GB" dirty="0"/>
            </a:br>
            <a:r>
              <a:rPr lang="en-GB" dirty="0" err="1"/>
              <a:t>titel</a:t>
            </a:r>
            <a:r>
              <a:rPr lang="en-GB" dirty="0"/>
              <a:t> over 2 regels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4C93-3482-0F49-B4BA-DE7561BF8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7CD74879-8E2C-491D-A79C-0129B8B55ADA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5D559E-EB3A-7F4E-8635-9B7555274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26324"/>
            <a:ext cx="5109164" cy="29074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1800" b="1">
                <a:solidFill>
                  <a:srgbClr val="007BC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kopje</a:t>
            </a:r>
            <a:endParaRPr lang="x-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9FF1AF-564D-4B40-AA14-802F8914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2046733"/>
            <a:ext cx="3737564" cy="946061"/>
          </a:xfrm>
          <a:prstGeom prst="rect">
            <a:avLst/>
          </a:prstGeom>
        </p:spPr>
        <p:txBody>
          <a:bodyPr lIns="0" tIns="0" rIns="0" bIns="0"/>
          <a:lstStyle>
            <a:lvl1pPr marL="6350" indent="-6350" algn="l">
              <a:lnSpc>
                <a:spcPts val="1800"/>
              </a:lnSpc>
              <a:buFontTx/>
              <a:buNone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platte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. Us </a:t>
            </a:r>
            <a:r>
              <a:rPr lang="en-GB" dirty="0" err="1"/>
              <a:t>expero</a:t>
            </a:r>
            <a:r>
              <a:rPr lang="en-GB" dirty="0"/>
              <a:t> qui </a:t>
            </a:r>
            <a:r>
              <a:rPr lang="en-GB" dirty="0" err="1"/>
              <a:t>omnihillite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, que pre, que </a:t>
            </a:r>
            <a:r>
              <a:rPr lang="en-GB" dirty="0" err="1"/>
              <a:t>omnient</a:t>
            </a:r>
            <a:r>
              <a:rPr lang="en-GB" dirty="0"/>
              <a:t> </a:t>
            </a:r>
            <a:r>
              <a:rPr lang="en-GB" dirty="0" err="1"/>
              <a:t>estis</a:t>
            </a:r>
            <a:r>
              <a:rPr lang="en-GB" dirty="0"/>
              <a:t>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consero</a:t>
            </a:r>
            <a:r>
              <a:rPr lang="en-GB" dirty="0"/>
              <a:t> </a:t>
            </a:r>
            <a:r>
              <a:rPr lang="en-GB" dirty="0" err="1"/>
              <a:t>rrorent</a:t>
            </a:r>
            <a:r>
              <a:rPr lang="en-GB" dirty="0"/>
              <a:t> </a:t>
            </a:r>
            <a:r>
              <a:rPr lang="en-GB" dirty="0" err="1"/>
              <a:t>rerovid</a:t>
            </a:r>
            <a:r>
              <a:rPr lang="en-GB" dirty="0"/>
              <a:t> que </a:t>
            </a:r>
            <a:r>
              <a:rPr lang="en-GB" dirty="0" err="1"/>
              <a:t>voloresci</a:t>
            </a:r>
            <a:r>
              <a:rPr lang="en-GB" dirty="0"/>
              <a:t> </a:t>
            </a:r>
            <a:r>
              <a:rPr lang="en-GB" dirty="0" err="1"/>
              <a:t>officiu</a:t>
            </a:r>
            <a:r>
              <a:rPr lang="en-GB" dirty="0"/>
              <a:t> </a:t>
            </a:r>
            <a:r>
              <a:rPr lang="en-GB" dirty="0" err="1"/>
              <a:t>ntibus</a:t>
            </a:r>
            <a:r>
              <a:rPr lang="en-GB" dirty="0"/>
              <a:t> et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C0123-32BD-A741-A1D8-2DA0C70C65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14" y="3122463"/>
            <a:ext cx="3737562" cy="1292967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lnSpc>
                <a:spcPts val="1800"/>
              </a:lnSpc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7188" indent="-176213">
              <a:lnSpc>
                <a:spcPts val="1800"/>
              </a:lnSpc>
              <a:buFont typeface="System Font Regular"/>
              <a:buChar char="−"/>
              <a:tabLst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 err="1"/>
              <a:t>Dit</a:t>
            </a:r>
            <a:r>
              <a:rPr lang="en-GB" dirty="0"/>
              <a:t>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opsomming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05BC41-DDE1-1542-A4A2-9275A6C1E3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29163" y="2046288"/>
            <a:ext cx="3735387" cy="23036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x-none" dirty="0"/>
              <a:t>Klik om foto te plaatsen</a:t>
            </a:r>
          </a:p>
        </p:txBody>
      </p:sp>
    </p:spTree>
    <p:extLst>
      <p:ext uri="{BB962C8B-B14F-4D97-AF65-F5344CB8AC3E}">
        <p14:creationId xmlns:p14="http://schemas.microsoft.com/office/powerpoint/2010/main" val="3445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2061E-BE83-43EE-A4A8-9ED6F8ABF6F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5" name="shpTitel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44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94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84" r:id="rId3"/>
    <p:sldLayoutId id="214748368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3F1E9E-29DF-2C4F-9D24-4CE0584567F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476750"/>
            <a:ext cx="9144000" cy="66675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C2A388-D528-4046-B4BB-4E692C096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13" y="4829307"/>
            <a:ext cx="5540238" cy="1738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r>
              <a:rPr lang="nl-NL" dirty="0"/>
              <a:t>21 oktober 2020 </a:t>
            </a:r>
            <a:r>
              <a:rPr lang="x-none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164180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5" r:id="rId3"/>
    <p:sldLayoutId id="2147483676" r:id="rId4"/>
    <p:sldLayoutId id="2147483677" r:id="rId5"/>
    <p:sldLayoutId id="2147483679" r:id="rId6"/>
    <p:sldLayoutId id="2147483681" r:id="rId7"/>
    <p:sldLayoutId id="2147483682" r:id="rId8"/>
    <p:sldLayoutId id="2147483694" r:id="rId9"/>
    <p:sldLayoutId id="214748369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431" userDrawn="1">
          <p15:clr>
            <a:srgbClr val="F26B43"/>
          </p15:clr>
        </p15:guide>
        <p15:guide id="3" pos="532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ECC90B-B789-8A4E-BB12-8F59B048AD3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F1E9E-29DF-2C4F-9D24-4CE0584567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76750"/>
            <a:ext cx="9144000" cy="66675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C2A388-D528-4046-B4BB-4E692C096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12" y="4829307"/>
            <a:ext cx="5773737" cy="1738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4571C7E-8CEF-344D-9AAF-810D9DE09E2A}" type="slidenum">
              <a:rPr lang="x-none" smtClean="0"/>
              <a:pPr/>
              <a:t>‹nr.›</a:t>
            </a:fld>
            <a:r>
              <a:rPr lang="x-none" dirty="0"/>
              <a:t> | </a:t>
            </a:r>
            <a:fld id="{C477A22A-42D6-4EA0-90C6-5F9029DC977B}" type="datetime4">
              <a:rPr lang="nl-NL" smtClean="0"/>
              <a:pPr/>
              <a:t>9 maart 2023</a:t>
            </a:fld>
            <a:r>
              <a:rPr lang="nl-NL" dirty="0"/>
              <a:t> </a:t>
            </a:r>
            <a:r>
              <a:rPr lang="x-none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8390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431" userDrawn="1">
          <p15:clr>
            <a:srgbClr val="F26B43"/>
          </p15:clr>
        </p15:guide>
        <p15:guide id="3" pos="532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3F1E9E-29DF-2C4F-9D24-4CE0584567F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476750"/>
            <a:ext cx="9144000" cy="66675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C2A388-D528-4046-B4BB-4E692C096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13" y="4829307"/>
            <a:ext cx="5540238" cy="1738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4571C7E-8CEF-344D-9AAF-810D9DE09E2A}" type="slidenum">
              <a:rPr lang="en-NL" smtClean="0"/>
              <a:pPr/>
              <a:t>‹nr.›</a:t>
            </a:fld>
            <a:r>
              <a:rPr lang="en-NL" dirty="0"/>
              <a:t> | </a:t>
            </a:r>
            <a:r>
              <a:rPr lang="nl-NL" dirty="0"/>
              <a:t>21 oktober 2020 </a:t>
            </a:r>
            <a:r>
              <a:rPr lang="en-NL" dirty="0"/>
              <a:t>| Voettekst</a:t>
            </a:r>
          </a:p>
        </p:txBody>
      </p:sp>
    </p:spTree>
    <p:extLst>
      <p:ext uri="{BB962C8B-B14F-4D97-AF65-F5344CB8AC3E}">
        <p14:creationId xmlns:p14="http://schemas.microsoft.com/office/powerpoint/2010/main" val="116233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431">
          <p15:clr>
            <a:srgbClr val="F26B43"/>
          </p15:clr>
        </p15:guide>
        <p15:guide id="3" pos="5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rock&#10;&#10;Description automatically generated">
            <a:extLst>
              <a:ext uri="{FF2B5EF4-FFF2-40B4-BE49-F238E27FC236}">
                <a16:creationId xmlns:a16="http://schemas.microsoft.com/office/drawing/2014/main" id="{821C58BC-BDF9-BD48-A9E2-7352C6A210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8" r="19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1B274-17EA-924E-AD5A-5969B92E52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519" y="1043593"/>
            <a:ext cx="4139881" cy="748928"/>
          </a:xfrm>
        </p:spPr>
        <p:txBody>
          <a:bodyPr/>
          <a:lstStyle/>
          <a:p>
            <a:pPr algn="ctr"/>
            <a:r>
              <a:rPr lang="nl-NL" altLang="nl-NL" dirty="0" err="1">
                <a:solidFill>
                  <a:schemeClr val="bg1"/>
                </a:solidFill>
                <a:cs typeface="Arial" panose="020B0604020202020204" pitchFamily="34" charset="0"/>
              </a:rPr>
              <a:t>Urgency</a:t>
            </a:r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cs typeface="Arial" panose="020B0604020202020204" pitchFamily="34" charset="0"/>
              </a:rPr>
              <a:t>adapt</a:t>
            </a:r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l-NL" altLang="nl-NL" dirty="0" err="1">
                <a:solidFill>
                  <a:schemeClr val="bg1"/>
                </a:solidFill>
                <a:cs typeface="Arial" panose="020B0604020202020204" pitchFamily="34" charset="0"/>
              </a:rPr>
              <a:t>to</a:t>
            </a:r>
            <a:endParaRPr lang="nl-NL" altLang="nl-NL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nl-NL" altLang="nl-NL" dirty="0" err="1">
                <a:solidFill>
                  <a:schemeClr val="bg1"/>
                </a:solidFill>
                <a:cs typeface="Arial" panose="020B0604020202020204" pitchFamily="34" charset="0"/>
              </a:rPr>
              <a:t>climate</a:t>
            </a:r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 change   </a:t>
            </a:r>
          </a:p>
          <a:p>
            <a:pPr algn="ctr"/>
            <a:r>
              <a:rPr lang="nl-NL" altLang="nl-NL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414D9-81CB-1641-8A5B-2B28F36C0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31" y="4412468"/>
            <a:ext cx="2533669" cy="727239"/>
          </a:xfrm>
        </p:spPr>
        <p:txBody>
          <a:bodyPr>
            <a:normAutofit/>
          </a:bodyPr>
          <a:lstStyle/>
          <a:p>
            <a:pPr>
              <a:defRPr/>
            </a:pPr>
            <a:endParaRPr lang="nl-NL" altLang="nl-NL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altLang="nl-NL" sz="1000" dirty="0">
                <a:cs typeface="Arial" panose="020B0604020202020204" pitchFamily="34" charset="0"/>
              </a:rPr>
              <a:t>14 </a:t>
            </a:r>
            <a:r>
              <a:rPr lang="nl-NL" altLang="nl-NL" sz="1000" dirty="0" err="1">
                <a:cs typeface="Arial" panose="020B0604020202020204" pitchFamily="34" charset="0"/>
              </a:rPr>
              <a:t>March</a:t>
            </a:r>
            <a:r>
              <a:rPr lang="nl-NL" altLang="nl-NL" sz="1000" dirty="0">
                <a:cs typeface="Arial" panose="020B0604020202020204" pitchFamily="34" charset="0"/>
              </a:rPr>
              <a:t> 2023</a:t>
            </a:r>
          </a:p>
          <a:p>
            <a:pPr>
              <a:defRPr/>
            </a:pPr>
            <a:r>
              <a:rPr lang="nl-NL" altLang="nl-NL" sz="1000" dirty="0">
                <a:cs typeface="Arial" panose="020B0604020202020204" pitchFamily="34" charset="0"/>
              </a:rPr>
              <a:t>Peter Glas, Delta </a:t>
            </a:r>
            <a:r>
              <a:rPr lang="nl-NL" altLang="nl-NL" sz="1000" dirty="0" err="1">
                <a:cs typeface="Arial" panose="020B0604020202020204" pitchFamily="34" charset="0"/>
              </a:rPr>
              <a:t>Commissioner</a:t>
            </a:r>
            <a:endParaRPr lang="nl-NL" altLang="nl-NL" sz="1000" dirty="0">
              <a:cs typeface="Arial" panose="020B0604020202020204" pitchFamily="34" charset="0"/>
            </a:endParaRPr>
          </a:p>
          <a:p>
            <a:endParaRPr lang="x-non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29B20D8-354F-9D94-02BB-EE273B4C3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02" y="567372"/>
            <a:ext cx="2501695" cy="95244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EEF80C-F04F-5C37-00AD-18C62E9424AA}"/>
              </a:ext>
            </a:extLst>
          </p:cNvPr>
          <p:cNvSpPr txBox="1"/>
          <p:nvPr/>
        </p:nvSpPr>
        <p:spPr>
          <a:xfrm>
            <a:off x="310637" y="1577879"/>
            <a:ext cx="4377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Presentation 14 </a:t>
            </a:r>
            <a:r>
              <a:rPr lang="nl-NL" dirty="0" err="1">
                <a:solidFill>
                  <a:schemeClr val="bg1"/>
                </a:solidFill>
              </a:rPr>
              <a:t>March</a:t>
            </a:r>
            <a:r>
              <a:rPr lang="nl-NL" dirty="0">
                <a:solidFill>
                  <a:schemeClr val="bg1"/>
                </a:solidFill>
              </a:rPr>
              <a:t> 2023</a:t>
            </a:r>
          </a:p>
          <a:p>
            <a:r>
              <a:rPr lang="en-US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Public Water Center, </a:t>
            </a:r>
            <a:r>
              <a:rPr lang="nl-NL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Hoek van Holland </a:t>
            </a:r>
          </a:p>
          <a:p>
            <a:r>
              <a:rPr lang="nl-NL" dirty="0" err="1">
                <a:solidFill>
                  <a:schemeClr val="bg1"/>
                </a:solidFill>
              </a:rPr>
              <a:t>Deltacommissioner</a:t>
            </a:r>
            <a:r>
              <a:rPr lang="nl-NL" dirty="0">
                <a:solidFill>
                  <a:schemeClr val="bg1"/>
                </a:solidFill>
              </a:rPr>
              <a:t> Peter C.G. Glas LLM MSc</a:t>
            </a:r>
          </a:p>
        </p:txBody>
      </p:sp>
    </p:spTree>
    <p:extLst>
      <p:ext uri="{BB962C8B-B14F-4D97-AF65-F5344CB8AC3E}">
        <p14:creationId xmlns:p14="http://schemas.microsoft.com/office/powerpoint/2010/main" val="4201528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10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385894" y="200469"/>
            <a:ext cx="7737686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 err="1">
                <a:solidFill>
                  <a:schemeClr val="accent2"/>
                </a:solidFill>
                <a:latin typeface="+mj-lt"/>
              </a:rPr>
              <a:t>Effects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sea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level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rise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</a:p>
          <a:p>
            <a:pPr algn="l"/>
            <a:endParaRPr lang="nl-NL" sz="2800" b="1" u="sng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nl-NL" sz="2000" dirty="0"/>
              <a:t>- </a:t>
            </a:r>
            <a:r>
              <a:rPr lang="nl-NL" sz="2000" dirty="0" err="1"/>
              <a:t>coastal</a:t>
            </a:r>
            <a:r>
              <a:rPr lang="nl-NL" sz="2000" dirty="0"/>
              <a:t> maintenance/</a:t>
            </a:r>
            <a:r>
              <a:rPr lang="nl-NL" sz="2000" dirty="0" err="1"/>
              <a:t>sand</a:t>
            </a:r>
            <a:endParaRPr lang="nl-NL" sz="2000" dirty="0"/>
          </a:p>
          <a:p>
            <a:pPr algn="l"/>
            <a:r>
              <a:rPr lang="nl-NL" sz="2000" dirty="0"/>
              <a:t>- </a:t>
            </a:r>
            <a:r>
              <a:rPr lang="nl-NL" sz="2000" dirty="0" err="1"/>
              <a:t>salt</a:t>
            </a:r>
            <a:r>
              <a:rPr lang="nl-NL" sz="2000" dirty="0"/>
              <a:t> </a:t>
            </a:r>
            <a:r>
              <a:rPr lang="nl-NL" sz="2000" dirty="0" err="1"/>
              <a:t>intrusion</a:t>
            </a:r>
            <a:endParaRPr lang="nl-NL" sz="2000" dirty="0"/>
          </a:p>
          <a:p>
            <a:pPr algn="l"/>
            <a:r>
              <a:rPr lang="nl-NL" sz="2000" dirty="0"/>
              <a:t>- pump </a:t>
            </a:r>
            <a:r>
              <a:rPr lang="nl-NL" sz="2000" dirty="0" err="1"/>
              <a:t>capacity</a:t>
            </a:r>
            <a:endParaRPr lang="nl-NL" sz="2000" dirty="0"/>
          </a:p>
          <a:p>
            <a:pPr algn="l"/>
            <a:r>
              <a:rPr lang="nl-NL" sz="2000" dirty="0"/>
              <a:t>- storm </a:t>
            </a:r>
            <a:r>
              <a:rPr lang="nl-NL" sz="2000" dirty="0" err="1"/>
              <a:t>surge</a:t>
            </a:r>
            <a:r>
              <a:rPr lang="nl-NL" sz="2000" dirty="0"/>
              <a:t> </a:t>
            </a:r>
            <a:r>
              <a:rPr lang="nl-NL" sz="2000" dirty="0" err="1"/>
              <a:t>barriers</a:t>
            </a:r>
            <a:endParaRPr lang="nl-NL" sz="2000" dirty="0"/>
          </a:p>
          <a:p>
            <a:pPr algn="l"/>
            <a:r>
              <a:rPr lang="nl-NL" sz="2000" dirty="0"/>
              <a:t>- </a:t>
            </a:r>
            <a:r>
              <a:rPr lang="nl-NL" sz="2000" dirty="0" err="1"/>
              <a:t>outside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dikes</a:t>
            </a:r>
            <a:endParaRPr lang="nl-NL" sz="20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4F9C78-BBBE-46BA-75BB-6402C6D9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309" y="1190692"/>
            <a:ext cx="5308283" cy="29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11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385894" y="200469"/>
            <a:ext cx="7737686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 err="1">
                <a:solidFill>
                  <a:schemeClr val="accent2"/>
                </a:solidFill>
                <a:latin typeface="+mj-lt"/>
              </a:rPr>
              <a:t>Effects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sea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level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rise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</a:p>
          <a:p>
            <a:pPr algn="l"/>
            <a:endParaRPr lang="nl-NL" sz="2800" b="1" u="sng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nl-NL" sz="2000" b="1" dirty="0" err="1"/>
              <a:t>Maeslant</a:t>
            </a:r>
            <a:r>
              <a:rPr lang="nl-NL" sz="2000" b="1" dirty="0"/>
              <a:t> storm </a:t>
            </a:r>
            <a:r>
              <a:rPr lang="nl-NL" sz="2000" b="1" dirty="0" err="1"/>
              <a:t>surge</a:t>
            </a:r>
            <a:r>
              <a:rPr lang="nl-NL" sz="2000" b="1" dirty="0"/>
              <a:t> </a:t>
            </a:r>
            <a:r>
              <a:rPr lang="nl-NL" sz="2000" b="1" dirty="0" err="1"/>
              <a:t>barrier</a:t>
            </a:r>
            <a:endParaRPr lang="nl-NL" sz="2000" b="1" dirty="0"/>
          </a:p>
          <a:p>
            <a:pPr algn="l"/>
            <a:r>
              <a:rPr lang="nl-NL" sz="2000" dirty="0"/>
              <a:t>Design ‘90’s: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Life-time: 100 </a:t>
            </a:r>
            <a:r>
              <a:rPr lang="nl-NL" sz="2000" dirty="0" err="1"/>
              <a:t>yr</a:t>
            </a:r>
            <a:r>
              <a:rPr lang="nl-NL" sz="2000" dirty="0"/>
              <a:t> (20 cm SLR)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err="1"/>
              <a:t>Closure</a:t>
            </a:r>
            <a:r>
              <a:rPr lang="nl-NL" sz="2000" dirty="0"/>
              <a:t> 1/10 </a:t>
            </a:r>
            <a:r>
              <a:rPr lang="nl-NL" sz="2000" dirty="0" err="1"/>
              <a:t>year</a:t>
            </a:r>
            <a:endParaRPr lang="nl-NL" sz="2000" dirty="0"/>
          </a:p>
          <a:p>
            <a:pPr algn="l"/>
            <a:endParaRPr lang="nl-NL" sz="2000" dirty="0"/>
          </a:p>
          <a:p>
            <a:pPr algn="l"/>
            <a:r>
              <a:rPr lang="nl-NL" sz="2000" dirty="0"/>
              <a:t>  75 cm SLR (2075-2080):      1/1 </a:t>
            </a:r>
            <a:r>
              <a:rPr lang="nl-NL" sz="2000" dirty="0" err="1"/>
              <a:t>yr</a:t>
            </a:r>
            <a:endParaRPr lang="nl-NL" sz="2000" dirty="0"/>
          </a:p>
          <a:p>
            <a:pPr algn="l"/>
            <a:r>
              <a:rPr lang="nl-NL" sz="2000" dirty="0"/>
              <a:t>130 cm SLR (2090 - &gt;2100): 10/</a:t>
            </a:r>
            <a:r>
              <a:rPr lang="nl-NL" sz="2000" dirty="0" err="1"/>
              <a:t>yr</a:t>
            </a:r>
            <a:endParaRPr lang="nl-NL" sz="2000" dirty="0"/>
          </a:p>
          <a:p>
            <a:pPr algn="l"/>
            <a:endParaRPr lang="nl-NL" sz="2000" dirty="0"/>
          </a:p>
          <a:p>
            <a:pPr marL="342900" indent="-342900" algn="l">
              <a:buFont typeface="Wingdings" panose="05000000000000000000" pitchFamily="2" charset="2"/>
              <a:buChar char="à"/>
            </a:pPr>
            <a:r>
              <a:rPr lang="nl-NL" sz="2000" dirty="0" err="1">
                <a:sym typeface="Wingdings" panose="05000000000000000000" pitchFamily="2" charset="2"/>
              </a:rPr>
              <a:t>increasing</a:t>
            </a:r>
            <a:r>
              <a:rPr lang="nl-NL" sz="2000" dirty="0">
                <a:sym typeface="Wingdings" panose="05000000000000000000" pitchFamily="2" charset="2"/>
              </a:rPr>
              <a:t> </a:t>
            </a:r>
            <a:r>
              <a:rPr lang="nl-NL" sz="2000" dirty="0" err="1">
                <a:sym typeface="Wingdings" panose="05000000000000000000" pitchFamily="2" charset="2"/>
              </a:rPr>
              <a:t>probability</a:t>
            </a:r>
            <a:r>
              <a:rPr lang="nl-NL" sz="2000" dirty="0">
                <a:sym typeface="Wingdings" panose="05000000000000000000" pitchFamily="2" charset="2"/>
              </a:rPr>
              <a:t> for </a:t>
            </a:r>
            <a:r>
              <a:rPr lang="nl-NL" sz="2000" dirty="0" err="1">
                <a:sym typeface="Wingdings" panose="05000000000000000000" pitchFamily="2" charset="2"/>
              </a:rPr>
              <a:t>coincidence</a:t>
            </a:r>
            <a:endParaRPr lang="nl-NL" sz="2000" dirty="0">
              <a:sym typeface="Wingdings" panose="05000000000000000000" pitchFamily="2" charset="2"/>
            </a:endParaRPr>
          </a:p>
          <a:p>
            <a:pPr algn="l"/>
            <a:r>
              <a:rPr lang="nl-NL" sz="2000" dirty="0">
                <a:sym typeface="Wingdings" panose="05000000000000000000" pitchFamily="2" charset="2"/>
              </a:rPr>
              <a:t>      </a:t>
            </a:r>
            <a:r>
              <a:rPr lang="nl-NL" sz="2000" dirty="0" err="1">
                <a:sym typeface="Wingdings" panose="05000000000000000000" pitchFamily="2" charset="2"/>
              </a:rPr>
              <a:t>closure</a:t>
            </a:r>
            <a:r>
              <a:rPr lang="nl-NL" sz="2000" dirty="0">
                <a:sym typeface="Wingdings" panose="05000000000000000000" pitchFamily="2" charset="2"/>
              </a:rPr>
              <a:t> </a:t>
            </a:r>
            <a:r>
              <a:rPr lang="nl-NL" sz="2000" dirty="0" err="1">
                <a:sym typeface="Wingdings" panose="05000000000000000000" pitchFamily="2" charset="2"/>
              </a:rPr>
              <a:t>and</a:t>
            </a:r>
            <a:r>
              <a:rPr lang="nl-NL" sz="2000" dirty="0">
                <a:sym typeface="Wingdings" panose="05000000000000000000" pitchFamily="2" charset="2"/>
              </a:rPr>
              <a:t> high </a:t>
            </a:r>
            <a:r>
              <a:rPr lang="nl-NL" sz="2000" dirty="0" err="1">
                <a:sym typeface="Wingdings" panose="05000000000000000000" pitchFamily="2" charset="2"/>
              </a:rPr>
              <a:t>river</a:t>
            </a:r>
            <a:r>
              <a:rPr lang="nl-NL" sz="2000" dirty="0">
                <a:sym typeface="Wingdings" panose="05000000000000000000" pitchFamily="2" charset="2"/>
              </a:rPr>
              <a:t> discharge</a:t>
            </a:r>
            <a:endParaRPr lang="nl-NL" sz="2000" dirty="0"/>
          </a:p>
          <a:p>
            <a:pPr algn="l"/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 err="1"/>
              <a:t>reduced</a:t>
            </a:r>
            <a:r>
              <a:rPr lang="nl-NL" sz="2000" dirty="0"/>
              <a:t> time for maintenance</a:t>
            </a:r>
          </a:p>
          <a:p>
            <a:pPr algn="l"/>
            <a:endParaRPr lang="nl-NL" sz="2000" dirty="0"/>
          </a:p>
          <a:p>
            <a:pPr algn="l"/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 descr="Afbeelding met lucht, buiten, water, rivier&#10;&#10;Automatisch gegenereerde beschrijving">
            <a:extLst>
              <a:ext uri="{FF2B5EF4-FFF2-40B4-BE49-F238E27FC236}">
                <a16:creationId xmlns:a16="http://schemas.microsoft.com/office/drawing/2014/main" id="{EF8ED870-438D-FA23-E115-D9DC4DA06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090" y="1156854"/>
            <a:ext cx="4026779" cy="30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44953" y="115978"/>
            <a:ext cx="8689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Knowledge </a:t>
            </a:r>
            <a:r>
              <a:rPr kumimoji="0" lang="nl-N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Programme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nl-NL" sz="3000" dirty="0">
                <a:solidFill>
                  <a:srgbClr val="ED7D3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Sea Level Rise – 2100/2150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6C5E-AE25-46CB-9C68-EC5902FE95A9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42"/>
            <a:ext cx="2474752" cy="35019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2" y="777841"/>
            <a:ext cx="2281332" cy="3042014"/>
          </a:xfrm>
          <a:prstGeom prst="rect">
            <a:avLst/>
          </a:prstGeom>
        </p:spPr>
      </p:pic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46B5CA70-651A-C97F-6EC7-E894C1FA20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7" t="2728" r="12682" b="6109"/>
          <a:stretch/>
        </p:blipFill>
        <p:spPr>
          <a:xfrm>
            <a:off x="4128104" y="595745"/>
            <a:ext cx="4579478" cy="39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13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4056651" y="140334"/>
            <a:ext cx="471895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 err="1">
                <a:solidFill>
                  <a:schemeClr val="accent2"/>
                </a:solidFill>
                <a:latin typeface="+mj-lt"/>
              </a:rPr>
              <a:t>Soil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subsidence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(cm/100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yr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) </a:t>
            </a:r>
          </a:p>
          <a:p>
            <a:pPr algn="l"/>
            <a:endParaRPr lang="nl-NL" sz="2800" b="1" u="sng" dirty="0">
              <a:solidFill>
                <a:schemeClr val="accent2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/>
              <a:t>Waterlogging </a:t>
            </a:r>
            <a:r>
              <a:rPr lang="nl-NL" sz="2400" dirty="0">
                <a:sym typeface="Wingdings" panose="05000000000000000000" pitchFamily="2" charset="2"/>
              </a:rPr>
              <a:t></a:t>
            </a:r>
            <a:r>
              <a:rPr lang="nl-NL" sz="2400" dirty="0"/>
              <a:t> pump </a:t>
            </a:r>
            <a:r>
              <a:rPr lang="nl-NL" sz="2400" dirty="0" err="1"/>
              <a:t>capacity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ea typeface="Verdana" panose="020B0604030504040204" pitchFamily="34" charset="0"/>
              </a:rPr>
              <a:t>Peat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oxidation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NL" sz="2400" dirty="0" err="1">
                <a:ea typeface="Verdana" panose="020B0604030504040204" pitchFamily="34" charset="0"/>
                <a:sym typeface="Wingdings" panose="05000000000000000000" pitchFamily="2" charset="2"/>
              </a:rPr>
              <a:t>emission</a:t>
            </a:r>
            <a:r>
              <a:rPr lang="nl-NL" sz="2400" dirty="0">
                <a:ea typeface="Verdana" panose="020B0604030504040204" pitchFamily="34" charset="0"/>
                <a:sym typeface="Wingdings" panose="05000000000000000000" pitchFamily="2" charset="2"/>
              </a:rPr>
              <a:t> CO</a:t>
            </a:r>
            <a:r>
              <a:rPr lang="nl-NL" sz="2400" baseline="-25000" dirty="0"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endParaRPr lang="nl-NL" sz="2400" baseline="-25000" dirty="0">
              <a:ea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 err="1"/>
              <a:t>Damage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buildings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infrastructure</a:t>
            </a:r>
            <a:endParaRPr lang="nl-NL" sz="2400" dirty="0"/>
          </a:p>
          <a:p>
            <a:r>
              <a:rPr lang="nl-NL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E7CD8D44-C393-2B20-3291-D97845D4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9" y="259674"/>
            <a:ext cx="3608168" cy="4305747"/>
          </a:xfrm>
          <a:prstGeom prst="rect">
            <a:avLst/>
          </a:prstGeom>
        </p:spPr>
      </p:pic>
      <p:pic>
        <p:nvPicPr>
          <p:cNvPr id="10" name="Afbeelding 9" descr="Afbeelding met tekst, gebouw, buiten, auto&#10;&#10;Automatisch gegenereerde beschrijving">
            <a:extLst>
              <a:ext uri="{FF2B5EF4-FFF2-40B4-BE49-F238E27FC236}">
                <a16:creationId xmlns:a16="http://schemas.microsoft.com/office/drawing/2014/main" id="{B42CAE54-AC8E-03FC-AA2C-B9778DAC4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7" r="20456" b="32086"/>
          <a:stretch/>
        </p:blipFill>
        <p:spPr>
          <a:xfrm>
            <a:off x="4246817" y="2715724"/>
            <a:ext cx="2556832" cy="18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14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2479964" y="244243"/>
            <a:ext cx="46551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</a:rPr>
              <a:t>‘Water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and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Soil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determine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’</a:t>
            </a:r>
          </a:p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288CB5-C260-0C2C-B841-3AF57FA9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38" y="1185377"/>
            <a:ext cx="6320951" cy="296629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D4CEBFE-A1E4-9AFA-6EE4-71969D6A0B8E}"/>
              </a:ext>
            </a:extLst>
          </p:cNvPr>
          <p:cNvSpPr txBox="1"/>
          <p:nvPr/>
        </p:nvSpPr>
        <p:spPr>
          <a:xfrm>
            <a:off x="6727589" y="1379935"/>
            <a:ext cx="235720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400" i="1" dirty="0" err="1"/>
              <a:t>Occupation</a:t>
            </a:r>
            <a:r>
              <a:rPr lang="nl-NL" sz="2400" i="1" dirty="0"/>
              <a:t> </a:t>
            </a:r>
            <a:r>
              <a:rPr lang="nl-NL" sz="2400" i="1" dirty="0" err="1"/>
              <a:t>layer</a:t>
            </a:r>
            <a:endParaRPr lang="nl-NL" sz="2400" i="1" dirty="0"/>
          </a:p>
          <a:p>
            <a:pPr algn="l"/>
            <a:endParaRPr lang="nl-NL" sz="2400" i="1" dirty="0">
              <a:ea typeface="Verdana" panose="020B0604030504040204" pitchFamily="34" charset="0"/>
            </a:endParaRPr>
          </a:p>
          <a:p>
            <a:pPr algn="l"/>
            <a:r>
              <a:rPr lang="nl-NL" sz="2400" i="1" dirty="0">
                <a:ea typeface="Verdana" panose="020B0604030504040204" pitchFamily="34" charset="0"/>
              </a:rPr>
              <a:t>Networks </a:t>
            </a:r>
            <a:r>
              <a:rPr lang="nl-NL" sz="2400" i="1" dirty="0" err="1">
                <a:ea typeface="Verdana" panose="020B0604030504040204" pitchFamily="34" charset="0"/>
              </a:rPr>
              <a:t>layer</a:t>
            </a:r>
            <a:endParaRPr lang="nl-NL" sz="2400" i="1" dirty="0">
              <a:ea typeface="Verdana" panose="020B0604030504040204" pitchFamily="34" charset="0"/>
            </a:endParaRPr>
          </a:p>
          <a:p>
            <a:pPr algn="l"/>
            <a:endParaRPr lang="nl-NL" sz="2400" i="1" baseline="-25000" dirty="0">
              <a:ea typeface="Verdana" panose="020B0604030504040204" pitchFamily="34" charset="0"/>
            </a:endParaRPr>
          </a:p>
          <a:p>
            <a:pPr algn="l"/>
            <a:r>
              <a:rPr lang="nl-NL" sz="2400" i="1" dirty="0" err="1"/>
              <a:t>Subsoil</a:t>
            </a:r>
            <a:r>
              <a:rPr lang="nl-NL" sz="2400" i="1" dirty="0"/>
              <a:t> </a:t>
            </a:r>
            <a:r>
              <a:rPr lang="nl-NL" sz="2400" i="1" dirty="0" err="1"/>
              <a:t>layer</a:t>
            </a:r>
            <a:r>
              <a:rPr lang="nl-NL" sz="2400" i="1" dirty="0"/>
              <a:t> </a:t>
            </a:r>
          </a:p>
          <a:p>
            <a:r>
              <a:rPr lang="nl-NL" i="1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4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15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2479964" y="244243"/>
            <a:ext cx="46551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</a:rPr>
              <a:t>‘Water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and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Soil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determine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’</a:t>
            </a:r>
          </a:p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288CB5-C260-0C2C-B841-3AF57FA9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40" y="1331402"/>
            <a:ext cx="2643089" cy="124034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D4CEBFE-A1E4-9AFA-6EE4-71969D6A0B8E}"/>
              </a:ext>
            </a:extLst>
          </p:cNvPr>
          <p:cNvSpPr txBox="1"/>
          <p:nvPr/>
        </p:nvSpPr>
        <p:spPr>
          <a:xfrm>
            <a:off x="3401043" y="1379935"/>
            <a:ext cx="568375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/>
              <a:t>Make / </a:t>
            </a:r>
            <a:r>
              <a:rPr lang="nl-NL" sz="2400" dirty="0" err="1"/>
              <a:t>maintain</a:t>
            </a:r>
            <a:r>
              <a:rPr lang="nl-NL" sz="2400" dirty="0"/>
              <a:t> </a:t>
            </a:r>
            <a:r>
              <a:rPr lang="nl-NL" sz="2400" dirty="0" err="1"/>
              <a:t>space</a:t>
            </a:r>
            <a:r>
              <a:rPr lang="nl-NL" sz="2400" dirty="0"/>
              <a:t> for water storage </a:t>
            </a:r>
            <a:r>
              <a:rPr lang="nl-NL" sz="2400" dirty="0" err="1"/>
              <a:t>and</a:t>
            </a:r>
            <a:r>
              <a:rPr lang="nl-NL" sz="2400" dirty="0"/>
              <a:t> water discharge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ea typeface="Verdana" panose="020B0604030504040204" pitchFamily="34" charset="0"/>
              </a:rPr>
              <a:t>New </a:t>
            </a:r>
            <a:r>
              <a:rPr lang="nl-NL" sz="2400" dirty="0" err="1">
                <a:ea typeface="Verdana" panose="020B0604030504040204" pitchFamily="34" charset="0"/>
              </a:rPr>
              <a:t>investments</a:t>
            </a:r>
            <a:r>
              <a:rPr lang="nl-NL" sz="2400" dirty="0">
                <a:ea typeface="Verdana" panose="020B0604030504040204" pitchFamily="34" charset="0"/>
              </a:rPr>
              <a:t> in </a:t>
            </a:r>
            <a:r>
              <a:rPr lang="nl-NL" sz="2400" dirty="0" err="1">
                <a:ea typeface="Verdana" panose="020B0604030504040204" pitchFamily="34" charset="0"/>
              </a:rPr>
              <a:t>housing</a:t>
            </a:r>
            <a:r>
              <a:rPr lang="nl-NL" sz="2400" dirty="0">
                <a:ea typeface="Verdana" panose="020B0604030504040204" pitchFamily="34" charset="0"/>
              </a:rPr>
              <a:t>, </a:t>
            </a:r>
            <a:r>
              <a:rPr lang="nl-NL" sz="2400" dirty="0" err="1">
                <a:ea typeface="Verdana" panose="020B0604030504040204" pitchFamily="34" charset="0"/>
              </a:rPr>
              <a:t>infrastructure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and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economic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activities</a:t>
            </a:r>
            <a:r>
              <a:rPr lang="nl-NL" sz="2400" dirty="0">
                <a:ea typeface="Verdana" panose="020B060403050404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ea typeface="Verdana" panose="020B0604030504040204" pitchFamily="34" charset="0"/>
              </a:rPr>
              <a:t>Avoid</a:t>
            </a:r>
            <a:r>
              <a:rPr lang="nl-NL" sz="2400" dirty="0">
                <a:ea typeface="Verdana" panose="020B0604030504040204" pitchFamily="34" charset="0"/>
              </a:rPr>
              <a:t> soft </a:t>
            </a:r>
            <a:r>
              <a:rPr lang="nl-NL" sz="2400" dirty="0" err="1">
                <a:ea typeface="Verdana" panose="020B0604030504040204" pitchFamily="34" charset="0"/>
              </a:rPr>
              <a:t>soils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ea typeface="Verdana" panose="020B0604030504040204" pitchFamily="34" charset="0"/>
              </a:rPr>
              <a:t>Avoid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flood-prone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areas</a:t>
            </a:r>
            <a:endParaRPr lang="nl-NL" sz="2400" dirty="0">
              <a:ea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ea typeface="Verdana" panose="020B0604030504040204" pitchFamily="34" charset="0"/>
              </a:rPr>
              <a:t>Adapt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to</a:t>
            </a:r>
            <a:r>
              <a:rPr lang="nl-NL" sz="2400" dirty="0">
                <a:ea typeface="Verdana" panose="020B0604030504040204" pitchFamily="34" charset="0"/>
              </a:rPr>
              <a:t> saline </a:t>
            </a:r>
            <a:r>
              <a:rPr lang="nl-NL" sz="2400" dirty="0" err="1">
                <a:ea typeface="Verdana" panose="020B0604030504040204" pitchFamily="34" charset="0"/>
              </a:rPr>
              <a:t>and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drought-prone</a:t>
            </a:r>
            <a:r>
              <a:rPr lang="nl-NL" sz="2400" dirty="0">
                <a:ea typeface="Verdana" panose="020B0604030504040204" pitchFamily="34" charset="0"/>
              </a:rPr>
              <a:t> </a:t>
            </a:r>
            <a:r>
              <a:rPr lang="nl-NL" sz="2400" dirty="0" err="1">
                <a:ea typeface="Verdana" panose="020B0604030504040204" pitchFamily="34" charset="0"/>
              </a:rPr>
              <a:t>soils</a:t>
            </a:r>
            <a:endParaRPr lang="nl-NL" sz="2400" dirty="0">
              <a:ea typeface="Verdana" panose="020B0604030504040204" pitchFamily="34" charset="0"/>
            </a:endParaRPr>
          </a:p>
          <a:p>
            <a:pPr algn="l"/>
            <a:endParaRPr lang="nl-NL" sz="2400" i="1" baseline="-25000" dirty="0">
              <a:ea typeface="Verdana" panose="020B0604030504040204" pitchFamily="34" charset="0"/>
            </a:endParaRPr>
          </a:p>
          <a:p>
            <a:r>
              <a:rPr lang="nl-NL" i="1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28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C90C975-C4FA-4729-9436-B5CFC69E7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16</a:t>
            </a:fld>
            <a:r>
              <a:rPr lang="x-non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42F386F-63E8-4D28-973F-D18E64A33E49}"/>
              </a:ext>
            </a:extLst>
          </p:cNvPr>
          <p:cNvSpPr txBox="1"/>
          <p:nvPr/>
        </p:nvSpPr>
        <p:spPr>
          <a:xfrm>
            <a:off x="2479964" y="244243"/>
            <a:ext cx="46551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000" dirty="0" err="1">
                <a:solidFill>
                  <a:schemeClr val="accent2"/>
                </a:solidFill>
                <a:latin typeface="+mj-lt"/>
              </a:rPr>
              <a:t>Example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sea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-level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rise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:</a:t>
            </a:r>
          </a:p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nl-NL" sz="3000" dirty="0" err="1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s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patial</a:t>
            </a:r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nl-NL" sz="3000" dirty="0" err="1">
                <a:solidFill>
                  <a:schemeClr val="accent2"/>
                </a:solidFill>
                <a:latin typeface="+mj-lt"/>
              </a:rPr>
              <a:t>reservations</a:t>
            </a:r>
            <a:endParaRPr lang="nl-NL" sz="3000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nl-NL" sz="3000" dirty="0">
                <a:solidFill>
                  <a:schemeClr val="accent2"/>
                </a:solidFill>
                <a:latin typeface="+mj-lt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4CEBFE-A1E4-9AFA-6EE4-71969D6A0B8E}"/>
              </a:ext>
            </a:extLst>
          </p:cNvPr>
          <p:cNvSpPr txBox="1"/>
          <p:nvPr/>
        </p:nvSpPr>
        <p:spPr>
          <a:xfrm>
            <a:off x="617773" y="3347602"/>
            <a:ext cx="8645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Sand </a:t>
            </a:r>
            <a:r>
              <a:rPr lang="nl-NL" dirty="0" err="1"/>
              <a:t>extraction</a:t>
            </a:r>
            <a:r>
              <a:rPr lang="nl-NL" dirty="0"/>
              <a:t>		</a:t>
            </a:r>
            <a:r>
              <a:rPr lang="nl-NL" dirty="0" err="1"/>
              <a:t>Salinization</a:t>
            </a:r>
            <a:r>
              <a:rPr lang="nl-NL" dirty="0"/>
              <a:t>		</a:t>
            </a:r>
            <a:r>
              <a:rPr lang="nl-NL" dirty="0" err="1"/>
              <a:t>Dike</a:t>
            </a:r>
            <a:r>
              <a:rPr lang="nl-NL" dirty="0"/>
              <a:t> 		Water storage	   Water discharge </a:t>
            </a:r>
          </a:p>
          <a:p>
            <a:pPr algn="l"/>
            <a:r>
              <a:rPr lang="nl-NL" dirty="0"/>
              <a:t>								</a:t>
            </a:r>
            <a:r>
              <a:rPr lang="nl-NL" dirty="0" err="1"/>
              <a:t>reinforcement</a:t>
            </a:r>
            <a:endParaRPr lang="nl-NL" dirty="0"/>
          </a:p>
          <a:p>
            <a:r>
              <a:rPr lang="nl-NL" dirty="0">
                <a:solidFill>
                  <a:srgbClr val="666666"/>
                </a:solidFill>
                <a:latin typeface="Verdana" panose="020B0604030504040204" pitchFamily="34" charset="0"/>
                <a:ea typeface="Verdana" panose="020B0604030504040204" pitchFamily="34" charset="0"/>
                <a:cs typeface="Heebo" panose="020B0604020202020204" pitchFamily="2" charset="-79"/>
              </a:rPr>
              <a:t>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B83826-2186-A4B5-E00E-636E857D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5" y="1259906"/>
            <a:ext cx="7469436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D2891C5-ACC8-4924-860A-CBBED6CB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61" y="256788"/>
            <a:ext cx="3686728" cy="369094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nl-NL" sz="3000" dirty="0" err="1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Example</a:t>
            </a:r>
            <a:r>
              <a:rPr lang="nl-NL" sz="3000" dirty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 : </a:t>
            </a:r>
            <a:r>
              <a:rPr lang="nl-NL" sz="3000" dirty="0" err="1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housing</a:t>
            </a:r>
            <a:endParaRPr lang="nl-NL" sz="3000" dirty="0">
              <a:solidFill>
                <a:schemeClr val="accent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7744D2-8CE9-4FC2-90E4-A24A7470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104" y="256788"/>
            <a:ext cx="3895353" cy="4327493"/>
          </a:xfrm>
          <a:prstGeom prst="rect">
            <a:avLst/>
          </a:prstGeom>
          <a:noFill/>
        </p:spPr>
      </p:pic>
      <p:sp>
        <p:nvSpPr>
          <p:cNvPr id="5" name="Slide Number Placeholder 1" hidden="1">
            <a:extLst>
              <a:ext uri="{FF2B5EF4-FFF2-40B4-BE49-F238E27FC236}">
                <a16:creationId xmlns:a16="http://schemas.microsoft.com/office/drawing/2014/main" id="{2A5BE041-45C7-4EC9-86BD-EE1B50186FF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66725" y="4958953"/>
            <a:ext cx="1905000" cy="8929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342900" rtl="0" eaLnBrk="1" latinLnBrk="0" hangingPunct="1">
              <a:defRPr sz="675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D4571C7E-8CEF-344D-9AAF-810D9DE09E2A}" type="slidenum">
              <a:rPr lang="en-NL" smtClean="0"/>
              <a:pPr>
                <a:spcAft>
                  <a:spcPts val="450"/>
                </a:spcAft>
              </a:pPr>
              <a:t>17</a:t>
            </a:fld>
            <a:r>
              <a:rPr lang="en-NL"/>
              <a:t> | </a:t>
            </a:r>
            <a:fld id="{5A630FE4-00E6-4F64-9DFA-C684CBF6917A}" type="datetime4">
              <a:rPr lang="nl-NL" smtClean="0"/>
              <a:pPr>
                <a:spcAft>
                  <a:spcPts val="450"/>
                </a:spcAft>
              </a:pPr>
              <a:t>9 maart 2023</a:t>
            </a:fld>
            <a:r>
              <a:rPr lang="nl-NL"/>
              <a:t> </a:t>
            </a:r>
            <a:r>
              <a:rPr lang="en-NL"/>
              <a:t>| Voettekst</a:t>
            </a:r>
            <a:endParaRPr lang="x-non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5DC5B0-F7AB-4774-BE97-A7AF6F6AC9C6}"/>
              </a:ext>
            </a:extLst>
          </p:cNvPr>
          <p:cNvSpPr txBox="1">
            <a:spLocks/>
          </p:cNvSpPr>
          <p:nvPr/>
        </p:nvSpPr>
        <p:spPr bwMode="auto">
          <a:xfrm>
            <a:off x="575556" y="4948014"/>
            <a:ext cx="1905000" cy="892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defPPr>
              <a:defRPr lang="nl-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fld id="{10A0A6AF-03C5-477E-939A-E28F7E7F05EA}" type="slidenum">
              <a:rPr lang="nl-NL" sz="600"/>
              <a:pPr>
                <a:lnSpc>
                  <a:spcPct val="90000"/>
                </a:lnSpc>
                <a:spcAft>
                  <a:spcPts val="450"/>
                </a:spcAft>
              </a:pPr>
              <a:t>17</a:t>
            </a:fld>
            <a:endParaRPr lang="nl-NL" sz="60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A4F97F-7131-0535-9133-529C8B2A7377}"/>
              </a:ext>
            </a:extLst>
          </p:cNvPr>
          <p:cNvSpPr txBox="1"/>
          <p:nvPr/>
        </p:nvSpPr>
        <p:spPr>
          <a:xfrm>
            <a:off x="466725" y="1556087"/>
            <a:ext cx="43647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900.000 new </a:t>
            </a:r>
            <a:r>
              <a:rPr lang="nl-NL" dirty="0" err="1"/>
              <a:t>houses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build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2030</a:t>
            </a:r>
          </a:p>
          <a:p>
            <a:r>
              <a:rPr lang="nl-NL" dirty="0"/>
              <a:t>820.000 </a:t>
            </a:r>
            <a:r>
              <a:rPr lang="nl-NL" dirty="0" err="1"/>
              <a:t>projected</a:t>
            </a:r>
            <a:r>
              <a:rPr lang="nl-NL" dirty="0"/>
              <a:t> in </a:t>
            </a:r>
            <a:r>
              <a:rPr lang="nl-NL" dirty="0" err="1"/>
              <a:t>areas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or </a:t>
            </a:r>
          </a:p>
          <a:p>
            <a:r>
              <a:rPr lang="nl-NL" dirty="0"/>
              <a:t>more </a:t>
            </a:r>
            <a:r>
              <a:rPr lang="nl-NL" dirty="0" err="1"/>
              <a:t>vulnarabilities</a:t>
            </a:r>
            <a:r>
              <a:rPr lang="nl-NL" dirty="0"/>
              <a:t>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Flood</a:t>
            </a:r>
            <a:r>
              <a:rPr lang="nl-NL" dirty="0"/>
              <a:t> risk</a:t>
            </a:r>
          </a:p>
          <a:p>
            <a:pPr marL="285750" indent="-285750">
              <a:buFontTx/>
              <a:buChar char="-"/>
            </a:pPr>
            <a:r>
              <a:rPr lang="nl-NL" dirty="0"/>
              <a:t>Land </a:t>
            </a:r>
            <a:r>
              <a:rPr lang="nl-NL" dirty="0" err="1"/>
              <a:t>subsidence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Soft </a:t>
            </a:r>
            <a:r>
              <a:rPr lang="nl-NL" dirty="0" err="1"/>
              <a:t>soils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Saline </a:t>
            </a:r>
            <a:r>
              <a:rPr lang="nl-NL" dirty="0" err="1"/>
              <a:t>groundwater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34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>
          <a:xfrm>
            <a:off x="3742135" y="510183"/>
            <a:ext cx="5133417" cy="369094"/>
          </a:xfrm>
        </p:spPr>
        <p:txBody>
          <a:bodyPr/>
          <a:lstStyle/>
          <a:p>
            <a:pPr eaLnBrk="1" hangingPunct="1"/>
            <a:r>
              <a:rPr lang="nl-NL" altLang="nl-NL" sz="3000" dirty="0" err="1">
                <a:solidFill>
                  <a:schemeClr val="accent2"/>
                </a:solidFill>
              </a:rPr>
              <a:t>Thank</a:t>
            </a:r>
            <a:r>
              <a:rPr lang="nl-NL" altLang="nl-NL" sz="3000" dirty="0">
                <a:solidFill>
                  <a:schemeClr val="accent2"/>
                </a:solidFill>
              </a:rPr>
              <a:t> </a:t>
            </a:r>
            <a:r>
              <a:rPr lang="nl-NL" altLang="nl-NL" sz="3000" dirty="0" err="1">
                <a:solidFill>
                  <a:schemeClr val="accent2"/>
                </a:solidFill>
              </a:rPr>
              <a:t>you</a:t>
            </a:r>
            <a:r>
              <a:rPr lang="nl-NL" altLang="nl-NL" sz="3000" dirty="0">
                <a:solidFill>
                  <a:schemeClr val="accent2"/>
                </a:solidFill>
              </a:rPr>
              <a:t> </a:t>
            </a:r>
            <a:r>
              <a:rPr lang="nl-NL" altLang="nl-NL" sz="3000" dirty="0" err="1">
                <a:solidFill>
                  <a:schemeClr val="accent2"/>
                </a:solidFill>
              </a:rPr>
              <a:t>for</a:t>
            </a:r>
            <a:r>
              <a:rPr lang="nl-NL" altLang="nl-NL" sz="3000" dirty="0">
                <a:solidFill>
                  <a:schemeClr val="accent2"/>
                </a:solidFill>
              </a:rPr>
              <a:t> </a:t>
            </a:r>
            <a:r>
              <a:rPr lang="nl-NL" altLang="nl-NL" sz="3000" dirty="0" err="1">
                <a:solidFill>
                  <a:schemeClr val="accent2"/>
                </a:solidFill>
              </a:rPr>
              <a:t>your</a:t>
            </a:r>
            <a:r>
              <a:rPr lang="nl-NL" altLang="nl-NL" sz="3000" dirty="0">
                <a:solidFill>
                  <a:schemeClr val="accent2"/>
                </a:solidFill>
              </a:rPr>
              <a:t> attention</a:t>
            </a:r>
          </a:p>
        </p:txBody>
      </p:sp>
      <p:sp>
        <p:nvSpPr>
          <p:cNvPr id="86019" name="Tijdelijke aanduiding voor inhoud 2"/>
          <p:cNvSpPr>
            <a:spLocks noGrp="1"/>
          </p:cNvSpPr>
          <p:nvPr>
            <p:ph idx="1"/>
          </p:nvPr>
        </p:nvSpPr>
        <p:spPr>
          <a:xfrm>
            <a:off x="3437335" y="1551385"/>
            <a:ext cx="6300788" cy="3103959"/>
          </a:xfrm>
        </p:spPr>
        <p:txBody>
          <a:bodyPr/>
          <a:lstStyle/>
          <a:p>
            <a:pPr marL="0" indent="0">
              <a:buNone/>
            </a:pPr>
            <a:endParaRPr lang="nl-NL" altLang="nl-NL" dirty="0"/>
          </a:p>
          <a:p>
            <a:pPr marL="0" indent="0">
              <a:buNone/>
            </a:pPr>
            <a:endParaRPr lang="nl-NL" altLang="nl-NL" dirty="0"/>
          </a:p>
          <a:p>
            <a:pPr marL="0" indent="0">
              <a:buNone/>
            </a:pPr>
            <a:endParaRPr lang="nl-NL" altLang="nl-NL" dirty="0"/>
          </a:p>
          <a:p>
            <a:pPr marL="300038" lvl="1" indent="0">
              <a:buNone/>
            </a:pPr>
            <a:r>
              <a:rPr lang="nl-NL" altLang="nl-NL" dirty="0"/>
              <a:t> </a:t>
            </a:r>
            <a:endParaRPr lang="nl-NL" altLang="nl-NL" sz="1500" i="1" dirty="0"/>
          </a:p>
        </p:txBody>
      </p:sp>
      <p:pic>
        <p:nvPicPr>
          <p:cNvPr id="86021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86" y="1148953"/>
            <a:ext cx="1413616" cy="19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kstvak 7"/>
          <p:cNvSpPr txBox="1">
            <a:spLocks noChangeArrowheads="1"/>
          </p:cNvSpPr>
          <p:nvPr/>
        </p:nvSpPr>
        <p:spPr bwMode="auto">
          <a:xfrm>
            <a:off x="7316630" y="3600152"/>
            <a:ext cx="1564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Peter Glas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200" dirty="0">
                <a:latin typeface="Arial" panose="020B0604020202020204" pitchFamily="34" charset="0"/>
                <a:cs typeface="Arial" panose="020B0604020202020204" pitchFamily="34" charset="0"/>
              </a:rPr>
              <a:t>Delta </a:t>
            </a:r>
            <a:r>
              <a:rPr lang="nl-NL" alt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Commissioner</a:t>
            </a:r>
            <a:endParaRPr lang="nl-NL" alt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4" name="Picture 4" descr="dijkversterking-noord-en-mo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8335"/>
            <a:ext cx="2221707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3" y="1329928"/>
            <a:ext cx="2214563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6" name="Tekstvak 13"/>
          <p:cNvSpPr txBox="1">
            <a:spLocks noChangeArrowheads="1"/>
          </p:cNvSpPr>
          <p:nvPr/>
        </p:nvSpPr>
        <p:spPr bwMode="auto">
          <a:xfrm>
            <a:off x="3742135" y="2459831"/>
            <a:ext cx="20086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nl-NL" altLang="nl-NL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delta_comm</a:t>
            </a:r>
            <a:endParaRPr lang="nl-NL" altLang="nl-NL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latin typeface="Calibri" panose="020F0502020204030204" pitchFamily="34" charset="0"/>
                <a:cs typeface="Calibri" panose="020F0502020204030204" pitchFamily="34" charset="0"/>
              </a:rPr>
              <a:t>info@deltacommissaris.nl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www.deltaprogramma.nl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6027" name="Picture 2" descr="http://icdn.pro/images/en/b/i/bird-tweet-twitter-pool-water-icone-5777-12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2" y="1545431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dianummer 1"/>
          <p:cNvSpPr>
            <a:spLocks noGrp="1"/>
          </p:cNvSpPr>
          <p:nvPr>
            <p:ph type="sldNum" sz="quarter" idx="10"/>
          </p:nvPr>
        </p:nvSpPr>
        <p:spPr>
          <a:xfrm>
            <a:off x="684213" y="4829307"/>
            <a:ext cx="5540238" cy="173859"/>
          </a:xfrm>
        </p:spPr>
        <p:txBody>
          <a:bodyPr/>
          <a:lstStyle/>
          <a:p>
            <a:fld id="{D4571C7E-8CEF-344D-9AAF-810D9DE09E2A}" type="slidenum">
              <a:rPr lang="x-none" sz="1100" smtClean="0">
                <a:solidFill>
                  <a:schemeClr val="bg1"/>
                </a:solidFill>
              </a:rPr>
              <a:pPr/>
              <a:t>18</a:t>
            </a:fld>
            <a:endParaRPr lang="x-non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9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B87D2849-AA61-7343-93E7-37D813C1A4CF}"/>
              </a:ext>
            </a:extLst>
          </p:cNvPr>
          <p:cNvSpPr txBox="1"/>
          <p:nvPr/>
        </p:nvSpPr>
        <p:spPr>
          <a:xfrm>
            <a:off x="534919" y="305130"/>
            <a:ext cx="55639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Netherlands, a delta</a:t>
            </a:r>
            <a:endParaRPr lang="en-NL" sz="2800" dirty="0">
              <a:solidFill>
                <a:srgbClr val="E06F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02" y="843418"/>
            <a:ext cx="5617028" cy="3731348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E44842D-6470-428C-BEEF-CAD71B98E75F}"/>
              </a:ext>
            </a:extLst>
          </p:cNvPr>
          <p:cNvSpPr txBox="1">
            <a:spLocks/>
          </p:cNvSpPr>
          <p:nvPr/>
        </p:nvSpPr>
        <p:spPr>
          <a:xfrm>
            <a:off x="836613" y="4807848"/>
            <a:ext cx="5540238" cy="1738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571C7E-8CEF-344D-9AAF-810D9DE09E2A}" type="slidenum">
              <a:rPr lang="en-NL" sz="1200" smtClean="0">
                <a:solidFill>
                  <a:schemeClr val="bg1"/>
                </a:solidFill>
              </a:rPr>
              <a:pPr/>
              <a:t>2</a:t>
            </a:fld>
            <a:endParaRPr lang="en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0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804997"/>
            <a:ext cx="1952513" cy="16467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1046" y="606224"/>
            <a:ext cx="2321262" cy="646551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1433776" y="2082292"/>
            <a:ext cx="2321262" cy="2610053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0273EE-03A5-454B-94CF-27537B51B855}" type="slidenum">
              <a:rPr lang="nl-NL" altLang="nl-NL" smtClean="0"/>
              <a:pPr/>
              <a:t>3</a:t>
            </a:fld>
            <a:endParaRPr lang="nl-NL" altLang="nl-NL"/>
          </a:p>
        </p:txBody>
      </p:sp>
      <p:pic>
        <p:nvPicPr>
          <p:cNvPr id="10" name="Picture 4" descr="watersn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78" y="785737"/>
            <a:ext cx="2015444" cy="1597179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2702352"/>
            <a:ext cx="2703464" cy="15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31" y="2760042"/>
            <a:ext cx="2425460" cy="15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711355" y="2382916"/>
            <a:ext cx="134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1916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711354" y="4341230"/>
            <a:ext cx="219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1998</a:t>
            </a:r>
          </a:p>
        </p:txBody>
      </p:sp>
      <p:pic>
        <p:nvPicPr>
          <p:cNvPr id="15" name="Picture 6" descr="blz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3448" y="832100"/>
            <a:ext cx="2184605" cy="158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kstvak 15"/>
          <p:cNvSpPr txBox="1"/>
          <p:nvPr/>
        </p:nvSpPr>
        <p:spPr>
          <a:xfrm>
            <a:off x="6260690" y="2350724"/>
            <a:ext cx="152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1993-1995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092141" y="2382916"/>
            <a:ext cx="115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1953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756558" y="4323013"/>
            <a:ext cx="202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2003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94845" y="140563"/>
            <a:ext cx="490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accent2"/>
                </a:solidFill>
                <a:latin typeface="+mj-lt"/>
              </a:rPr>
              <a:t>Recent </a:t>
            </a:r>
            <a:r>
              <a:rPr lang="nl-NL" sz="2800" dirty="0" err="1">
                <a:solidFill>
                  <a:schemeClr val="accent2"/>
                </a:solidFill>
                <a:latin typeface="+mj-lt"/>
              </a:rPr>
              <a:t>floods</a:t>
            </a:r>
            <a:r>
              <a:rPr lang="nl-NL" sz="2800" dirty="0">
                <a:solidFill>
                  <a:schemeClr val="accent2"/>
                </a:solidFill>
                <a:latin typeface="+mj-lt"/>
              </a:rPr>
              <a:t> in </a:t>
            </a:r>
            <a:r>
              <a:rPr lang="nl-NL" sz="2800" dirty="0" err="1">
                <a:solidFill>
                  <a:schemeClr val="accent2"/>
                </a:solidFill>
                <a:latin typeface="+mj-lt"/>
              </a:rPr>
              <a:t>the</a:t>
            </a:r>
            <a:r>
              <a:rPr lang="nl-NL" sz="2800" dirty="0">
                <a:solidFill>
                  <a:schemeClr val="accent2"/>
                </a:solidFill>
                <a:latin typeface="+mj-lt"/>
              </a:rPr>
              <a:t> Netherlands</a:t>
            </a:r>
          </a:p>
        </p:txBody>
      </p:sp>
      <p:pic>
        <p:nvPicPr>
          <p:cNvPr id="8" name="Afbeelding 7" descr="Afbeelding met lucht, buiten, natuur, kust&#10;&#10;Automatisch gegenereerde beschrijving">
            <a:extLst>
              <a:ext uri="{FF2B5EF4-FFF2-40B4-BE49-F238E27FC236}">
                <a16:creationId xmlns:a16="http://schemas.microsoft.com/office/drawing/2014/main" id="{944F3018-ECD7-43C5-BF45-BF70F9FC6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294" y="2707050"/>
            <a:ext cx="2425460" cy="1615963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C8F1C57-298E-49AE-BACD-20F7A236E735}"/>
              </a:ext>
            </a:extLst>
          </p:cNvPr>
          <p:cNvSpPr txBox="1"/>
          <p:nvPr/>
        </p:nvSpPr>
        <p:spPr>
          <a:xfrm>
            <a:off x="7783964" y="4341230"/>
            <a:ext cx="122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1626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1" y="331369"/>
            <a:ext cx="3597369" cy="40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el 1"/>
          <p:cNvSpPr>
            <a:spLocks noGrp="1"/>
          </p:cNvSpPr>
          <p:nvPr>
            <p:ph type="title"/>
          </p:nvPr>
        </p:nvSpPr>
        <p:spPr>
          <a:xfrm>
            <a:off x="4043681" y="383643"/>
            <a:ext cx="4654008" cy="2720893"/>
          </a:xfrm>
        </p:spPr>
        <p:txBody>
          <a:bodyPr/>
          <a:lstStyle/>
          <a:p>
            <a:pPr eaLnBrk="1" hangingPunct="1"/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Our</a:t>
            </a:r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 delta is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very</a:t>
            </a:r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 well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protected</a:t>
            </a:r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 but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also</a:t>
            </a:r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inherently</a:t>
            </a:r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vulnerable</a:t>
            </a:r>
            <a:b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</a:br>
            <a:br>
              <a:rPr lang="nl-NL" altLang="nl-NL" sz="2400" u="sng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</a:rPr>
            </a:b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Without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flood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protection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60%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would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be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at risk</a:t>
            </a:r>
            <a:br>
              <a:rPr lang="nl-NL" altLang="nl-NL" sz="2400" dirty="0">
                <a:latin typeface="+mn-lt"/>
                <a:ea typeface="Verdana" panose="020B0604030504040204" pitchFamily="34" charset="0"/>
              </a:rPr>
            </a:br>
            <a:br>
              <a:rPr lang="nl-NL" altLang="nl-NL" sz="2400" dirty="0">
                <a:latin typeface="+mn-lt"/>
                <a:ea typeface="Verdana" panose="020B0604030504040204" pitchFamily="34" charset="0"/>
              </a:rPr>
            </a:b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10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million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inhabitants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live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behind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the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dikes</a:t>
            </a:r>
            <a:br>
              <a:rPr lang="nl-NL" altLang="nl-NL" sz="2400" dirty="0">
                <a:latin typeface="+mn-lt"/>
                <a:ea typeface="Verdana" panose="020B0604030504040204" pitchFamily="34" charset="0"/>
              </a:rPr>
            </a:br>
            <a:br>
              <a:rPr lang="nl-NL" altLang="nl-NL" sz="2400" dirty="0">
                <a:latin typeface="+mn-lt"/>
                <a:ea typeface="Verdana" panose="020B0604030504040204" pitchFamily="34" charset="0"/>
              </a:rPr>
            </a:b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2/3 GDP is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earned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behind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the</a:t>
            </a:r>
            <a:r>
              <a:rPr lang="nl-NL" altLang="nl-NL" sz="2400" dirty="0">
                <a:latin typeface="+mn-lt"/>
                <a:ea typeface="Verdana" panose="020B0604030504040204" pitchFamily="34" charset="0"/>
              </a:rPr>
              <a:t> </a:t>
            </a:r>
            <a:r>
              <a:rPr lang="nl-NL" altLang="nl-NL" sz="2400" dirty="0" err="1">
                <a:latin typeface="+mn-lt"/>
                <a:ea typeface="Verdana" panose="020B0604030504040204" pitchFamily="34" charset="0"/>
              </a:rPr>
              <a:t>dikes</a:t>
            </a:r>
            <a:endParaRPr lang="nl-NL" altLang="nl-NL" sz="24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742823" y="4809726"/>
            <a:ext cx="1350169" cy="2155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1789FA-D373-405C-9E7D-BA880FC5599C}" type="slidenum">
              <a:rPr lang="nl-NL" altLang="nl-NL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nl-NL" altLang="nl-NL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5653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en-NL" smtClean="0"/>
              <a:pPr/>
              <a:t>5</a:t>
            </a:fld>
            <a:endParaRPr lang="en-NL" dirty="0"/>
          </a:p>
        </p:txBody>
      </p:sp>
      <p:sp>
        <p:nvSpPr>
          <p:cNvPr id="3" name="Rechthoek 2"/>
          <p:cNvSpPr/>
          <p:nvPr/>
        </p:nvSpPr>
        <p:spPr>
          <a:xfrm>
            <a:off x="166998" y="196404"/>
            <a:ext cx="81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millennium of land </a:t>
            </a:r>
            <a:r>
              <a:rPr lang="nl-NL" sz="2800" dirty="0" err="1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subsidence</a:t>
            </a:r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800" dirty="0" err="1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800" dirty="0" err="1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sea</a:t>
            </a:r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level </a:t>
            </a:r>
            <a:r>
              <a:rPr lang="nl-NL" sz="2800" dirty="0" err="1">
                <a:solidFill>
                  <a:srgbClr val="E06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rise</a:t>
            </a:r>
            <a:endParaRPr lang="nl-NL" sz="2800" dirty="0">
              <a:solidFill>
                <a:srgbClr val="E06F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3" descr="bodemda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/>
        </p:blipFill>
        <p:spPr bwMode="auto">
          <a:xfrm>
            <a:off x="1751960" y="1807293"/>
            <a:ext cx="6091386" cy="27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ep 1"/>
          <p:cNvGrpSpPr>
            <a:grpSpLocks/>
          </p:cNvGrpSpPr>
          <p:nvPr/>
        </p:nvGrpSpPr>
        <p:grpSpPr bwMode="auto">
          <a:xfrm>
            <a:off x="1901959" y="838899"/>
            <a:ext cx="5253850" cy="968394"/>
            <a:chOff x="323850" y="962025"/>
            <a:chExt cx="7173913" cy="1392238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981075"/>
              <a:ext cx="1773238" cy="133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981075"/>
              <a:ext cx="1584325" cy="137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7" descr="http://www.wervershoof.nl/download/1879111/cd/Omringdijk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981075"/>
              <a:ext cx="1944687" cy="136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981075"/>
              <a:ext cx="1704975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hthoek 30"/>
            <p:cNvSpPr/>
            <p:nvPr/>
          </p:nvSpPr>
          <p:spPr>
            <a:xfrm>
              <a:off x="1908175" y="981075"/>
              <a:ext cx="287337" cy="136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nl-NL"/>
            </a:p>
          </p:txBody>
        </p:sp>
        <p:sp>
          <p:nvSpPr>
            <p:cNvPr id="32" name="Rechthoek 31"/>
            <p:cNvSpPr/>
            <p:nvPr/>
          </p:nvSpPr>
          <p:spPr>
            <a:xfrm>
              <a:off x="3708400" y="981075"/>
              <a:ext cx="287337" cy="136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nl-NL"/>
            </a:p>
          </p:txBody>
        </p:sp>
        <p:sp>
          <p:nvSpPr>
            <p:cNvPr id="33" name="Rechthoek 32"/>
            <p:cNvSpPr/>
            <p:nvPr/>
          </p:nvSpPr>
          <p:spPr>
            <a:xfrm>
              <a:off x="5457826" y="962025"/>
              <a:ext cx="287337" cy="136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6499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4" descr="poster-nederland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864066" y="814387"/>
            <a:ext cx="8238053" cy="374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965938" y="263079"/>
            <a:ext cx="6615354" cy="565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r>
              <a:rPr lang="nl-NL" sz="2800" dirty="0" err="1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Challenges</a:t>
            </a:r>
            <a:r>
              <a:rPr lang="nl-NL" sz="28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in a low </a:t>
            </a:r>
            <a:r>
              <a:rPr lang="nl-NL" sz="2800" dirty="0" err="1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lying</a:t>
            </a:r>
            <a:r>
              <a:rPr lang="nl-NL" sz="28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country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549707" y="2657475"/>
            <a:ext cx="1243338" cy="1296143"/>
          </a:xfrm>
          <a:prstGeom prst="upArrowCallout">
            <a:avLst>
              <a:gd name="adj1" fmla="val 25000"/>
              <a:gd name="adj2" fmla="val 25000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sea level rise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(20 cm--&gt;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&gt; 100 cm/100j)</a:t>
            </a:r>
            <a:r>
              <a:rPr lang="ar-SA" sz="1013" b="1" dirty="0">
                <a:solidFill>
                  <a:srgbClr val="000000"/>
                </a:solidFill>
                <a:latin typeface="Arial" charset="0"/>
                <a:cs typeface="Arial" charset="0"/>
              </a:rPr>
              <a:t>‏</a:t>
            </a:r>
            <a:endParaRPr lang="en-GB" sz="1013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549707" y="1847239"/>
            <a:ext cx="1285875" cy="567035"/>
          </a:xfrm>
          <a:prstGeom prst="rightArrowCallout">
            <a:avLst>
              <a:gd name="adj1" fmla="val 25000"/>
              <a:gd name="adj2" fmla="val 25000"/>
              <a:gd name="adj3" fmla="val 37795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extreme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 storms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4486275" y="1843087"/>
            <a:ext cx="936725" cy="814388"/>
          </a:xfrm>
          <a:prstGeom prst="downArrowCallout">
            <a:avLst>
              <a:gd name="adj1" fmla="val 28755"/>
              <a:gd name="adj2" fmla="val 28755"/>
              <a:gd name="adj3" fmla="val 16667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extreme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 rainfall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4143375" y="2614613"/>
            <a:ext cx="1628775" cy="607219"/>
          </a:xfrm>
          <a:prstGeom prst="leftRightArrowCallout">
            <a:avLst>
              <a:gd name="adj1" fmla="val 25000"/>
              <a:gd name="adj2" fmla="val 24537"/>
              <a:gd name="adj3" fmla="val 33529"/>
              <a:gd name="adj4" fmla="val 50000"/>
            </a:avLst>
          </a:prstGeom>
          <a:solidFill>
            <a:srgbClr val="FF00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 err="1">
                <a:solidFill>
                  <a:srgbClr val="000000"/>
                </a:solidFill>
                <a:latin typeface="Arial" charset="0"/>
              </a:rPr>
              <a:t>investements</a:t>
            </a:r>
            <a:endParaRPr lang="en-GB" sz="1013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2986087" y="3043237"/>
            <a:ext cx="728663" cy="900113"/>
          </a:xfrm>
          <a:prstGeom prst="upArrowCallout">
            <a:avLst>
              <a:gd name="adj1" fmla="val 25000"/>
              <a:gd name="adj2" fmla="val 25000"/>
              <a:gd name="adj3" fmla="val 20588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coastal 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erosion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4572000" y="3686175"/>
            <a:ext cx="851000" cy="642938"/>
          </a:xfrm>
          <a:prstGeom prst="downArrowCallout">
            <a:avLst>
              <a:gd name="adj1" fmla="val 30000"/>
              <a:gd name="adj2" fmla="val 30000"/>
              <a:gd name="adj3" fmla="val 16667"/>
              <a:gd name="adj4" fmla="val 66667"/>
            </a:avLst>
          </a:prstGeom>
          <a:solidFill>
            <a:srgbClr val="CCFFCC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Subsidence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10 cm/100j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472113" y="1500186"/>
            <a:ext cx="936725" cy="844477"/>
          </a:xfrm>
          <a:prstGeom prst="upArrowCallout">
            <a:avLst>
              <a:gd name="adj1" fmla="val 25000"/>
              <a:gd name="adj2" fmla="val 25000"/>
              <a:gd name="adj3" fmla="val 17537"/>
              <a:gd name="adj4" fmla="val 61708"/>
            </a:avLst>
          </a:prstGeom>
          <a:solidFill>
            <a:srgbClr val="FFCC99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endParaRPr lang="en-GB" sz="1013" b="1" dirty="0">
              <a:solidFill>
                <a:srgbClr val="000000"/>
              </a:solidFill>
              <a:latin typeface="Arial" charset="0"/>
            </a:endParaRP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drought/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heat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794225" y="3297458"/>
            <a:ext cx="1138502" cy="436940"/>
          </a:xfrm>
          <a:prstGeom prst="rightArrowCallout">
            <a:avLst>
              <a:gd name="adj1" fmla="val 25000"/>
              <a:gd name="adj2" fmla="val 25000"/>
              <a:gd name="adj3" fmla="val 36948"/>
              <a:gd name="adj4" fmla="val 66667"/>
            </a:avLst>
          </a:prstGeom>
          <a:solidFill>
            <a:srgbClr val="FF6600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salinization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6200775" y="3257550"/>
            <a:ext cx="771525" cy="965300"/>
          </a:xfrm>
          <a:prstGeom prst="downArrowCallout">
            <a:avLst>
              <a:gd name="adj1" fmla="val 25000"/>
              <a:gd name="adj2" fmla="val 25000"/>
              <a:gd name="adj3" fmla="val 20853"/>
              <a:gd name="adj4" fmla="val 66667"/>
            </a:avLst>
          </a:prstGeom>
          <a:solidFill>
            <a:srgbClr val="FFCC99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low river 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discharge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- 60%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6200775" y="2314575"/>
            <a:ext cx="771525" cy="908150"/>
          </a:xfrm>
          <a:prstGeom prst="upArrowCallout">
            <a:avLst>
              <a:gd name="adj1" fmla="val 25000"/>
              <a:gd name="adj2" fmla="val 25000"/>
              <a:gd name="adj3" fmla="val 19618"/>
              <a:gd name="adj4" fmla="val 66667"/>
            </a:avLst>
          </a:prstGeom>
          <a:solidFill>
            <a:srgbClr val="00CCFF">
              <a:alpha val="7490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50625" tIns="26325" rIns="50625" bIns="26325" anchor="ctr"/>
          <a:lstStyle/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high river 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discharge</a:t>
            </a:r>
          </a:p>
          <a:p>
            <a:pPr algn="ctr">
              <a:tabLst>
                <a:tab pos="0" algn="l"/>
                <a:tab pos="514350" algn="l"/>
                <a:tab pos="1028700" algn="l"/>
                <a:tab pos="1543050" algn="l"/>
                <a:tab pos="2057400" algn="l"/>
                <a:tab pos="2571750" algn="l"/>
                <a:tab pos="3086100" algn="l"/>
                <a:tab pos="3600450" algn="l"/>
                <a:tab pos="4114800" algn="l"/>
                <a:tab pos="4629150" algn="l"/>
                <a:tab pos="5143500" algn="l"/>
                <a:tab pos="5657850" algn="l"/>
              </a:tabLst>
            </a:pPr>
            <a:r>
              <a:rPr lang="en-GB" sz="1013" b="1" dirty="0">
                <a:solidFill>
                  <a:srgbClr val="000000"/>
                </a:solidFill>
                <a:latin typeface="Arial" charset="0"/>
              </a:rPr>
              <a:t>+ 10%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8C1AD8-2916-4649-8BB4-E9B4AA9AD235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8228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7D2849-AA61-7343-93E7-37D813C1A4CF}"/>
              </a:ext>
            </a:extLst>
          </p:cNvPr>
          <p:cNvSpPr txBox="1"/>
          <p:nvPr/>
        </p:nvSpPr>
        <p:spPr>
          <a:xfrm>
            <a:off x="3454332" y="6054"/>
            <a:ext cx="574228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nl-NL" altLang="nl-NL" sz="20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nl-NL" altLang="nl-NL" sz="24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2007: Delta </a:t>
            </a:r>
            <a:r>
              <a:rPr lang="nl-NL" altLang="nl-NL" sz="2400" dirty="0" err="1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Committee</a:t>
            </a:r>
            <a:endParaRPr lang="x-none" sz="2400" dirty="0">
              <a:solidFill>
                <a:schemeClr val="accent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CC0E-8BB4-564F-8E49-E981E5378D06}"/>
              </a:ext>
            </a:extLst>
          </p:cNvPr>
          <p:cNvSpPr txBox="1"/>
          <p:nvPr/>
        </p:nvSpPr>
        <p:spPr>
          <a:xfrm>
            <a:off x="3433311" y="817440"/>
            <a:ext cx="5410201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Tx/>
              <a:buNone/>
            </a:pP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Question: </a:t>
            </a:r>
            <a:r>
              <a:rPr lang="nl-NL" altLang="nl-NL" sz="2200" dirty="0" err="1">
                <a:ea typeface="Verdana" panose="020B0604030504040204" pitchFamily="34" charset="0"/>
                <a:cs typeface="Calibri" panose="020F0502020204030204" pitchFamily="34" charset="0"/>
              </a:rPr>
              <a:t>can</a:t>
            </a: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 we </a:t>
            </a:r>
            <a:r>
              <a:rPr lang="nl-NL" altLang="nl-NL" sz="2200" dirty="0" err="1">
                <a:ea typeface="Verdana" panose="020B0604030504040204" pitchFamily="34" charset="0"/>
                <a:cs typeface="Calibri" panose="020F0502020204030204" pitchFamily="34" charset="0"/>
              </a:rPr>
              <a:t>stay</a:t>
            </a: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 in </a:t>
            </a:r>
            <a:r>
              <a:rPr lang="nl-NL" altLang="nl-NL" sz="2200" dirty="0" err="1">
                <a:ea typeface="Verdana" panose="020B0604030504040204" pitchFamily="34" charset="0"/>
                <a:cs typeface="Calibri" panose="020F0502020204030204" pitchFamily="34" charset="0"/>
              </a:rPr>
              <a:t>this</a:t>
            </a: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 delta, in </a:t>
            </a:r>
            <a:r>
              <a:rPr lang="nl-NL" altLang="nl-NL" sz="2200" dirty="0" err="1">
                <a:ea typeface="Verdana" panose="020B0604030504040204" pitchFamily="34" charset="0"/>
                <a:cs typeface="Calibri" panose="020F0502020204030204" pitchFamily="34" charset="0"/>
              </a:rPr>
              <a:t>times</a:t>
            </a: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 of </a:t>
            </a:r>
            <a:r>
              <a:rPr lang="nl-NL" altLang="nl-NL" sz="2200" dirty="0" err="1">
                <a:ea typeface="Verdana" panose="020B0604030504040204" pitchFamily="34" charset="0"/>
                <a:cs typeface="Calibri" panose="020F0502020204030204" pitchFamily="34" charset="0"/>
              </a:rPr>
              <a:t>climate</a:t>
            </a:r>
            <a:r>
              <a:rPr lang="nl-NL" altLang="nl-NL" sz="2200" dirty="0">
                <a:ea typeface="Verdana" panose="020B0604030504040204" pitchFamily="34" charset="0"/>
                <a:cs typeface="Calibri" panose="020F0502020204030204" pitchFamily="34" charset="0"/>
              </a:rPr>
              <a:t> change? </a:t>
            </a:r>
          </a:p>
          <a:p>
            <a:pPr>
              <a:buFontTx/>
              <a:buNone/>
            </a:pPr>
            <a:endParaRPr lang="nl-NL" altLang="nl-NL" sz="2400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Answer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: yes we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can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providing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we take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pro-active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measures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Be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aware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Prevention first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Invest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in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climate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adaptation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as well as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mitigation</a:t>
            </a:r>
            <a:endParaRPr lang="nl-NL" altLang="nl-NL" sz="2000" dirty="0">
              <a:solidFill>
                <a:srgbClr val="E06F00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nl-NL" altLang="nl-NL" sz="2000" dirty="0">
              <a:solidFill>
                <a:srgbClr val="E06F00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With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a long term view!</a:t>
            </a:r>
          </a:p>
          <a:p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Prepare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for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worst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and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mitigate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the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2000" dirty="0" err="1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effects</a:t>
            </a:r>
            <a:r>
              <a:rPr lang="nl-NL" altLang="nl-NL" sz="2000" dirty="0">
                <a:solidFill>
                  <a:srgbClr val="E06F00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endParaRPr lang="nl-NL" altLang="nl-NL" sz="2000" dirty="0">
              <a:solidFill>
                <a:srgbClr val="E06F00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289F1-54B0-1B42-9887-9425C142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6750"/>
            <a:ext cx="9144000" cy="666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4D91D-1A46-9948-87B1-28572FA71C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71C7E-8CEF-344D-9AAF-810D9DE09E2A}" type="slidenum">
              <a:rPr lang="x-none" smtClean="0"/>
              <a:pPr/>
              <a:t>7</a:t>
            </a:fld>
            <a:r>
              <a:rPr lang="x-none" dirty="0"/>
              <a:t> </a:t>
            </a:r>
          </a:p>
        </p:txBody>
      </p:sp>
      <p:pic>
        <p:nvPicPr>
          <p:cNvPr id="2050" name="Picture 2" descr="The Netherlands from space: you have never seen our little country so  beautiful before - Techzle">
            <a:extLst>
              <a:ext uri="{FF2B5EF4-FFF2-40B4-BE49-F238E27FC236}">
                <a16:creationId xmlns:a16="http://schemas.microsoft.com/office/drawing/2014/main" id="{3E0DEB85-A139-4753-9687-5890DD7C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0142" y="785374"/>
            <a:ext cx="4079821" cy="30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D36BDC93-7659-4DC3-A7FD-BA746CDD6F6E}"/>
              </a:ext>
            </a:extLst>
          </p:cNvPr>
          <p:cNvSpPr/>
          <p:nvPr/>
        </p:nvSpPr>
        <p:spPr>
          <a:xfrm>
            <a:off x="1710454" y="2921608"/>
            <a:ext cx="1253613" cy="12687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Target</a:t>
            </a:r>
          </a:p>
          <a:p>
            <a:pPr algn="ctr"/>
            <a:r>
              <a:rPr lang="nl-NL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13293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3"/>
          <p:cNvSpPr>
            <a:spLocks noGrp="1"/>
          </p:cNvSpPr>
          <p:nvPr>
            <p:ph type="title"/>
          </p:nvPr>
        </p:nvSpPr>
        <p:spPr>
          <a:xfrm>
            <a:off x="3377737" y="256596"/>
            <a:ext cx="5190726" cy="369094"/>
          </a:xfrm>
        </p:spPr>
        <p:txBody>
          <a:bodyPr/>
          <a:lstStyle/>
          <a:p>
            <a:pPr marL="257175" indent="-257175"/>
            <a:r>
              <a:rPr lang="nl-NL" altLang="nl-NL" sz="3000" dirty="0">
                <a:solidFill>
                  <a:schemeClr val="accent2"/>
                </a:solidFill>
                <a:ea typeface="Verdana" panose="020B0604030504040204" pitchFamily="34" charset="0"/>
              </a:rPr>
              <a:t>Delta </a:t>
            </a:r>
            <a:r>
              <a:rPr lang="nl-NL" altLang="nl-NL" sz="3000" dirty="0" err="1">
                <a:solidFill>
                  <a:schemeClr val="accent2"/>
                </a:solidFill>
                <a:ea typeface="Verdana" panose="020B0604030504040204" pitchFamily="34" charset="0"/>
              </a:rPr>
              <a:t>Programme</a:t>
            </a:r>
            <a:r>
              <a:rPr lang="nl-NL" altLang="nl-N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verankerd</a:t>
            </a:r>
          </a:p>
        </p:txBody>
      </p:sp>
      <p:sp>
        <p:nvSpPr>
          <p:cNvPr id="48131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3170902" y="742100"/>
            <a:ext cx="6523370" cy="3426823"/>
          </a:xfrm>
        </p:spPr>
        <p:txBody>
          <a:bodyPr/>
          <a:lstStyle/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updated water safety standards for flood </a:t>
            </a:r>
            <a:r>
              <a:rPr lang="en-US" altLang="nl-NL" sz="2000" dirty="0" err="1">
                <a:ea typeface="Verdana" panose="020B0604030504040204" pitchFamily="34" charset="0"/>
                <a:sym typeface="Wingdings" panose="05000000000000000000" pitchFamily="2" charset="2"/>
              </a:rPr>
              <a:t>defences</a:t>
            </a:r>
            <a:endParaRPr lang="en-US" altLang="nl-NL" sz="2000" dirty="0"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1100138" lvl="3" indent="0">
              <a:buNone/>
            </a:pP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(risk of drowning &lt;</a:t>
            </a:r>
            <a:r>
              <a:rPr lang="en-US" sz="15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55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en-US" altLang="nl-NL" sz="1550" dirty="0" err="1">
                <a:ea typeface="Verdana" panose="020B0604030504040204" pitchFamily="34" charset="0"/>
                <a:sym typeface="Wingdings" panose="05000000000000000000" pitchFamily="2" charset="2"/>
              </a:rPr>
              <a:t>yr</a:t>
            </a: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; risk of economic damage)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maintain the sandy coastline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maintain the strategic fresh water supply </a:t>
            </a:r>
          </a:p>
          <a:p>
            <a:pPr marL="1100138" lvl="3" indent="0">
              <a:buNone/>
            </a:pP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(main </a:t>
            </a:r>
            <a:r>
              <a:rPr lang="en-US" altLang="nl-NL" sz="1550" dirty="0" err="1">
                <a:ea typeface="Verdana" panose="020B0604030504040204" pitchFamily="34" charset="0"/>
                <a:sym typeface="Wingdings" panose="05000000000000000000" pitchFamily="2" charset="2"/>
              </a:rPr>
              <a:t>riviers</a:t>
            </a: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, Lake </a:t>
            </a:r>
            <a:r>
              <a:rPr lang="en-US" altLang="nl-NL" sz="1550" dirty="0" err="1">
                <a:ea typeface="Verdana" panose="020B0604030504040204" pitchFamily="34" charset="0"/>
                <a:sym typeface="Wingdings" panose="05000000000000000000" pitchFamily="2" charset="2"/>
              </a:rPr>
              <a:t>IJssel</a:t>
            </a:r>
            <a:r>
              <a:rPr lang="en-US" altLang="nl-NL" sz="1550" dirty="0">
                <a:ea typeface="Verdana" panose="020B0604030504040204" pitchFamily="34" charset="0"/>
                <a:sym typeface="Wingdings" panose="05000000000000000000" pitchFamily="2" charset="2"/>
              </a:rPr>
              <a:t>, groundwater)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invest in resilient adaptive spatial planning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provide national multilevel coordination </a:t>
            </a:r>
          </a:p>
          <a:p>
            <a:pPr marL="185738" lvl="1" indent="0">
              <a:buNone/>
            </a:pPr>
            <a:endParaRPr lang="en-US" altLang="nl-NL" sz="2000" dirty="0"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185738" lvl="1" indent="0">
              <a:buNone/>
            </a:pPr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Codified in the Delta Law (2012) with: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Annual Delta </a:t>
            </a:r>
            <a:r>
              <a:rPr lang="en-US" altLang="nl-NL" sz="2000" dirty="0" err="1">
                <a:ea typeface="Verdana" panose="020B0604030504040204" pitchFamily="34" charset="0"/>
                <a:sym typeface="Wingdings" panose="05000000000000000000" pitchFamily="2" charset="2"/>
              </a:rPr>
              <a:t>Programme</a:t>
            </a:r>
            <a:endParaRPr lang="en-US" altLang="nl-NL" sz="2000" dirty="0"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Independent Delta Commissioner</a:t>
            </a:r>
          </a:p>
          <a:p>
            <a:pPr marL="471488" lvl="1" indent="-285750"/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Delta Fund: € 1,3 - 1,5 billion/</a:t>
            </a:r>
            <a:r>
              <a:rPr lang="en-US" altLang="nl-NL" sz="2000" dirty="0" err="1">
                <a:ea typeface="Verdana" panose="020B0604030504040204" pitchFamily="34" charset="0"/>
                <a:sym typeface="Wingdings" panose="05000000000000000000" pitchFamily="2" charset="2"/>
              </a:rPr>
              <a:t>yr</a:t>
            </a:r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 (14 </a:t>
            </a:r>
            <a:r>
              <a:rPr lang="en-US" altLang="nl-NL" sz="2000" dirty="0" err="1">
                <a:ea typeface="Verdana" panose="020B0604030504040204" pitchFamily="34" charset="0"/>
                <a:sym typeface="Wingdings" panose="05000000000000000000" pitchFamily="2" charset="2"/>
              </a:rPr>
              <a:t>yr</a:t>
            </a:r>
            <a:r>
              <a:rPr lang="en-US" altLang="nl-NL" sz="2000" dirty="0">
                <a:ea typeface="Verdana" panose="020B0604030504040204" pitchFamily="34" charset="0"/>
                <a:sym typeface="Wingdings" panose="05000000000000000000" pitchFamily="2" charset="2"/>
              </a:rPr>
              <a:t> horizon)</a:t>
            </a:r>
          </a:p>
          <a:p>
            <a:pPr marL="0" indent="0" eaLnBrk="1" hangingPunct="1">
              <a:buNone/>
            </a:pPr>
            <a:r>
              <a:rPr lang="nl-NL" altLang="nl-NL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sp>
        <p:nvSpPr>
          <p:cNvPr id="48134" name="Rechthoek 4"/>
          <p:cNvSpPr>
            <a:spLocks noChangeArrowheads="1"/>
          </p:cNvSpPr>
          <p:nvPr/>
        </p:nvSpPr>
        <p:spPr bwMode="auto">
          <a:xfrm>
            <a:off x="2087167" y="2680098"/>
            <a:ext cx="648890" cy="2155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350">
              <a:latin typeface="Times New Roman" panose="02020603050405020304" pitchFamily="18" charset="0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DF1E4D-EAD8-4C31-9CF4-EEEE71BCC4C7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pic>
        <p:nvPicPr>
          <p:cNvPr id="8" name="Picture 2" descr="The Netherlands from space: you have never seen our little country so  beautiful before - Techzle">
            <a:extLst>
              <a:ext uri="{FF2B5EF4-FFF2-40B4-BE49-F238E27FC236}">
                <a16:creationId xmlns:a16="http://schemas.microsoft.com/office/drawing/2014/main" id="{92F411CA-78C4-4C46-BD7F-353810EB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0142" y="785374"/>
            <a:ext cx="4079821" cy="30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895689A6-330C-4332-967D-77174EB2ECF8}"/>
              </a:ext>
            </a:extLst>
          </p:cNvPr>
          <p:cNvSpPr/>
          <p:nvPr/>
        </p:nvSpPr>
        <p:spPr>
          <a:xfrm>
            <a:off x="1710454" y="2921608"/>
            <a:ext cx="1253613" cy="12687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Target</a:t>
            </a:r>
          </a:p>
          <a:p>
            <a:pPr algn="ctr"/>
            <a:r>
              <a:rPr lang="nl-NL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55598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>
          <a:xfrm>
            <a:off x="1439466" y="844153"/>
            <a:ext cx="6300788" cy="595313"/>
          </a:xfrm>
        </p:spPr>
        <p:txBody>
          <a:bodyPr/>
          <a:lstStyle/>
          <a:p>
            <a:pPr algn="ctr" eaLnBrk="1" hangingPunct="1"/>
            <a:r>
              <a:rPr lang="nl-NL" altLang="nl-NL" dirty="0">
                <a:solidFill>
                  <a:srgbClr val="C00000"/>
                </a:solidFill>
              </a:rPr>
              <a:t>                                                       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81339" y="665867"/>
            <a:ext cx="809046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800" dirty="0">
                <a:solidFill>
                  <a:srgbClr val="E06F00"/>
                </a:solidFill>
                <a:latin typeface="+mj-lt"/>
                <a:ea typeface="Verdana" panose="020B0604030504040204" pitchFamily="34" charset="0"/>
                <a:sym typeface="Wingdings" panose="05000000000000000000" pitchFamily="2" charset="2"/>
              </a:rPr>
              <a:t>Sea level </a:t>
            </a:r>
            <a:r>
              <a:rPr lang="nl-NL" sz="2800" dirty="0" err="1">
                <a:solidFill>
                  <a:srgbClr val="E06F00"/>
                </a:solidFill>
                <a:latin typeface="+mj-lt"/>
                <a:ea typeface="Verdana" panose="020B0604030504040204" pitchFamily="34" charset="0"/>
                <a:sym typeface="Wingdings" panose="05000000000000000000" pitchFamily="2" charset="2"/>
              </a:rPr>
              <a:t>rise</a:t>
            </a:r>
            <a:endParaRPr lang="nl-NL" sz="2800" dirty="0">
              <a:solidFill>
                <a:srgbClr val="E06F00"/>
              </a:solidFill>
              <a:latin typeface="+mj-lt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defRPr/>
            </a:pPr>
            <a:endParaRPr lang="nl-NL" sz="2400" dirty="0">
              <a:solidFill>
                <a:srgbClr val="E06F00"/>
              </a:solidFill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defRPr/>
            </a:pPr>
            <a:endParaRPr lang="nl-NL" sz="2400" dirty="0">
              <a:solidFill>
                <a:srgbClr val="E06F00"/>
              </a:solidFill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4273F5-8F4B-4905-8BC8-5FC69B31FC2C}" type="slidenum">
              <a:rPr lang="nl-NL" altLang="nl-NL" smtClean="0"/>
              <a:pPr/>
              <a:t>9</a:t>
            </a:fld>
            <a:endParaRPr lang="nl-NL" alt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0" y="1416172"/>
            <a:ext cx="6312002" cy="32732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586" y="1"/>
            <a:ext cx="1367406" cy="454948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442998" y="4131565"/>
            <a:ext cx="2607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IPCC WG1, 2021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5082573" y="3372068"/>
            <a:ext cx="0" cy="5286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4332627" y="3900733"/>
            <a:ext cx="145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+ 0.3 -1.0 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962403" y="2354141"/>
            <a:ext cx="8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2.0 m?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5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6" ma:contentTypeDescription="Crée un document." ma:contentTypeScope="" ma:versionID="fdac101537f0a2b4c87297651d5cef2b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f089e90b70be1fb0be3eb82dd82f79de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CA5141-06DD-4E6F-A204-04662A68E39A}"/>
</file>

<file path=customXml/itemProps2.xml><?xml version="1.0" encoding="utf-8"?>
<ds:datastoreItem xmlns:ds="http://schemas.openxmlformats.org/officeDocument/2006/customXml" ds:itemID="{A00109BE-0033-423E-9674-134E804AFD1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Diavoorstelling (16:9)</PresentationFormat>
  <Paragraphs>203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System Font Regular</vt:lpstr>
      <vt:lpstr>Times New Roman</vt:lpstr>
      <vt:lpstr>Verdana</vt:lpstr>
      <vt:lpstr>Wingdings</vt:lpstr>
      <vt:lpstr>1_Aangepast ontwerp</vt:lpstr>
      <vt:lpstr>2_Aangepast ontwerp</vt:lpstr>
      <vt:lpstr>3_Aangepast ontwerp</vt:lpstr>
      <vt:lpstr>4_Aangepast ontwerp</vt:lpstr>
      <vt:lpstr>PowerPoint-presentatie</vt:lpstr>
      <vt:lpstr>PowerPoint-presentatie</vt:lpstr>
      <vt:lpstr> </vt:lpstr>
      <vt:lpstr>Our delta is very well protected but also inherently vulnerable  Without flood protection 60% would be at risk  10 million inhabitants live behind the dikes  2/3 GDP is earned behind the dikes</vt:lpstr>
      <vt:lpstr>PowerPoint-presentatie</vt:lpstr>
      <vt:lpstr>PowerPoint-presentatie</vt:lpstr>
      <vt:lpstr>PowerPoint-presentatie</vt:lpstr>
      <vt:lpstr>Delta Programme verankerd</vt:lpstr>
      <vt:lpstr>                                               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Example : housing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Office3 Office3</dc:creator>
  <cp:lastModifiedBy>Glas, P.C.G. (Peter) - DC</cp:lastModifiedBy>
  <cp:revision>585</cp:revision>
  <cp:lastPrinted>2022-09-05T09:45:55Z</cp:lastPrinted>
  <dcterms:created xsi:type="dcterms:W3CDTF">2020-09-14T13:42:07Z</dcterms:created>
  <dcterms:modified xsi:type="dcterms:W3CDTF">2023-03-09T12:08:20Z</dcterms:modified>
</cp:coreProperties>
</file>