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6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7"/>
  </p:notesMasterIdLst>
  <p:sldIdLst>
    <p:sldId id="261" r:id="rId2"/>
    <p:sldId id="256" r:id="rId3"/>
    <p:sldId id="258" r:id="rId4"/>
    <p:sldId id="259" r:id="rId5"/>
    <p:sldId id="260" r:id="rId6"/>
  </p:sldIdLst>
  <p:sldSz cx="12192000" cy="6858000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69366" autoAdjust="0"/>
  </p:normalViewPr>
  <p:slideViewPr>
    <p:cSldViewPr snapToGrid="0">
      <p:cViewPr varScale="1">
        <p:scale>
          <a:sx n="46" d="100"/>
          <a:sy n="46" d="100"/>
        </p:scale>
        <p:origin x="14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A67753-E5A5-4593-81A0-63EEC9AA6EA7}" type="datetimeFigureOut">
              <a:rPr lang="sv-SE" smtClean="0"/>
              <a:t>2022-05-09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AC836-8FFC-4524-B956-506EBE8E0D5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7225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1AC836-8FFC-4524-B956-506EBE8E0D59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4063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1AC836-8FFC-4524-B956-506EBE8E0D59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9345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1AC836-8FFC-4524-B956-506EBE8E0D59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9519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1AC836-8FFC-4524-B956-506EBE8E0D59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27521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1AC836-8FFC-4524-B956-506EBE8E0D59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5654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05599-A143-430D-A1D2-DBF0C43B1FEC}" type="datetimeFigureOut">
              <a:rPr lang="sv-SE" smtClean="0"/>
              <a:t>2022-05-09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DCC8-630E-4F2D-8B6E-78714C4F351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2753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05599-A143-430D-A1D2-DBF0C43B1FEC}" type="datetimeFigureOut">
              <a:rPr lang="sv-SE" smtClean="0"/>
              <a:t>2022-05-09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DCC8-630E-4F2D-8B6E-78714C4F351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1968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05599-A143-430D-A1D2-DBF0C43B1FEC}" type="datetimeFigureOut">
              <a:rPr lang="sv-SE" smtClean="0"/>
              <a:t>2022-05-09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DCC8-630E-4F2D-8B6E-78714C4F351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1465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05599-A143-430D-A1D2-DBF0C43B1FEC}" type="datetimeFigureOut">
              <a:rPr lang="sv-SE" smtClean="0"/>
              <a:t>2022-05-09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DCC8-630E-4F2D-8B6E-78714C4F351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52479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05599-A143-430D-A1D2-DBF0C43B1FEC}" type="datetimeFigureOut">
              <a:rPr lang="sv-SE" smtClean="0"/>
              <a:t>2022-05-09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DCC8-630E-4F2D-8B6E-78714C4F351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68260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05599-A143-430D-A1D2-DBF0C43B1FEC}" type="datetimeFigureOut">
              <a:rPr lang="sv-SE" smtClean="0"/>
              <a:t>2022-05-09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DCC8-630E-4F2D-8B6E-78714C4F351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86714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05599-A143-430D-A1D2-DBF0C43B1FEC}" type="datetimeFigureOut">
              <a:rPr lang="sv-SE" smtClean="0"/>
              <a:t>2022-05-09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DCC8-630E-4F2D-8B6E-78714C4F351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96004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05599-A143-430D-A1D2-DBF0C43B1FEC}" type="datetimeFigureOut">
              <a:rPr lang="sv-SE" smtClean="0"/>
              <a:t>2022-05-09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DCC8-630E-4F2D-8B6E-78714C4F351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709879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05599-A143-430D-A1D2-DBF0C43B1FEC}" type="datetimeFigureOut">
              <a:rPr lang="sv-SE" smtClean="0"/>
              <a:t>2022-05-09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DCC8-630E-4F2D-8B6E-78714C4F351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8228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05599-A143-430D-A1D2-DBF0C43B1FEC}" type="datetimeFigureOut">
              <a:rPr lang="sv-SE" smtClean="0"/>
              <a:t>2022-05-09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DCC8-630E-4F2D-8B6E-78714C4F351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8985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05599-A143-430D-A1D2-DBF0C43B1FEC}" type="datetimeFigureOut">
              <a:rPr lang="sv-SE" smtClean="0"/>
              <a:t>2022-05-09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DCC8-630E-4F2D-8B6E-78714C4F351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5153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05599-A143-430D-A1D2-DBF0C43B1FEC}" type="datetimeFigureOut">
              <a:rPr lang="sv-SE" smtClean="0"/>
              <a:t>2022-05-09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DCC8-630E-4F2D-8B6E-78714C4F351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8267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05599-A143-430D-A1D2-DBF0C43B1FEC}" type="datetimeFigureOut">
              <a:rPr lang="sv-SE" smtClean="0"/>
              <a:t>2022-05-09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DCC8-630E-4F2D-8B6E-78714C4F351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3971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05599-A143-430D-A1D2-DBF0C43B1FEC}" type="datetimeFigureOut">
              <a:rPr lang="sv-SE" smtClean="0"/>
              <a:t>2022-05-09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DCC8-630E-4F2D-8B6E-78714C4F351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7261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05599-A143-430D-A1D2-DBF0C43B1FEC}" type="datetimeFigureOut">
              <a:rPr lang="sv-SE" smtClean="0"/>
              <a:t>2022-05-09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DCC8-630E-4F2D-8B6E-78714C4F351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9801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05599-A143-430D-A1D2-DBF0C43B1FEC}" type="datetimeFigureOut">
              <a:rPr lang="sv-SE" smtClean="0"/>
              <a:t>2022-05-09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DCC8-630E-4F2D-8B6E-78714C4F351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6229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05599-A143-430D-A1D2-DBF0C43B1FEC}" type="datetimeFigureOut">
              <a:rPr lang="sv-SE" smtClean="0"/>
              <a:t>2022-05-09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DCC8-630E-4F2D-8B6E-78714C4F351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6149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3D705599-A143-430D-A1D2-DBF0C43B1FEC}" type="datetimeFigureOut">
              <a:rPr lang="sv-SE" smtClean="0"/>
              <a:t>2022-05-09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3A25DCC8-630E-4F2D-8B6E-78714C4F351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42021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0FC314A8-BD87-2A52-1FE9-6FDDA7D83D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Folk </a:t>
            </a:r>
            <a:r>
              <a:rPr lang="sv-SE" dirty="0" err="1"/>
              <a:t>high</a:t>
            </a:r>
            <a:r>
              <a:rPr lang="sv-SE" dirty="0"/>
              <a:t> </a:t>
            </a:r>
            <a:r>
              <a:rPr lang="sv-SE" dirty="0" err="1"/>
              <a:t>schools</a:t>
            </a:r>
            <a:r>
              <a:rPr lang="sv-SE" dirty="0"/>
              <a:t> and folkbildning</a:t>
            </a:r>
          </a:p>
        </p:txBody>
      </p:sp>
      <p:sp>
        <p:nvSpPr>
          <p:cNvPr id="6" name="Underrubrik 5">
            <a:extLst>
              <a:ext uri="{FF2B5EF4-FFF2-40B4-BE49-F238E27FC236}">
                <a16:creationId xmlns:a16="http://schemas.microsoft.com/office/drawing/2014/main" id="{9A9206B2-2046-7C5C-8F3C-DC88AD8903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Gustav Fridolin, </a:t>
            </a:r>
            <a:r>
              <a:rPr lang="sv-SE" dirty="0" err="1"/>
              <a:t>teacher</a:t>
            </a:r>
            <a:r>
              <a:rPr lang="sv-SE" dirty="0"/>
              <a:t> at Stockholm City Mission folk </a:t>
            </a:r>
            <a:r>
              <a:rPr lang="sv-SE" dirty="0" err="1"/>
              <a:t>high</a:t>
            </a:r>
            <a:r>
              <a:rPr lang="sv-SE" dirty="0"/>
              <a:t> </a:t>
            </a:r>
            <a:r>
              <a:rPr lang="sv-SE" dirty="0" err="1"/>
              <a:t>school</a:t>
            </a:r>
            <a:r>
              <a:rPr lang="sv-SE" dirty="0"/>
              <a:t>, </a:t>
            </a:r>
            <a:br>
              <a:rPr lang="sv-SE" dirty="0"/>
            </a:br>
            <a:r>
              <a:rPr lang="sv-SE" dirty="0" err="1"/>
              <a:t>member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dirty="0" err="1"/>
              <a:t>executive</a:t>
            </a:r>
            <a:r>
              <a:rPr lang="sv-SE" dirty="0"/>
              <a:t> board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dirty="0" err="1"/>
              <a:t>European</a:t>
            </a:r>
            <a:r>
              <a:rPr lang="sv-SE" dirty="0"/>
              <a:t> Association for Adult </a:t>
            </a:r>
            <a:r>
              <a:rPr lang="sv-SE" dirty="0" err="1"/>
              <a:t>Education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65406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80000"/>
                <a:lumMod val="80000"/>
              </a:schemeClr>
              <a:schemeClr val="bg2">
                <a:tint val="98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Picture 70">
            <a:extLst>
              <a:ext uri="{FF2B5EF4-FFF2-40B4-BE49-F238E27FC236}">
                <a16:creationId xmlns:a16="http://schemas.microsoft.com/office/drawing/2014/main" id="{B536FA4E-0152-4E27-91DA-0FC22D184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4" r="2807" b="1446"/>
          <a:stretch/>
        </p:blipFill>
        <p:spPr>
          <a:xfrm>
            <a:off x="6257026" y="1"/>
            <a:ext cx="5934973" cy="685800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AF3E932B-2CC9-4874-A018-02F0EDFC3B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00493" y="609600"/>
            <a:ext cx="4538124" cy="97045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3200" dirty="0"/>
              <a:t>The history of </a:t>
            </a:r>
            <a:r>
              <a:rPr lang="en-US" sz="3200" dirty="0" err="1"/>
              <a:t>folkbildning</a:t>
            </a:r>
            <a:endParaRPr lang="en-US" sz="3200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BADCF80-8C9F-4031-8D68-59E9B79CA2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00493" y="1732449"/>
            <a:ext cx="4403596" cy="405875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1800" dirty="0">
                <a:solidFill>
                  <a:schemeClr val="tx2"/>
                </a:solidFill>
              </a:rPr>
              <a:t>Public lectures, public </a:t>
            </a:r>
            <a:r>
              <a:rPr lang="en-US" sz="1800" dirty="0" err="1">
                <a:solidFill>
                  <a:schemeClr val="tx2"/>
                </a:solidFill>
              </a:rPr>
              <a:t>librarys</a:t>
            </a:r>
            <a:r>
              <a:rPr lang="en-US" sz="1800" dirty="0">
                <a:solidFill>
                  <a:schemeClr val="tx2"/>
                </a:solidFill>
              </a:rPr>
              <a:t> (”peoples </a:t>
            </a:r>
            <a:r>
              <a:rPr lang="en-US" sz="1800" dirty="0" err="1">
                <a:solidFill>
                  <a:schemeClr val="tx2"/>
                </a:solidFill>
              </a:rPr>
              <a:t>librarys</a:t>
            </a:r>
            <a:r>
              <a:rPr lang="en-US" sz="1800" dirty="0">
                <a:solidFill>
                  <a:schemeClr val="tx2"/>
                </a:solidFill>
              </a:rPr>
              <a:t>”), study associations, folk high schools.</a:t>
            </a:r>
          </a:p>
          <a:p>
            <a:pPr algn="l"/>
            <a:r>
              <a:rPr lang="en-US" sz="1800" i="1" dirty="0">
                <a:solidFill>
                  <a:schemeClr val="tx2"/>
                </a:solidFill>
              </a:rPr>
              <a:t>Why?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</a:rPr>
              <a:t>Strengthening the agrarian young population.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</a:rPr>
              <a:t>Give knowledge and insight to the people that where to be part of democracy.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</a:rPr>
              <a:t>”Not only for, but by and through the people”.</a:t>
            </a:r>
          </a:p>
        </p:txBody>
      </p:sp>
    </p:spTree>
    <p:extLst>
      <p:ext uri="{BB962C8B-B14F-4D97-AF65-F5344CB8AC3E}">
        <p14:creationId xmlns:p14="http://schemas.microsoft.com/office/powerpoint/2010/main" val="1994365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F3E932B-2CC9-4874-A018-02F0EDFC3B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7876" y="695325"/>
            <a:ext cx="4538124" cy="97045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3200" dirty="0"/>
              <a:t>Principles in </a:t>
            </a:r>
            <a:r>
              <a:rPr lang="en-US" sz="3200" dirty="0" err="1"/>
              <a:t>folkbildning</a:t>
            </a:r>
            <a:endParaRPr lang="en-US" sz="3200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BADCF80-8C9F-4031-8D68-59E9B79CA2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7876" y="1818174"/>
            <a:ext cx="4403596" cy="405875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1800" dirty="0"/>
              <a:t>Free and voluntary.</a:t>
            </a:r>
          </a:p>
          <a:p>
            <a:pPr algn="l"/>
            <a:r>
              <a:rPr lang="en-US" sz="1800" i="1" dirty="0"/>
              <a:t>	State funded, but not state controlled</a:t>
            </a:r>
          </a:p>
          <a:p>
            <a:pPr algn="l"/>
            <a:endParaRPr lang="en-US" sz="1800" dirty="0"/>
          </a:p>
          <a:p>
            <a:pPr algn="l"/>
            <a:r>
              <a:rPr lang="en-US" sz="1800" dirty="0"/>
              <a:t>Meetings in an atmosphere of equality.</a:t>
            </a:r>
          </a:p>
          <a:p>
            <a:pPr algn="l"/>
            <a:endParaRPr lang="en-US" sz="1800" dirty="0"/>
          </a:p>
          <a:p>
            <a:pPr algn="l"/>
            <a:r>
              <a:rPr lang="en-US" sz="1800" dirty="0"/>
              <a:t>Not only understand the world, but change the world.</a:t>
            </a:r>
          </a:p>
          <a:p>
            <a:pPr algn="l"/>
            <a:endParaRPr lang="en-US" sz="1800" dirty="0"/>
          </a:p>
          <a:p>
            <a:pPr algn="l"/>
            <a:r>
              <a:rPr lang="en-US" sz="1800" dirty="0"/>
              <a:t>Formed by and around the participants.</a:t>
            </a:r>
          </a:p>
        </p:txBody>
      </p:sp>
    </p:spTree>
    <p:extLst>
      <p:ext uri="{BB962C8B-B14F-4D97-AF65-F5344CB8AC3E}">
        <p14:creationId xmlns:p14="http://schemas.microsoft.com/office/powerpoint/2010/main" val="2907296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F3E932B-2CC9-4874-A018-02F0EDFC3B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00493" y="14485"/>
            <a:ext cx="4538124" cy="97045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3200" dirty="0"/>
              <a:t>Today’s folk high school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BADCF80-8C9F-4031-8D68-59E9B79CA2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00493" y="1137333"/>
            <a:ext cx="4403596" cy="4723769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/>
            <a:r>
              <a:rPr lang="en-US" sz="1800" dirty="0">
                <a:solidFill>
                  <a:schemeClr val="tx2"/>
                </a:solidFill>
              </a:rPr>
              <a:t>156 folk high schools, ranging from the original ones to one started last year. Most commonly still managed by civil society organizations.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</a:rPr>
              <a:t>30 700 participants in long courses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</a:rPr>
              <a:t>75 500 participants in short courses</a:t>
            </a:r>
          </a:p>
          <a:p>
            <a:pPr algn="l"/>
            <a:endParaRPr lang="en-US" sz="1800" dirty="0">
              <a:solidFill>
                <a:schemeClr val="tx2"/>
              </a:solidFill>
            </a:endParaRPr>
          </a:p>
          <a:p>
            <a:pPr algn="l"/>
            <a:r>
              <a:rPr lang="en-US" sz="1800" dirty="0">
                <a:solidFill>
                  <a:schemeClr val="tx2"/>
                </a:solidFill>
              </a:rPr>
              <a:t>Prestigious educations in journalism and the esthetic fields.</a:t>
            </a:r>
          </a:p>
          <a:p>
            <a:pPr algn="l"/>
            <a:endParaRPr lang="en-US" sz="1800" dirty="0">
              <a:solidFill>
                <a:schemeClr val="tx2"/>
              </a:solidFill>
            </a:endParaRPr>
          </a:p>
          <a:p>
            <a:pPr algn="l"/>
            <a:r>
              <a:rPr lang="en-US" sz="1800" dirty="0">
                <a:solidFill>
                  <a:schemeClr val="tx2"/>
                </a:solidFill>
              </a:rPr>
              <a:t>Vocational training to become for example youth recreation leader and teacher’s assistant.</a:t>
            </a:r>
          </a:p>
          <a:p>
            <a:pPr algn="l"/>
            <a:endParaRPr lang="en-US" sz="1800" dirty="0">
              <a:solidFill>
                <a:schemeClr val="tx2"/>
              </a:solidFill>
            </a:endParaRPr>
          </a:p>
          <a:p>
            <a:pPr algn="l"/>
            <a:r>
              <a:rPr lang="en-US" sz="1800" dirty="0">
                <a:solidFill>
                  <a:schemeClr val="tx2"/>
                </a:solidFill>
              </a:rPr>
              <a:t>Half of the courses are preparatory for higher education.</a:t>
            </a:r>
          </a:p>
        </p:txBody>
      </p:sp>
    </p:spTree>
    <p:extLst>
      <p:ext uri="{BB962C8B-B14F-4D97-AF65-F5344CB8AC3E}">
        <p14:creationId xmlns:p14="http://schemas.microsoft.com/office/powerpoint/2010/main" val="4112395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1">
                <a:shade val="80000"/>
                <a:lumMod val="80000"/>
              </a:schemeClr>
              <a:schemeClr val="bg1">
                <a:tint val="98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ubrik 1">
            <a:extLst>
              <a:ext uri="{FF2B5EF4-FFF2-40B4-BE49-F238E27FC236}">
                <a16:creationId xmlns:a16="http://schemas.microsoft.com/office/drawing/2014/main" id="{DDAF6BF4-DF6F-4A4D-79D8-59B06499B7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6839" y="1011383"/>
            <a:ext cx="4538124" cy="97045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3200" dirty="0"/>
              <a:t>Future</a:t>
            </a:r>
          </a:p>
        </p:txBody>
      </p:sp>
      <p:sp>
        <p:nvSpPr>
          <p:cNvPr id="12" name="Underrubrik 2">
            <a:extLst>
              <a:ext uri="{FF2B5EF4-FFF2-40B4-BE49-F238E27FC236}">
                <a16:creationId xmlns:a16="http://schemas.microsoft.com/office/drawing/2014/main" id="{A9CA683F-E5F4-59F4-15EB-6C2DB971FF75}"/>
              </a:ext>
            </a:extLst>
          </p:cNvPr>
          <p:cNvSpPr txBox="1">
            <a:spLocks/>
          </p:cNvSpPr>
          <p:nvPr/>
        </p:nvSpPr>
        <p:spPr>
          <a:xfrm>
            <a:off x="1356839" y="2134231"/>
            <a:ext cx="4403596" cy="4723769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None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None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>
                    <a:tint val="75000"/>
                  </a:schemeClr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None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>
                    <a:tint val="75000"/>
                  </a:schemeClr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None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>
                    <a:tint val="75000"/>
                  </a:schemeClr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None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>
                    <a:tint val="75000"/>
                  </a:schemeClr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None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>
                    <a:tint val="75000"/>
                  </a:schemeClr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None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>
                    <a:tint val="75000"/>
                  </a:schemeClr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None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>
                    <a:tint val="75000"/>
                  </a:schemeClr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None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>
                    <a:tint val="75000"/>
                  </a:schemeClr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/>
              <a:t>Ongoing change in the demographic of participants in courses preparatory to higher education.</a:t>
            </a:r>
          </a:p>
          <a:p>
            <a:pPr algn="l">
              <a:lnSpc>
                <a:spcPct val="90000"/>
              </a:lnSpc>
            </a:pPr>
            <a:endParaRPr lang="en-US" sz="1800" dirty="0"/>
          </a:p>
          <a:p>
            <a:pPr algn="l">
              <a:lnSpc>
                <a:spcPct val="90000"/>
              </a:lnSpc>
            </a:pPr>
            <a:r>
              <a:rPr lang="en-US" sz="1800" dirty="0"/>
              <a:t>The changes within society is also seen in the folk high school.</a:t>
            </a:r>
          </a:p>
          <a:p>
            <a:pPr algn="l">
              <a:lnSpc>
                <a:spcPct val="90000"/>
              </a:lnSpc>
            </a:pPr>
            <a:endParaRPr lang="en-US" sz="1800" dirty="0"/>
          </a:p>
          <a:p>
            <a:pPr algn="l">
              <a:lnSpc>
                <a:spcPct val="90000"/>
              </a:lnSpc>
            </a:pPr>
            <a:r>
              <a:rPr lang="en-US" sz="1800" dirty="0"/>
              <a:t>Politically contested.</a:t>
            </a:r>
          </a:p>
        </p:txBody>
      </p:sp>
    </p:spTree>
    <p:extLst>
      <p:ext uri="{BB962C8B-B14F-4D97-AF65-F5344CB8AC3E}">
        <p14:creationId xmlns:p14="http://schemas.microsoft.com/office/powerpoint/2010/main" val="36205336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kiffer">
  <a:themeElements>
    <a:clrScheme name="Skiffer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kiffer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kiffer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9A5812EC654640AAF0FBDB42E081DB" ma:contentTypeVersion="13" ma:contentTypeDescription="Create a new document." ma:contentTypeScope="" ma:versionID="f378e4795edba6259a7f9ff86d187d39">
  <xsd:schema xmlns:xsd="http://www.w3.org/2001/XMLSchema" xmlns:xs="http://www.w3.org/2001/XMLSchema" xmlns:p="http://schemas.microsoft.com/office/2006/metadata/properties" xmlns:ns2="ca8b9c18-5e1d-46e5-9d1a-4e2a3224a5d3" xmlns:ns3="597f0e91-a424-40e7-b159-919cd36229ca" targetNamespace="http://schemas.microsoft.com/office/2006/metadata/properties" ma:root="true" ma:fieldsID="381aea2b4ecc3d3e0a8e925da484f3fd" ns2:_="" ns3:_="">
    <xsd:import namespace="ca8b9c18-5e1d-46e5-9d1a-4e2a3224a5d3"/>
    <xsd:import namespace="597f0e91-a424-40e7-b159-919cd36229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8b9c18-5e1d-46e5-9d1a-4e2a3224a5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f0e91-a424-40e7-b159-919cd36229ca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529CAAC-73E8-4675-80E6-25635544749C}"/>
</file>

<file path=customXml/itemProps2.xml><?xml version="1.0" encoding="utf-8"?>
<ds:datastoreItem xmlns:ds="http://schemas.openxmlformats.org/officeDocument/2006/customXml" ds:itemID="{86CC054D-AFBC-490A-BFF6-52F3F4E3AD66}"/>
</file>

<file path=customXml/itemProps3.xml><?xml version="1.0" encoding="utf-8"?>
<ds:datastoreItem xmlns:ds="http://schemas.openxmlformats.org/officeDocument/2006/customXml" ds:itemID="{F7130D2D-7457-4E0A-B3C5-A5A592C0EB1B}"/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TM04033929[[fn=Skiffer]]</Template>
  <TotalTime>0</TotalTime>
  <Words>234</Words>
  <Application>Microsoft Office PowerPoint</Application>
  <PresentationFormat>Bredbild</PresentationFormat>
  <Paragraphs>38</Paragraphs>
  <Slides>5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Calisto MT</vt:lpstr>
      <vt:lpstr>Wingdings 2</vt:lpstr>
      <vt:lpstr>Skiffer</vt:lpstr>
      <vt:lpstr>Folk high schools and folkbildning</vt:lpstr>
      <vt:lpstr>The history of folkbildning</vt:lpstr>
      <vt:lpstr>Principles in folkbildning</vt:lpstr>
      <vt:lpstr>Today’s folk high school</vt:lpstr>
      <vt:lpstr>Future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history of folkbildning</dc:title>
  <dc:creator>Gustav Fridolin</dc:creator>
  <cp:lastModifiedBy>Gustav Fridolin</cp:lastModifiedBy>
  <cp:revision>6</cp:revision>
  <cp:lastPrinted>2022-05-09T12:20:55Z</cp:lastPrinted>
  <dcterms:created xsi:type="dcterms:W3CDTF">2022-04-22T10:49:38Z</dcterms:created>
  <dcterms:modified xsi:type="dcterms:W3CDTF">2022-05-11T08:26:29Z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0x010100C99A5812EC654640AAF0FBDB42E081DB</vt:lpwstr>
  </property>
</Properties>
</file>