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 id="2147483686" r:id="rId7"/>
    <p:sldMasterId id="2147483696" r:id="rId8"/>
    <p:sldMasterId id="2147483705" r:id="rId9"/>
  </p:sldMasterIdLst>
  <p:notesMasterIdLst>
    <p:notesMasterId r:id="rId31"/>
  </p:notesMasterIdLst>
  <p:sldIdLst>
    <p:sldId id="374" r:id="rId10"/>
    <p:sldId id="265" r:id="rId11"/>
    <p:sldId id="373" r:id="rId12"/>
    <p:sldId id="284" r:id="rId13"/>
    <p:sldId id="280" r:id="rId14"/>
    <p:sldId id="281" r:id="rId15"/>
    <p:sldId id="282" r:id="rId16"/>
    <p:sldId id="283" r:id="rId17"/>
    <p:sldId id="371" r:id="rId18"/>
    <p:sldId id="304" r:id="rId19"/>
    <p:sldId id="372" r:id="rId20"/>
    <p:sldId id="368" r:id="rId21"/>
    <p:sldId id="324" r:id="rId22"/>
    <p:sldId id="345" r:id="rId23"/>
    <p:sldId id="325" r:id="rId24"/>
    <p:sldId id="351" r:id="rId25"/>
    <p:sldId id="350" r:id="rId26"/>
    <p:sldId id="276" r:id="rId27"/>
    <p:sldId id="308" r:id="rId28"/>
    <p:sldId id="309" r:id="rId29"/>
    <p:sldId id="310"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åvner Bodil" initials="BB" lastIdx="1" clrIdx="0">
    <p:extLst>
      <p:ext uri="{19B8F6BF-5375-455C-9EA6-DF929625EA0E}">
        <p15:presenceInfo xmlns:p15="http://schemas.microsoft.com/office/powerpoint/2012/main" userId="S-1-5-21-1499430162-1245868380-186260367-49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78394" autoAdjust="0"/>
  </p:normalViewPr>
  <p:slideViewPr>
    <p:cSldViewPr snapToGrid="0">
      <p:cViewPr varScale="1">
        <p:scale>
          <a:sx n="61" d="100"/>
          <a:sy n="61" d="100"/>
        </p:scale>
        <p:origin x="68"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5CBD7-2B0F-46A1-9424-D0D829839168}" type="datetimeFigureOut">
              <a:rPr lang="sv-SE" smtClean="0"/>
              <a:t>2022-05-08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71BD4-CDC3-4D0C-9059-B73939A4344C}" type="slidenum">
              <a:rPr lang="sv-SE" smtClean="0"/>
              <a:t>‹#›</a:t>
            </a:fld>
            <a:endParaRPr lang="sv-SE"/>
          </a:p>
        </p:txBody>
      </p:sp>
    </p:spTree>
    <p:extLst>
      <p:ext uri="{BB962C8B-B14F-4D97-AF65-F5344CB8AC3E}">
        <p14:creationId xmlns:p14="http://schemas.microsoft.com/office/powerpoint/2010/main" val="272388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1371BD4-CDC3-4D0C-9059-B73939A4344C}" type="slidenum">
              <a:rPr lang="sv-SE" smtClean="0"/>
              <a:t>1</a:t>
            </a:fld>
            <a:endParaRPr lang="sv-SE"/>
          </a:p>
        </p:txBody>
      </p:sp>
    </p:spTree>
    <p:extLst>
      <p:ext uri="{BB962C8B-B14F-4D97-AF65-F5344CB8AC3E}">
        <p14:creationId xmlns:p14="http://schemas.microsoft.com/office/powerpoint/2010/main" val="121879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Tala väl om skolan – det som man har svårt att nå ut på egen hand</a:t>
            </a:r>
          </a:p>
          <a:p>
            <a:endParaRPr lang="sv-SE" dirty="0"/>
          </a:p>
          <a:p>
            <a:endParaRPr lang="sv-SE" dirty="0"/>
          </a:p>
          <a:p>
            <a:pPr marL="342900" lvl="0" indent="-342900">
              <a:lnSpc>
                <a:spcPct val="107000"/>
              </a:lnSpc>
              <a:spcAft>
                <a:spcPts val="1200"/>
              </a:spcAft>
              <a:buFont typeface="Calibri" panose="020F0502020204030204" pitchFamily="34" charset="0"/>
              <a:buChar char="-"/>
            </a:pPr>
            <a:r>
              <a:rPr lang="sv-SE" sz="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Den generella debatten om skolan blir också en viktig faktor om man vill stärka läraryrkets attraktivitet. Vem vill bli lärare när man bara läser rubriker om klassrum i kaos? Den bilden kan förvisso stämma på sina håll, men jag skulle vilja säga att den inte är representativ för skolan i Sverige. Utan att blunda för de utmaningar som finns, har vi alla att vinna på att visa fördelarna med att arbeta i förskolan och skolan. Med ett valår i antågande är jag rädd för att det finns en risk för ännu större ord och svarta rubriker.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Calibri" panose="020F0502020204030204" pitchFamily="34" charset="0"/>
              <a:buChar char="-"/>
            </a:pPr>
            <a:r>
              <a:rPr lang="sv-SE" sz="1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Nu går alla som arbetar i förskolan och skolan mot en välförtjänt julledighet efter ett år som på många sätt fortsatt har präglats av pandemin och ett hårt arbete för att ge barn och elever bästa möjliga utbildning. Om jag skulle önska mig en julklapp vore det nog en mer nyanserad bild av skolan – inte bara i syfte att stärka läraryrkets attraktivitet – utan också för att alla som arbetar i och med skolan ska känna självförtroende och stolthet över det fantastiska arbete de gör för barn och ungdomar varje dag.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Platshållare för bildnummer 3"/>
          <p:cNvSpPr>
            <a:spLocks noGrp="1"/>
          </p:cNvSpPr>
          <p:nvPr>
            <p:ph type="sldNum" sz="quarter" idx="5"/>
          </p:nvPr>
        </p:nvSpPr>
        <p:spPr/>
        <p:txBody>
          <a:bodyPr/>
          <a:lstStyle/>
          <a:p>
            <a:fld id="{5CFE6D1B-5CD4-44CE-83D7-39E3DDA3F6A8}" type="slidenum">
              <a:rPr lang="sv-SE" smtClean="0"/>
              <a:t>12</a:t>
            </a:fld>
            <a:endParaRPr lang="sv-SE"/>
          </a:p>
        </p:txBody>
      </p:sp>
    </p:spTree>
    <p:extLst>
      <p:ext uri="{BB962C8B-B14F-4D97-AF65-F5344CB8AC3E}">
        <p14:creationId xmlns:p14="http://schemas.microsoft.com/office/powerpoint/2010/main" val="372240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Somia</a:t>
            </a:r>
          </a:p>
          <a:p>
            <a:r>
              <a:rPr lang="sv-SE" dirty="0"/>
              <a:t>Den här bilden visar befolkningsförändringar på nationell nivå hur de ser ut 2030 jämfört med 2020. </a:t>
            </a:r>
          </a:p>
          <a:p>
            <a:r>
              <a:rPr lang="sv-SE" dirty="0"/>
              <a:t>Nu har vi alltså bytt tidsperspektiv, och fokuserar på 10 år och på SCB:s befolkningsframskrivning.</a:t>
            </a:r>
          </a:p>
          <a:p>
            <a:endParaRPr lang="sv-SE" dirty="0"/>
          </a:p>
          <a:p>
            <a:r>
              <a:rPr lang="sv-SE" dirty="0"/>
              <a:t>De demografiska behoven skvallrar om behoven av välfärd och på så sätt även om behoven av personal i välfärden. </a:t>
            </a:r>
          </a:p>
          <a:p>
            <a:r>
              <a:rPr lang="sv-SE" dirty="0"/>
              <a:t>Det mest uppenbara, 40-talisterna fyller 80 år under det kommande decenniet. Befolkningen över 80 år ökar med 49 procent fram till 2030. </a:t>
            </a:r>
          </a:p>
          <a:p>
            <a:endParaRPr lang="sv-SE" dirty="0"/>
          </a:p>
          <a:p>
            <a:r>
              <a:rPr lang="sv-SE" dirty="0"/>
              <a:t>De kommande 10 åren beräknas ökningen av befolkningen i arbetsför ålder öka med 3,9 procent. Motsvarar en ökning på omkring </a:t>
            </a:r>
            <a:r>
              <a:rPr lang="sv-SE" b="1" dirty="0"/>
              <a:t>235 000</a:t>
            </a:r>
            <a:r>
              <a:rPr lang="sv-SE" dirty="0"/>
              <a:t>. Vilket ska räcka för hela arbetsmarknadens förändrade och ökade behov. Betänk att de i arbetsför ålder 2020 är något färre en </a:t>
            </a:r>
            <a:r>
              <a:rPr lang="sv-SE" b="1" dirty="0"/>
              <a:t>6,1 miljoner. </a:t>
            </a:r>
            <a:r>
              <a:rPr lang="sv-SE" dirty="0"/>
              <a:t>Det är förvisso en ökning, men sannolikt finns risk för hård konkurrens om arbetskraften då denna ska täcka hela arbetsmarknadens ökande och förändrade behov. </a:t>
            </a:r>
          </a:p>
          <a:p>
            <a:endParaRPr lang="sv-SE" dirty="0"/>
          </a:p>
          <a:p>
            <a:r>
              <a:rPr lang="sv-SE" b="1" dirty="0"/>
              <a:t>Stora skillnader från tidigare prognoser</a:t>
            </a:r>
          </a:p>
          <a:p>
            <a:r>
              <a:rPr lang="sv-SE" baseline="0" dirty="0"/>
              <a:t>Det svåraste att beräkna är hur många barn som kommer att födas och invandring/migration. Sedan några år tillbaka har prognoserna skrivits ner. Den främsta anledningen till det är förändrade antaganden om migration. Visar sig kanske främst när det gäller barn och unga och då särskilt barn mellan 0-10 år. </a:t>
            </a:r>
          </a:p>
          <a:p>
            <a:endParaRPr lang="sv-SE" dirty="0"/>
          </a:p>
          <a:p>
            <a:r>
              <a:rPr lang="sv-SE" dirty="0"/>
              <a:t>Utvecklingen av antalet barn går i en annan riktning än det vi vetat under senaste åren. T ex 2017 var prognosen en ökning på 17 % bland 0-19 år. </a:t>
            </a:r>
          </a:p>
          <a:p>
            <a:endParaRPr lang="sv-SE" dirty="0"/>
          </a:p>
          <a:p>
            <a:r>
              <a:rPr lang="sv-SE" baseline="0" dirty="0"/>
              <a:t>Att ökningen av barn och unga nu beräknas vara betydligt lägre påverkar såklart kompetensförsörjningen i  förskola och skola. För övriga åldersgrupper är förändringar prognoserna emellan, betydligt mindre. </a:t>
            </a:r>
          </a:p>
          <a:p>
            <a:endParaRPr lang="sv-SE" baseline="0" dirty="0"/>
          </a:p>
          <a:p>
            <a:r>
              <a:rPr lang="sv-SE" baseline="0" dirty="0"/>
              <a:t>Viktigt att komma ihåg, att de antaganden som ligger till grund för prognosen snabbt kan omkullkastas genom politiska beslut eller stora händelser i omvärlden. </a:t>
            </a:r>
          </a:p>
          <a:p>
            <a:endParaRPr lang="sv-SE" dirty="0"/>
          </a:p>
          <a:p>
            <a:endParaRPr lang="sv-SE" dirty="0"/>
          </a:p>
          <a:p>
            <a:r>
              <a:rPr lang="sv-SE" dirty="0"/>
              <a:t>2020-2030</a:t>
            </a:r>
          </a:p>
          <a:p>
            <a:r>
              <a:rPr lang="sv-SE" sz="1800" b="0" i="0" u="none" strike="noStrike" dirty="0">
                <a:solidFill>
                  <a:srgbClr val="000000"/>
                </a:solidFill>
                <a:effectLst/>
                <a:latin typeface="Arial" panose="020B0604020202020204" pitchFamily="34" charset="0"/>
              </a:rPr>
              <a:t>0-5 år: -6%</a:t>
            </a:r>
          </a:p>
          <a:p>
            <a:r>
              <a:rPr lang="sv-SE" sz="1800" b="0" i="0" u="none" strike="noStrike" dirty="0">
                <a:solidFill>
                  <a:srgbClr val="000000"/>
                </a:solidFill>
                <a:effectLst/>
                <a:latin typeface="Arial" panose="020B0604020202020204" pitchFamily="34" charset="0"/>
              </a:rPr>
              <a:t>6-15 år: -3%</a:t>
            </a:r>
          </a:p>
          <a:p>
            <a:r>
              <a:rPr lang="sv-SE" sz="1800" b="0" i="0" u="none" strike="noStrike" dirty="0">
                <a:solidFill>
                  <a:srgbClr val="000000"/>
                </a:solidFill>
                <a:effectLst/>
                <a:latin typeface="Arial" panose="020B0604020202020204" pitchFamily="34" charset="0"/>
              </a:rPr>
              <a:t>16-18 år: 12%</a:t>
            </a:r>
            <a:endParaRPr lang="sv-SE" dirty="0"/>
          </a:p>
          <a:p>
            <a:endParaRPr lang="sv-SE" dirty="0"/>
          </a:p>
          <a:p>
            <a:endParaRPr lang="sv-SE" baseline="0" dirty="0"/>
          </a:p>
          <a:p>
            <a:r>
              <a:rPr lang="sv-SE" baseline="0" dirty="0"/>
              <a:t>Finns mycket som gör att prognoser ändras: politiska beslut om invandring, barnafödande med mera. Det är också sådant som kan förändra läget snabbt igen, ex 2015-2016.</a:t>
            </a:r>
          </a:p>
          <a:p>
            <a:endParaRPr lang="sv-SE" baseline="0" dirty="0"/>
          </a:p>
          <a:p>
            <a:r>
              <a:rPr lang="sv-SE" baseline="0" dirty="0"/>
              <a:t>Den här bilden visar hur det ser ut på nationell nivå. Och i det sammanhanget är ju viktigt att påpeka att det här ser ju olika ut. Vi ska kika lite på det</a:t>
            </a:r>
            <a:endParaRPr lang="sv-SE" dirty="0"/>
          </a:p>
          <a:p>
            <a:endParaRPr lang="sv-SE" dirty="0"/>
          </a:p>
        </p:txBody>
      </p:sp>
      <p:sp>
        <p:nvSpPr>
          <p:cNvPr id="4" name="Platshållare för bildnummer 3"/>
          <p:cNvSpPr>
            <a:spLocks noGrp="1"/>
          </p:cNvSpPr>
          <p:nvPr>
            <p:ph type="sldNum" sz="quarter" idx="5"/>
          </p:nvPr>
        </p:nvSpPr>
        <p:spPr/>
        <p:txBody>
          <a:bodyPr/>
          <a:lstStyle/>
          <a:p>
            <a:fld id="{124A9D77-0493-4E96-9883-F3880BD69EDA}" type="slidenum">
              <a:rPr lang="sv-SE" smtClean="0"/>
              <a:t>16</a:t>
            </a:fld>
            <a:endParaRPr lang="sv-SE" dirty="0"/>
          </a:p>
        </p:txBody>
      </p:sp>
    </p:spTree>
    <p:extLst>
      <p:ext uri="{BB962C8B-B14F-4D97-AF65-F5344CB8AC3E}">
        <p14:creationId xmlns:p14="http://schemas.microsoft.com/office/powerpoint/2010/main" val="366146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Localy</a:t>
            </a:r>
            <a:r>
              <a:rPr lang="sv-SE" dirty="0"/>
              <a:t> </a:t>
            </a:r>
            <a:r>
              <a:rPr lang="sv-SE" dirty="0" err="1"/>
              <a:t>based</a:t>
            </a:r>
            <a:endParaRPr lang="sv-SE" dirty="0"/>
          </a:p>
          <a:p>
            <a:r>
              <a:rPr lang="sv-SE" dirty="0" err="1"/>
              <a:t>Consistency</a:t>
            </a:r>
            <a:endParaRPr lang="sv-SE" dirty="0"/>
          </a:p>
          <a:p>
            <a:r>
              <a:rPr lang="sv-SE" dirty="0"/>
              <a:t>Focus</a:t>
            </a:r>
          </a:p>
          <a:p>
            <a:r>
              <a:rPr lang="sv-SE" dirty="0"/>
              <a:t>All </a:t>
            </a:r>
            <a:r>
              <a:rPr lang="sv-SE" dirty="0" err="1"/>
              <a:t>levels</a:t>
            </a:r>
            <a:r>
              <a:rPr lang="sv-SE" dirty="0"/>
              <a:t> </a:t>
            </a:r>
            <a:r>
              <a:rPr lang="sv-SE" dirty="0" err="1"/>
              <a:t>work</a:t>
            </a:r>
            <a:r>
              <a:rPr lang="sv-SE" dirty="0"/>
              <a:t> </a:t>
            </a:r>
            <a:r>
              <a:rPr lang="sv-SE" dirty="0" err="1"/>
              <a:t>together</a:t>
            </a:r>
            <a:endParaRPr lang="sv-SE" dirty="0"/>
          </a:p>
          <a:p>
            <a:r>
              <a:rPr lang="sv-SE" dirty="0" err="1"/>
              <a:t>Responsibilities</a:t>
            </a:r>
            <a:r>
              <a:rPr lang="sv-SE" dirty="0"/>
              <a:t> </a:t>
            </a:r>
            <a:r>
              <a:rPr lang="sv-SE" dirty="0" err="1"/>
              <a:t>are</a:t>
            </a:r>
            <a:r>
              <a:rPr lang="sv-SE" dirty="0"/>
              <a:t> </a:t>
            </a:r>
            <a:r>
              <a:rPr lang="sv-SE" dirty="0" err="1"/>
              <a:t>clear</a:t>
            </a:r>
            <a:endParaRPr lang="sv-SE" dirty="0"/>
          </a:p>
          <a:p>
            <a:r>
              <a:rPr lang="sv-SE" dirty="0" err="1"/>
              <a:t>Evidence</a:t>
            </a:r>
            <a:r>
              <a:rPr lang="sv-SE" dirty="0"/>
              <a:t> </a:t>
            </a:r>
            <a:r>
              <a:rPr lang="sv-SE" dirty="0" err="1"/>
              <a:t>informed</a:t>
            </a:r>
            <a:endParaRPr lang="sv-SE" dirty="0"/>
          </a:p>
          <a:p>
            <a:r>
              <a:rPr lang="sv-SE" dirty="0"/>
              <a:t>”</a:t>
            </a:r>
            <a:r>
              <a:rPr lang="sv-SE" dirty="0" err="1"/>
              <a:t>Critical</a:t>
            </a:r>
            <a:r>
              <a:rPr lang="sv-SE" dirty="0"/>
              <a:t> </a:t>
            </a:r>
            <a:r>
              <a:rPr lang="sv-SE" dirty="0" err="1"/>
              <a:t>friends</a:t>
            </a:r>
            <a:r>
              <a:rPr lang="sv-SE" dirty="0"/>
              <a:t>”</a:t>
            </a:r>
          </a:p>
          <a:p>
            <a:r>
              <a:rPr lang="sv-SE" dirty="0" err="1"/>
              <a:t>Inclusive</a:t>
            </a:r>
            <a:r>
              <a:rPr lang="sv-SE" dirty="0"/>
              <a:t> </a:t>
            </a:r>
            <a:r>
              <a:rPr lang="sv-SE" dirty="0" err="1"/>
              <a:t>schools</a:t>
            </a:r>
            <a:endParaRPr lang="sv-SE" dirty="0"/>
          </a:p>
          <a:p>
            <a:endParaRPr lang="sv-SE" dirty="0"/>
          </a:p>
        </p:txBody>
      </p:sp>
      <p:sp>
        <p:nvSpPr>
          <p:cNvPr id="4" name="Platshållare för bildnummer 3"/>
          <p:cNvSpPr>
            <a:spLocks noGrp="1"/>
          </p:cNvSpPr>
          <p:nvPr>
            <p:ph type="sldNum" sz="quarter" idx="5"/>
          </p:nvPr>
        </p:nvSpPr>
        <p:spPr/>
        <p:txBody>
          <a:bodyPr/>
          <a:lstStyle/>
          <a:p>
            <a:fld id="{11371BD4-CDC3-4D0C-9059-B73939A4344C}" type="slidenum">
              <a:rPr lang="sv-SE" smtClean="0"/>
              <a:t>17</a:t>
            </a:fld>
            <a:endParaRPr lang="sv-SE"/>
          </a:p>
        </p:txBody>
      </p:sp>
    </p:spTree>
    <p:extLst>
      <p:ext uri="{BB962C8B-B14F-4D97-AF65-F5344CB8AC3E}">
        <p14:creationId xmlns:p14="http://schemas.microsoft.com/office/powerpoint/2010/main" val="3739548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9CD2-B614-4614-9A69-7DBED04829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77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We</a:t>
            </a:r>
            <a:r>
              <a:rPr lang="sv-SE" dirty="0"/>
              <a:t> </a:t>
            </a:r>
            <a:r>
              <a:rPr lang="sv-SE" dirty="0" err="1"/>
              <a:t>also</a:t>
            </a:r>
            <a:r>
              <a:rPr lang="sv-SE" dirty="0"/>
              <a:t> </a:t>
            </a:r>
            <a:r>
              <a:rPr lang="sv-SE" dirty="0" err="1"/>
              <a:t>need</a:t>
            </a:r>
            <a:r>
              <a:rPr lang="sv-SE" dirty="0"/>
              <a:t> all the </a:t>
            </a:r>
            <a:r>
              <a:rPr lang="sv-SE" dirty="0" err="1"/>
              <a:t>others</a:t>
            </a:r>
            <a:r>
              <a:rPr lang="sv-SE" dirty="0"/>
              <a:t>!</a:t>
            </a:r>
          </a:p>
        </p:txBody>
      </p:sp>
      <p:sp>
        <p:nvSpPr>
          <p:cNvPr id="4" name="Platshållare för bildnummer 3"/>
          <p:cNvSpPr>
            <a:spLocks noGrp="1"/>
          </p:cNvSpPr>
          <p:nvPr>
            <p:ph type="sldNum" sz="quarter" idx="10"/>
          </p:nvPr>
        </p:nvSpPr>
        <p:spPr/>
        <p:txBody>
          <a:bodyPr/>
          <a:lstStyle/>
          <a:p>
            <a:fld id="{0E36F8FA-D3B4-466B-B27B-66DD8BD62011}" type="slidenum">
              <a:rPr lang="sv-SE" smtClean="0"/>
              <a:t>19</a:t>
            </a:fld>
            <a:endParaRPr lang="sv-SE"/>
          </a:p>
        </p:txBody>
      </p:sp>
    </p:spTree>
    <p:extLst>
      <p:ext uri="{BB962C8B-B14F-4D97-AF65-F5344CB8AC3E}">
        <p14:creationId xmlns:p14="http://schemas.microsoft.com/office/powerpoint/2010/main" val="17886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Helena</a:t>
            </a:r>
          </a:p>
        </p:txBody>
      </p:sp>
      <p:sp>
        <p:nvSpPr>
          <p:cNvPr id="4" name="Platshållare för bildnummer 3"/>
          <p:cNvSpPr>
            <a:spLocks noGrp="1"/>
          </p:cNvSpPr>
          <p:nvPr>
            <p:ph type="sldNum" sz="quarter" idx="10"/>
          </p:nvPr>
        </p:nvSpPr>
        <p:spPr/>
        <p:txBody>
          <a:bodyPr/>
          <a:lstStyle/>
          <a:p>
            <a:fld id="{0E36F8FA-D3B4-466B-B27B-66DD8BD62011}" type="slidenum">
              <a:rPr lang="sv-SE" smtClean="0"/>
              <a:t>20</a:t>
            </a:fld>
            <a:endParaRPr lang="sv-SE"/>
          </a:p>
        </p:txBody>
      </p:sp>
    </p:spTree>
    <p:extLst>
      <p:ext uri="{BB962C8B-B14F-4D97-AF65-F5344CB8AC3E}">
        <p14:creationId xmlns:p14="http://schemas.microsoft.com/office/powerpoint/2010/main" val="219044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Helena</a:t>
            </a:r>
          </a:p>
          <a:p>
            <a:endParaRPr lang="sv-SE" dirty="0"/>
          </a:p>
          <a:p>
            <a:r>
              <a:rPr lang="sv-SE" dirty="0"/>
              <a:t>Fångat upp hos medlemmar,</a:t>
            </a:r>
            <a:r>
              <a:rPr lang="sv-SE" baseline="0" dirty="0"/>
              <a:t> men färre exempel… Många står inför det - Mittköping</a:t>
            </a:r>
            <a:endParaRPr lang="sv-SE" dirty="0"/>
          </a:p>
        </p:txBody>
      </p:sp>
      <p:sp>
        <p:nvSpPr>
          <p:cNvPr id="4" name="Platshållare för bildnummer 3"/>
          <p:cNvSpPr>
            <a:spLocks noGrp="1"/>
          </p:cNvSpPr>
          <p:nvPr>
            <p:ph type="sldNum" sz="quarter" idx="10"/>
          </p:nvPr>
        </p:nvSpPr>
        <p:spPr/>
        <p:txBody>
          <a:bodyPr/>
          <a:lstStyle/>
          <a:p>
            <a:fld id="{0E36F8FA-D3B4-466B-B27B-66DD8BD62011}" type="slidenum">
              <a:rPr lang="sv-SE" smtClean="0"/>
              <a:t>21</a:t>
            </a:fld>
            <a:endParaRPr lang="sv-SE"/>
          </a:p>
        </p:txBody>
      </p:sp>
    </p:spTree>
    <p:extLst>
      <p:ext uri="{BB962C8B-B14F-4D97-AF65-F5344CB8AC3E}">
        <p14:creationId xmlns:p14="http://schemas.microsoft.com/office/powerpoint/2010/main" val="237939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How</a:t>
            </a:r>
            <a:r>
              <a:rPr lang="sv-SE" dirty="0"/>
              <a:t> the system is set </a:t>
            </a:r>
            <a:r>
              <a:rPr lang="sv-SE" dirty="0" err="1"/>
              <a:t>up</a:t>
            </a:r>
            <a:r>
              <a:rPr lang="sv-SE" dirty="0"/>
              <a:t> – </a:t>
            </a:r>
            <a:r>
              <a:rPr lang="sv-SE" dirty="0" err="1"/>
              <a:t>how</a:t>
            </a:r>
            <a:r>
              <a:rPr lang="sv-SE" dirty="0"/>
              <a:t> the system </a:t>
            </a:r>
            <a:r>
              <a:rPr lang="sv-SE" dirty="0" err="1"/>
              <a:t>works</a:t>
            </a:r>
            <a:endParaRPr lang="sv-SE" dirty="0"/>
          </a:p>
          <a:p>
            <a:endParaRPr lang="sv-SE" dirty="0"/>
          </a:p>
          <a:p>
            <a:r>
              <a:rPr lang="sv-SE" dirty="0" err="1"/>
              <a:t>Letting</a:t>
            </a:r>
            <a:r>
              <a:rPr lang="sv-SE" dirty="0"/>
              <a:t> </a:t>
            </a:r>
            <a:r>
              <a:rPr lang="sv-SE" dirty="0" err="1"/>
              <a:t>people</a:t>
            </a:r>
            <a:r>
              <a:rPr lang="sv-SE" dirty="0"/>
              <a:t> </a:t>
            </a:r>
            <a:r>
              <a:rPr lang="sv-SE" dirty="0" err="1"/>
              <a:t>decide</a:t>
            </a:r>
            <a:r>
              <a:rPr lang="sv-SE" dirty="0"/>
              <a:t> at </a:t>
            </a:r>
            <a:r>
              <a:rPr lang="sv-SE" dirty="0" err="1"/>
              <a:t>local</a:t>
            </a:r>
            <a:r>
              <a:rPr lang="sv-SE" dirty="0"/>
              <a:t> </a:t>
            </a:r>
            <a:r>
              <a:rPr lang="sv-SE" dirty="0" err="1"/>
              <a:t>level</a:t>
            </a:r>
            <a:r>
              <a:rPr lang="sv-SE" dirty="0"/>
              <a:t> vs </a:t>
            </a:r>
            <a:r>
              <a:rPr lang="sv-SE" dirty="0" err="1"/>
              <a:t>wanting</a:t>
            </a:r>
            <a:r>
              <a:rPr lang="sv-SE" dirty="0"/>
              <a:t> to </a:t>
            </a:r>
            <a:r>
              <a:rPr lang="sv-SE" dirty="0" err="1"/>
              <a:t>know</a:t>
            </a:r>
            <a:r>
              <a:rPr lang="sv-SE" dirty="0"/>
              <a:t> (and value) </a:t>
            </a:r>
            <a:r>
              <a:rPr lang="sv-SE" dirty="0" err="1"/>
              <a:t>how</a:t>
            </a:r>
            <a:r>
              <a:rPr lang="sv-SE" dirty="0"/>
              <a:t> it is </a:t>
            </a:r>
            <a:r>
              <a:rPr lang="sv-SE" dirty="0" err="1"/>
              <a:t>done</a:t>
            </a:r>
            <a:endParaRPr lang="sv-SE" dirty="0"/>
          </a:p>
        </p:txBody>
      </p:sp>
      <p:sp>
        <p:nvSpPr>
          <p:cNvPr id="4" name="Platshållare för bildnummer 3"/>
          <p:cNvSpPr>
            <a:spLocks noGrp="1"/>
          </p:cNvSpPr>
          <p:nvPr>
            <p:ph type="sldNum" sz="quarter" idx="5"/>
          </p:nvPr>
        </p:nvSpPr>
        <p:spPr/>
        <p:txBody>
          <a:bodyPr/>
          <a:lstStyle/>
          <a:p>
            <a:fld id="{11371BD4-CDC3-4D0C-9059-B73939A4344C}" type="slidenum">
              <a:rPr lang="sv-SE" smtClean="0"/>
              <a:t>3</a:t>
            </a:fld>
            <a:endParaRPr lang="sv-SE"/>
          </a:p>
        </p:txBody>
      </p:sp>
    </p:spTree>
    <p:extLst>
      <p:ext uri="{BB962C8B-B14F-4D97-AF65-F5344CB8AC3E}">
        <p14:creationId xmlns:p14="http://schemas.microsoft.com/office/powerpoint/2010/main" val="332894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All </a:t>
            </a:r>
            <a:r>
              <a:rPr lang="sv-SE" dirty="0" err="1"/>
              <a:t>levels</a:t>
            </a:r>
            <a:r>
              <a:rPr lang="sv-SE" dirty="0"/>
              <a:t> </a:t>
            </a:r>
            <a:r>
              <a:rPr lang="sv-SE" dirty="0" err="1"/>
              <a:t>have</a:t>
            </a:r>
            <a:r>
              <a:rPr lang="sv-SE" dirty="0"/>
              <a:t> </a:t>
            </a:r>
            <a:r>
              <a:rPr lang="sv-SE" dirty="0" err="1"/>
              <a:t>their</a:t>
            </a:r>
            <a:r>
              <a:rPr lang="sv-SE" dirty="0"/>
              <a:t> </a:t>
            </a:r>
            <a:r>
              <a:rPr lang="sv-SE" dirty="0" err="1"/>
              <a:t>responsibility</a:t>
            </a:r>
            <a:r>
              <a:rPr lang="sv-SE" dirty="0"/>
              <a:t> – </a:t>
            </a:r>
            <a:r>
              <a:rPr lang="sv-SE" dirty="0" err="1"/>
              <a:t>state</a:t>
            </a:r>
            <a:r>
              <a:rPr lang="sv-SE" dirty="0"/>
              <a:t>; </a:t>
            </a:r>
            <a:r>
              <a:rPr lang="sv-SE" dirty="0" err="1"/>
              <a:t>municipalities</a:t>
            </a:r>
            <a:r>
              <a:rPr lang="sv-SE" dirty="0"/>
              <a:t>;</a:t>
            </a:r>
            <a:r>
              <a:rPr lang="sv-SE" baseline="0" dirty="0"/>
              <a:t> civil </a:t>
            </a:r>
            <a:r>
              <a:rPr lang="sv-SE" baseline="0" dirty="0" err="1"/>
              <a:t>servants</a:t>
            </a:r>
            <a:r>
              <a:rPr lang="sv-SE" baseline="0" dirty="0"/>
              <a:t>; principals; </a:t>
            </a:r>
            <a:r>
              <a:rPr lang="sv-SE" baseline="0" dirty="0" err="1"/>
              <a:t>teachers</a:t>
            </a:r>
            <a:r>
              <a:rPr lang="sv-SE" baseline="0" dirty="0"/>
              <a:t>; </a:t>
            </a:r>
            <a:r>
              <a:rPr lang="sv-SE" baseline="0" dirty="0" err="1"/>
              <a:t>pupils</a:t>
            </a:r>
            <a:r>
              <a:rPr lang="sv-SE" baseline="0" dirty="0"/>
              <a:t>. No </a:t>
            </a:r>
            <a:r>
              <a:rPr lang="sv-SE" baseline="0" dirty="0" err="1"/>
              <a:t>one</a:t>
            </a:r>
            <a:r>
              <a:rPr lang="sv-SE" baseline="0" dirty="0"/>
              <a:t> </a:t>
            </a:r>
            <a:r>
              <a:rPr lang="sv-SE" baseline="0" dirty="0" err="1"/>
              <a:t>can</a:t>
            </a:r>
            <a:r>
              <a:rPr lang="sv-SE" baseline="0" dirty="0"/>
              <a:t> </a:t>
            </a:r>
            <a:r>
              <a:rPr lang="sv-SE" baseline="0" dirty="0" err="1"/>
              <a:t>give</a:t>
            </a:r>
            <a:r>
              <a:rPr lang="sv-SE" baseline="0" dirty="0"/>
              <a:t> </a:t>
            </a:r>
            <a:r>
              <a:rPr lang="sv-SE" baseline="0" dirty="0" err="1"/>
              <a:t>others</a:t>
            </a:r>
            <a:r>
              <a:rPr lang="sv-SE" baseline="0" dirty="0"/>
              <a:t> all the </a:t>
            </a:r>
            <a:r>
              <a:rPr lang="sv-SE" baseline="0" dirty="0" err="1"/>
              <a:t>blaim</a:t>
            </a:r>
            <a:r>
              <a:rPr lang="sv-SE" baseline="0" dirty="0"/>
              <a:t> </a:t>
            </a:r>
            <a:r>
              <a:rPr lang="sv-SE" baseline="0" dirty="0" err="1"/>
              <a:t>only</a:t>
            </a:r>
            <a:r>
              <a:rPr lang="sv-SE" baseline="0" dirty="0"/>
              <a:t> on the </a:t>
            </a:r>
            <a:r>
              <a:rPr lang="sv-SE" baseline="0" dirty="0" err="1"/>
              <a:t>prerequisites</a:t>
            </a:r>
            <a:r>
              <a:rPr lang="sv-SE" baseline="0" dirty="0"/>
              <a:t>. </a:t>
            </a:r>
            <a:r>
              <a:rPr lang="sv-SE" baseline="0" dirty="0" err="1"/>
              <a:t>You</a:t>
            </a:r>
            <a:r>
              <a:rPr lang="sv-SE" baseline="0" dirty="0"/>
              <a:t> </a:t>
            </a:r>
            <a:r>
              <a:rPr lang="sv-SE" baseline="0" dirty="0" err="1"/>
              <a:t>always</a:t>
            </a:r>
            <a:r>
              <a:rPr lang="sv-SE" baseline="0" dirty="0"/>
              <a:t> </a:t>
            </a:r>
            <a:r>
              <a:rPr lang="sv-SE" baseline="0" dirty="0" err="1"/>
              <a:t>have</a:t>
            </a:r>
            <a:r>
              <a:rPr lang="sv-SE" baseline="0" dirty="0"/>
              <a:t> </a:t>
            </a:r>
            <a:r>
              <a:rPr lang="sv-SE" baseline="0" dirty="0" err="1"/>
              <a:t>some</a:t>
            </a:r>
            <a:r>
              <a:rPr lang="sv-SE" baseline="0" dirty="0"/>
              <a:t> </a:t>
            </a:r>
            <a:r>
              <a:rPr lang="sv-SE" baseline="0" dirty="0" err="1"/>
              <a:t>room</a:t>
            </a:r>
            <a:r>
              <a:rPr lang="sv-SE" baseline="0" dirty="0"/>
              <a:t> for </a:t>
            </a:r>
            <a:r>
              <a:rPr lang="sv-SE" baseline="0" dirty="0" err="1"/>
              <a:t>manouver</a:t>
            </a:r>
            <a:r>
              <a:rPr lang="sv-SE" baseline="0" dirty="0"/>
              <a:t> and it is </a:t>
            </a:r>
            <a:r>
              <a:rPr lang="sv-SE" baseline="0" dirty="0" err="1"/>
              <a:t>up</a:t>
            </a:r>
            <a:r>
              <a:rPr lang="sv-SE" baseline="0" dirty="0"/>
              <a:t> to </a:t>
            </a:r>
            <a:r>
              <a:rPr lang="sv-SE" baseline="0" dirty="0" err="1"/>
              <a:t>us</a:t>
            </a:r>
            <a:r>
              <a:rPr lang="sv-SE" baseline="0" dirty="0"/>
              <a:t> all to make the </a:t>
            </a:r>
            <a:r>
              <a:rPr lang="sv-SE" baseline="0" dirty="0" err="1"/>
              <a:t>most</a:t>
            </a:r>
            <a:r>
              <a:rPr lang="sv-SE" baseline="0" dirty="0"/>
              <a:t> </a:t>
            </a:r>
            <a:r>
              <a:rPr lang="sv-SE" baseline="0" dirty="0" err="1"/>
              <a:t>of</a:t>
            </a:r>
            <a:r>
              <a:rPr lang="sv-SE" baseline="0" dirty="0"/>
              <a:t> it.</a:t>
            </a:r>
          </a:p>
          <a:p>
            <a:pPr marL="171450" indent="-171450">
              <a:buFont typeface="Arial" panose="020B0604020202020204" pitchFamily="34" charset="0"/>
              <a:buChar char="•"/>
            </a:pPr>
            <a:r>
              <a:rPr lang="sv-SE" baseline="0" dirty="0"/>
              <a:t>The </a:t>
            </a:r>
            <a:r>
              <a:rPr lang="sv-SE" baseline="0" dirty="0" err="1"/>
              <a:t>clearer</a:t>
            </a:r>
            <a:r>
              <a:rPr lang="sv-SE" baseline="0" dirty="0"/>
              <a:t> the tasks </a:t>
            </a:r>
            <a:r>
              <a:rPr lang="sv-SE" baseline="0" dirty="0" err="1"/>
              <a:t>are</a:t>
            </a:r>
            <a:r>
              <a:rPr lang="sv-SE" baseline="0" dirty="0"/>
              <a:t> set and </a:t>
            </a:r>
            <a:r>
              <a:rPr lang="sv-SE" baseline="0" dirty="0" err="1"/>
              <a:t>described</a:t>
            </a:r>
            <a:r>
              <a:rPr lang="sv-SE" baseline="0" dirty="0"/>
              <a:t>, the </a:t>
            </a:r>
            <a:r>
              <a:rPr lang="sv-SE" baseline="0" dirty="0" err="1"/>
              <a:t>easier</a:t>
            </a:r>
            <a:r>
              <a:rPr lang="sv-SE" baseline="0" dirty="0"/>
              <a:t> to </a:t>
            </a:r>
            <a:r>
              <a:rPr lang="sv-SE" baseline="0" dirty="0" err="1"/>
              <a:t>take</a:t>
            </a:r>
            <a:r>
              <a:rPr lang="sv-SE" baseline="0" dirty="0"/>
              <a:t> </a:t>
            </a:r>
            <a:r>
              <a:rPr lang="sv-SE" baseline="0" dirty="0" err="1"/>
              <a:t>responsibility</a:t>
            </a:r>
            <a:r>
              <a:rPr lang="sv-SE" baseline="0" dirty="0"/>
              <a:t>.</a:t>
            </a:r>
          </a:p>
          <a:p>
            <a:pPr marL="171450" indent="-171450">
              <a:buFont typeface="Arial" panose="020B0604020202020204" pitchFamily="34" charset="0"/>
              <a:buChar char="•"/>
            </a:pPr>
            <a:r>
              <a:rPr lang="sv-SE" baseline="0" dirty="0" err="1"/>
              <a:t>This</a:t>
            </a:r>
            <a:r>
              <a:rPr lang="sv-SE" baseline="0" dirty="0"/>
              <a:t> </a:t>
            </a:r>
            <a:r>
              <a:rPr lang="sv-SE" baseline="0" dirty="0" err="1"/>
              <a:t>clear</a:t>
            </a:r>
            <a:r>
              <a:rPr lang="sv-SE" baseline="0" dirty="0"/>
              <a:t> </a:t>
            </a:r>
            <a:r>
              <a:rPr lang="sv-SE" baseline="0" dirty="0" err="1"/>
              <a:t>cut</a:t>
            </a:r>
            <a:r>
              <a:rPr lang="sv-SE" baseline="0" dirty="0"/>
              <a:t> is </a:t>
            </a:r>
            <a:r>
              <a:rPr lang="sv-SE" baseline="0" dirty="0" err="1"/>
              <a:t>also</a:t>
            </a:r>
            <a:r>
              <a:rPr lang="sv-SE" baseline="0" dirty="0"/>
              <a:t> </a:t>
            </a:r>
            <a:r>
              <a:rPr lang="sv-SE" baseline="0" dirty="0" err="1"/>
              <a:t>necessary</a:t>
            </a:r>
            <a:r>
              <a:rPr lang="sv-SE" baseline="0" dirty="0"/>
              <a:t> </a:t>
            </a:r>
            <a:r>
              <a:rPr lang="sv-SE" baseline="0" dirty="0" err="1"/>
              <a:t>between</a:t>
            </a:r>
            <a:r>
              <a:rPr lang="sv-SE" baseline="0" dirty="0"/>
              <a:t> the </a:t>
            </a:r>
            <a:r>
              <a:rPr lang="sv-SE" baseline="0" dirty="0" err="1"/>
              <a:t>state</a:t>
            </a:r>
            <a:r>
              <a:rPr lang="sv-SE" baseline="0" dirty="0"/>
              <a:t> and the </a:t>
            </a:r>
            <a:r>
              <a:rPr lang="sv-SE" baseline="0" dirty="0" err="1"/>
              <a:t>municipalitities</a:t>
            </a:r>
            <a:r>
              <a:rPr lang="sv-SE" baseline="0" dirty="0"/>
              <a:t>.</a:t>
            </a:r>
          </a:p>
          <a:p>
            <a:pPr marL="171450" indent="-171450">
              <a:buFont typeface="Arial" panose="020B0604020202020204" pitchFamily="34" charset="0"/>
              <a:buChar char="•"/>
            </a:pPr>
            <a:r>
              <a:rPr lang="sv-SE" baseline="0" dirty="0" err="1"/>
              <a:t>Steering</a:t>
            </a:r>
            <a:r>
              <a:rPr lang="sv-SE" baseline="0" dirty="0"/>
              <a:t> by </a:t>
            </a:r>
            <a:r>
              <a:rPr lang="sv-SE" baseline="0" dirty="0" err="1"/>
              <a:t>controlling</a:t>
            </a:r>
            <a:r>
              <a:rPr lang="sv-SE" baseline="0" dirty="0"/>
              <a:t> </a:t>
            </a:r>
            <a:r>
              <a:rPr lang="sv-SE" baseline="0" dirty="0" err="1"/>
              <a:t>details</a:t>
            </a:r>
            <a:r>
              <a:rPr lang="sv-SE" baseline="0" dirty="0"/>
              <a:t> </a:t>
            </a:r>
            <a:r>
              <a:rPr lang="sv-SE" baseline="0" dirty="0" err="1"/>
              <a:t>seldom</a:t>
            </a:r>
            <a:r>
              <a:rPr lang="sv-SE" baseline="0" dirty="0"/>
              <a:t> </a:t>
            </a:r>
            <a:r>
              <a:rPr lang="sv-SE" baseline="0" dirty="0" err="1"/>
              <a:t>work</a:t>
            </a:r>
            <a:r>
              <a:rPr lang="sv-SE" baseline="0" dirty="0"/>
              <a:t>. </a:t>
            </a:r>
            <a:r>
              <a:rPr lang="sv-SE" baseline="0" dirty="0" err="1"/>
              <a:t>Steering</a:t>
            </a:r>
            <a:r>
              <a:rPr lang="sv-SE" baseline="0" dirty="0"/>
              <a:t> by </a:t>
            </a:r>
            <a:r>
              <a:rPr lang="sv-SE" baseline="0" dirty="0" err="1"/>
              <a:t>dialouge</a:t>
            </a:r>
            <a:r>
              <a:rPr lang="sv-SE" baseline="0" dirty="0"/>
              <a:t>, </a:t>
            </a:r>
            <a:r>
              <a:rPr lang="sv-SE" baseline="0" dirty="0" err="1"/>
              <a:t>transparency</a:t>
            </a:r>
            <a:r>
              <a:rPr lang="sv-SE" baseline="0" dirty="0"/>
              <a:t> and trust </a:t>
            </a:r>
            <a:r>
              <a:rPr lang="sv-SE" baseline="0" dirty="0" err="1"/>
              <a:t>often</a:t>
            </a:r>
            <a:r>
              <a:rPr lang="sv-SE" baseline="0" dirty="0"/>
              <a:t> </a:t>
            </a:r>
            <a:r>
              <a:rPr lang="sv-SE" baseline="0" dirty="0" err="1"/>
              <a:t>works</a:t>
            </a:r>
            <a:r>
              <a:rPr lang="sv-SE" baseline="0" dirty="0"/>
              <a:t> </a:t>
            </a:r>
            <a:r>
              <a:rPr lang="sv-SE" baseline="0" dirty="0" err="1"/>
              <a:t>well</a:t>
            </a:r>
            <a:r>
              <a:rPr lang="sv-SE" baseline="0" dirty="0"/>
              <a:t>.</a:t>
            </a:r>
          </a:p>
          <a:p>
            <a:pPr marL="171450" indent="-171450">
              <a:buFont typeface="Arial" panose="020B0604020202020204" pitchFamily="34" charset="0"/>
              <a:buChar char="•"/>
            </a:pPr>
            <a:r>
              <a:rPr lang="sv-SE" baseline="0" dirty="0" err="1"/>
              <a:t>However</a:t>
            </a:r>
            <a:r>
              <a:rPr lang="sv-SE" baseline="0" dirty="0"/>
              <a:t>, </a:t>
            </a:r>
            <a:r>
              <a:rPr lang="sv-SE" baseline="0" dirty="0" err="1"/>
              <a:t>sometimes</a:t>
            </a:r>
            <a:r>
              <a:rPr lang="sv-SE" baseline="0" dirty="0"/>
              <a:t> </a:t>
            </a:r>
            <a:r>
              <a:rPr lang="sv-SE" baseline="0" dirty="0" err="1"/>
              <a:t>schools</a:t>
            </a:r>
            <a:r>
              <a:rPr lang="sv-SE" baseline="0" dirty="0"/>
              <a:t> or </a:t>
            </a:r>
            <a:r>
              <a:rPr lang="sv-SE" baseline="0" dirty="0" err="1"/>
              <a:t>municipalities</a:t>
            </a:r>
            <a:r>
              <a:rPr lang="sv-SE" baseline="0" dirty="0"/>
              <a:t> get </a:t>
            </a:r>
            <a:r>
              <a:rPr lang="sv-SE" baseline="0" dirty="0" err="1"/>
              <a:t>into</a:t>
            </a:r>
            <a:r>
              <a:rPr lang="sv-SE" baseline="0" dirty="0"/>
              <a:t> situations </a:t>
            </a:r>
            <a:r>
              <a:rPr lang="sv-SE" baseline="0" dirty="0" err="1"/>
              <a:t>they</a:t>
            </a:r>
            <a:r>
              <a:rPr lang="sv-SE" baseline="0" dirty="0"/>
              <a:t> do not </a:t>
            </a:r>
            <a:r>
              <a:rPr lang="sv-SE" baseline="0" dirty="0" err="1"/>
              <a:t>control</a:t>
            </a:r>
            <a:r>
              <a:rPr lang="sv-SE" baseline="0" dirty="0"/>
              <a:t>. </a:t>
            </a:r>
            <a:r>
              <a:rPr lang="sv-SE" baseline="0" dirty="0" err="1"/>
              <a:t>Therefore</a:t>
            </a:r>
            <a:r>
              <a:rPr lang="sv-SE" baseline="0" dirty="0"/>
              <a:t>, </a:t>
            </a:r>
            <a:r>
              <a:rPr lang="sv-SE" baseline="0" dirty="0" err="1"/>
              <a:t>there</a:t>
            </a:r>
            <a:r>
              <a:rPr lang="sv-SE" baseline="0" dirty="0"/>
              <a:t> </a:t>
            </a:r>
            <a:r>
              <a:rPr lang="sv-SE" baseline="0" dirty="0" err="1"/>
              <a:t>needs</a:t>
            </a:r>
            <a:r>
              <a:rPr lang="sv-SE" baseline="0" dirty="0"/>
              <a:t> to be support for </a:t>
            </a:r>
            <a:r>
              <a:rPr lang="sv-SE" baseline="0" dirty="0" err="1"/>
              <a:t>those</a:t>
            </a:r>
            <a:r>
              <a:rPr lang="sv-SE" baseline="0" dirty="0"/>
              <a:t> </a:t>
            </a:r>
            <a:r>
              <a:rPr lang="sv-SE" baseline="0" dirty="0" err="1"/>
              <a:t>who</a:t>
            </a:r>
            <a:r>
              <a:rPr lang="sv-SE" baseline="0" dirty="0"/>
              <a:t> </a:t>
            </a:r>
            <a:r>
              <a:rPr lang="sv-SE" baseline="0" dirty="0" err="1"/>
              <a:t>need</a:t>
            </a:r>
            <a:r>
              <a:rPr lang="sv-SE" baseline="0" dirty="0"/>
              <a:t>. </a:t>
            </a:r>
            <a:r>
              <a:rPr lang="sv-SE" baseline="0" dirty="0" err="1"/>
              <a:t>We</a:t>
            </a:r>
            <a:r>
              <a:rPr lang="sv-SE" baseline="0" dirty="0"/>
              <a:t> (and </a:t>
            </a:r>
            <a:r>
              <a:rPr lang="sv-SE" baseline="0" dirty="0" err="1"/>
              <a:t>others</a:t>
            </a:r>
            <a:r>
              <a:rPr lang="sv-SE" baseline="0" dirty="0"/>
              <a:t>) </a:t>
            </a:r>
            <a:r>
              <a:rPr lang="sv-SE" baseline="0" dirty="0" err="1"/>
              <a:t>see</a:t>
            </a:r>
            <a:r>
              <a:rPr lang="sv-SE" baseline="0" dirty="0"/>
              <a:t> </a:t>
            </a:r>
            <a:r>
              <a:rPr lang="sv-SE" baseline="0" dirty="0" err="1"/>
              <a:t>that</a:t>
            </a:r>
            <a:r>
              <a:rPr lang="sv-SE" baseline="0" dirty="0"/>
              <a:t> </a:t>
            </a:r>
            <a:r>
              <a:rPr lang="sv-SE" baseline="0" dirty="0" err="1"/>
              <a:t>most</a:t>
            </a:r>
            <a:r>
              <a:rPr lang="sv-SE" baseline="0" dirty="0"/>
              <a:t> </a:t>
            </a:r>
            <a:r>
              <a:rPr lang="sv-SE" baseline="0" dirty="0" err="1"/>
              <a:t>schools</a:t>
            </a:r>
            <a:r>
              <a:rPr lang="sv-SE" baseline="0" dirty="0"/>
              <a:t> and </a:t>
            </a:r>
            <a:r>
              <a:rPr lang="sv-SE" baseline="0" dirty="0" err="1"/>
              <a:t>municipalities</a:t>
            </a:r>
            <a:r>
              <a:rPr lang="sv-SE" baseline="0" dirty="0"/>
              <a:t> </a:t>
            </a:r>
            <a:r>
              <a:rPr lang="sv-SE" baseline="0" dirty="0" err="1"/>
              <a:t>work</a:t>
            </a:r>
            <a:r>
              <a:rPr lang="sv-SE" baseline="0" dirty="0"/>
              <a:t> best </a:t>
            </a:r>
            <a:r>
              <a:rPr lang="sv-SE" baseline="0" dirty="0" err="1"/>
              <a:t>with</a:t>
            </a:r>
            <a:r>
              <a:rPr lang="sv-SE" baseline="0" dirty="0"/>
              <a:t> full </a:t>
            </a:r>
            <a:r>
              <a:rPr lang="sv-SE" baseline="0" dirty="0" err="1"/>
              <a:t>decentrlised</a:t>
            </a:r>
            <a:r>
              <a:rPr lang="sv-SE" baseline="0" dirty="0"/>
              <a:t> </a:t>
            </a:r>
            <a:r>
              <a:rPr lang="sv-SE" baseline="0" dirty="0" err="1"/>
              <a:t>responsibility</a:t>
            </a:r>
            <a:r>
              <a:rPr lang="sv-SE" baseline="0" dirty="0"/>
              <a:t>. </a:t>
            </a:r>
            <a:r>
              <a:rPr lang="sv-SE" baseline="0" dirty="0" err="1"/>
              <a:t>But</a:t>
            </a:r>
            <a:r>
              <a:rPr lang="sv-SE" baseline="0" dirty="0"/>
              <a:t> </a:t>
            </a:r>
            <a:r>
              <a:rPr lang="sv-SE" baseline="0" dirty="0" err="1"/>
              <a:t>around</a:t>
            </a:r>
            <a:r>
              <a:rPr lang="sv-SE" baseline="0" dirty="0"/>
              <a:t> 10 % </a:t>
            </a:r>
            <a:r>
              <a:rPr lang="sv-SE" baseline="0" dirty="0" err="1"/>
              <a:t>need</a:t>
            </a:r>
            <a:r>
              <a:rPr lang="sv-SE" baseline="0" dirty="0"/>
              <a:t> </a:t>
            </a:r>
            <a:r>
              <a:rPr lang="sv-SE" baseline="0" dirty="0" err="1"/>
              <a:t>more</a:t>
            </a:r>
            <a:r>
              <a:rPr lang="sv-SE" baseline="0" dirty="0"/>
              <a:t> </a:t>
            </a:r>
            <a:r>
              <a:rPr lang="sv-SE" baseline="0" dirty="0" err="1"/>
              <a:t>direct</a:t>
            </a:r>
            <a:r>
              <a:rPr lang="sv-SE" baseline="0" dirty="0"/>
              <a:t> support </a:t>
            </a:r>
            <a:r>
              <a:rPr lang="sv-SE" baseline="0" dirty="0" err="1"/>
              <a:t>also</a:t>
            </a:r>
            <a:r>
              <a:rPr lang="sv-SE" baseline="0" dirty="0"/>
              <a:t> on ”HOW” </a:t>
            </a:r>
            <a:r>
              <a:rPr lang="sv-SE" baseline="0" dirty="0" err="1"/>
              <a:t>issues</a:t>
            </a:r>
            <a:r>
              <a:rPr lang="sv-SE" baseline="0" dirty="0"/>
              <a:t>, so </a:t>
            </a:r>
            <a:r>
              <a:rPr lang="sv-SE" baseline="0" dirty="0" err="1"/>
              <a:t>there</a:t>
            </a:r>
            <a:r>
              <a:rPr lang="sv-SE" baseline="0" dirty="0"/>
              <a:t> must be a support system in </a:t>
            </a:r>
            <a:r>
              <a:rPr lang="sv-SE" baseline="0" dirty="0" err="1"/>
              <a:t>place</a:t>
            </a:r>
            <a:r>
              <a:rPr lang="sv-SE" baseline="0" dirty="0"/>
              <a:t> for </a:t>
            </a:r>
            <a:r>
              <a:rPr lang="sv-SE" baseline="0" dirty="0" err="1"/>
              <a:t>those</a:t>
            </a:r>
            <a:r>
              <a:rPr lang="sv-SE" baseline="0" dirty="0"/>
              <a:t> </a:t>
            </a:r>
            <a:r>
              <a:rPr lang="sv-SE" baseline="0" dirty="0" err="1"/>
              <a:t>who</a:t>
            </a:r>
            <a:r>
              <a:rPr lang="sv-SE" baseline="0" dirty="0"/>
              <a:t> </a:t>
            </a:r>
            <a:r>
              <a:rPr lang="sv-SE" baseline="0" dirty="0" err="1"/>
              <a:t>need</a:t>
            </a:r>
            <a:r>
              <a:rPr lang="sv-SE" baseline="0" dirty="0"/>
              <a:t>. Just as for </a:t>
            </a:r>
            <a:r>
              <a:rPr lang="sv-SE" baseline="0" dirty="0" err="1"/>
              <a:t>pupils</a:t>
            </a:r>
            <a:r>
              <a:rPr lang="sv-SE" baseline="0" dirty="0"/>
              <a:t>.</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81EB79C0-40FF-4CCA-A6CB-EC9832B3CFF4}" type="slidenum">
              <a:rPr lang="sv-SE" smtClean="0"/>
              <a:t>4</a:t>
            </a:fld>
            <a:endParaRPr lang="sv-SE"/>
          </a:p>
        </p:txBody>
      </p:sp>
    </p:spTree>
    <p:extLst>
      <p:ext uri="{BB962C8B-B14F-4D97-AF65-F5344CB8AC3E}">
        <p14:creationId xmlns:p14="http://schemas.microsoft.com/office/powerpoint/2010/main" val="363332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aseline="0" dirty="0"/>
              <a:t>In </a:t>
            </a:r>
            <a:r>
              <a:rPr lang="sv-SE" baseline="0" dirty="0" err="1"/>
              <a:t>any</a:t>
            </a:r>
            <a:r>
              <a:rPr lang="sv-SE" baseline="0" dirty="0"/>
              <a:t> system </a:t>
            </a:r>
            <a:r>
              <a:rPr lang="sv-SE" baseline="0" dirty="0" err="1"/>
              <a:t>there</a:t>
            </a:r>
            <a:r>
              <a:rPr lang="sv-SE" baseline="0" dirty="0"/>
              <a:t> is a </a:t>
            </a:r>
            <a:r>
              <a:rPr lang="sv-SE" baseline="0" dirty="0" err="1"/>
              <a:t>need</a:t>
            </a:r>
            <a:r>
              <a:rPr lang="sv-SE" baseline="0" dirty="0"/>
              <a:t> for </a:t>
            </a:r>
            <a:r>
              <a:rPr lang="sv-SE" baseline="0" dirty="0" err="1"/>
              <a:t>defining</a:t>
            </a:r>
            <a:r>
              <a:rPr lang="sv-SE" baseline="0" dirty="0"/>
              <a:t> </a:t>
            </a:r>
            <a:r>
              <a:rPr lang="sv-SE" baseline="0" dirty="0" err="1"/>
              <a:t>roles</a:t>
            </a:r>
            <a:r>
              <a:rPr lang="sv-SE" baseline="0" dirty="0"/>
              <a:t> and </a:t>
            </a:r>
            <a:r>
              <a:rPr lang="sv-SE" baseline="0" dirty="0" err="1"/>
              <a:t>responsibilities</a:t>
            </a:r>
            <a:r>
              <a:rPr lang="sv-SE" baseline="0" dirty="0"/>
              <a:t>. </a:t>
            </a:r>
            <a:r>
              <a:rPr lang="sv-SE" baseline="0" dirty="0" err="1"/>
              <a:t>When</a:t>
            </a:r>
            <a:r>
              <a:rPr lang="sv-SE" baseline="0" dirty="0"/>
              <a:t> </a:t>
            </a:r>
            <a:r>
              <a:rPr lang="sv-SE" baseline="0" dirty="0" err="1"/>
              <a:t>this</a:t>
            </a:r>
            <a:r>
              <a:rPr lang="sv-SE" baseline="0" dirty="0"/>
              <a:t> is diffuse, </a:t>
            </a:r>
            <a:r>
              <a:rPr lang="sv-SE" baseline="0" dirty="0" err="1"/>
              <a:t>steering</a:t>
            </a:r>
            <a:r>
              <a:rPr lang="sv-SE" baseline="0" dirty="0"/>
              <a:t> is </a:t>
            </a:r>
            <a:r>
              <a:rPr lang="sv-SE" baseline="0" dirty="0" err="1"/>
              <a:t>very</a:t>
            </a:r>
            <a:r>
              <a:rPr lang="sv-SE" baseline="0" dirty="0"/>
              <a:t> </a:t>
            </a:r>
            <a:r>
              <a:rPr lang="sv-SE" baseline="0" dirty="0" err="1"/>
              <a:t>difficult</a:t>
            </a:r>
            <a:r>
              <a:rPr lang="sv-SE" baseline="0" dirty="0"/>
              <a:t>.</a:t>
            </a:r>
          </a:p>
          <a:p>
            <a:pPr marL="171450" indent="-171450">
              <a:buFont typeface="Arial" panose="020B0604020202020204" pitchFamily="34" charset="0"/>
              <a:buChar char="•"/>
            </a:pPr>
            <a:r>
              <a:rPr lang="sv-SE" baseline="0" dirty="0" err="1"/>
              <a:t>Responsibility</a:t>
            </a:r>
            <a:r>
              <a:rPr lang="sv-SE" baseline="0" dirty="0"/>
              <a:t> and </a:t>
            </a:r>
            <a:r>
              <a:rPr lang="sv-SE" baseline="0" dirty="0" err="1"/>
              <a:t>mandate</a:t>
            </a:r>
            <a:r>
              <a:rPr lang="sv-SE" baseline="0" dirty="0"/>
              <a:t> must go </a:t>
            </a:r>
            <a:r>
              <a:rPr lang="sv-SE" baseline="0" dirty="0" err="1"/>
              <a:t>well</a:t>
            </a:r>
            <a:r>
              <a:rPr lang="sv-SE" baseline="0" dirty="0"/>
              <a:t> </a:t>
            </a:r>
            <a:r>
              <a:rPr lang="sv-SE" baseline="0" dirty="0" err="1"/>
              <a:t>together</a:t>
            </a:r>
            <a:r>
              <a:rPr lang="sv-SE" baseline="0" dirty="0"/>
              <a:t>. If </a:t>
            </a:r>
            <a:r>
              <a:rPr lang="sv-SE" baseline="0" dirty="0" err="1"/>
              <a:t>you</a:t>
            </a:r>
            <a:r>
              <a:rPr lang="sv-SE" baseline="0" dirty="0"/>
              <a:t> </a:t>
            </a:r>
            <a:r>
              <a:rPr lang="sv-SE" baseline="0" dirty="0" err="1"/>
              <a:t>are</a:t>
            </a:r>
            <a:r>
              <a:rPr lang="sv-SE" baseline="0" dirty="0"/>
              <a:t> </a:t>
            </a:r>
            <a:r>
              <a:rPr lang="sv-SE" baseline="0" dirty="0" err="1"/>
              <a:t>responsible</a:t>
            </a:r>
            <a:r>
              <a:rPr lang="sv-SE" baseline="0" dirty="0"/>
              <a:t> for an </a:t>
            </a:r>
            <a:r>
              <a:rPr lang="sv-SE" baseline="0" dirty="0" err="1"/>
              <a:t>issue</a:t>
            </a:r>
            <a:r>
              <a:rPr lang="sv-SE" baseline="0" dirty="0"/>
              <a:t> </a:t>
            </a:r>
            <a:r>
              <a:rPr lang="sv-SE" baseline="0" dirty="0" err="1"/>
              <a:t>you</a:t>
            </a:r>
            <a:r>
              <a:rPr lang="sv-SE" baseline="0" dirty="0"/>
              <a:t> </a:t>
            </a:r>
            <a:r>
              <a:rPr lang="sv-SE" baseline="0" dirty="0" err="1"/>
              <a:t>need</a:t>
            </a:r>
            <a:r>
              <a:rPr lang="sv-SE" baseline="0" dirty="0"/>
              <a:t> to </a:t>
            </a:r>
            <a:r>
              <a:rPr lang="sv-SE" baseline="0" dirty="0" err="1"/>
              <a:t>have</a:t>
            </a:r>
            <a:r>
              <a:rPr lang="sv-SE" baseline="0" dirty="0"/>
              <a:t> the </a:t>
            </a:r>
            <a:r>
              <a:rPr lang="sv-SE" baseline="0" dirty="0" err="1"/>
              <a:t>means</a:t>
            </a:r>
            <a:r>
              <a:rPr lang="sv-SE" baseline="0" dirty="0"/>
              <a:t> to </a:t>
            </a:r>
            <a:r>
              <a:rPr lang="sv-SE" baseline="0" dirty="0" err="1"/>
              <a:t>to</a:t>
            </a:r>
            <a:r>
              <a:rPr lang="sv-SE" baseline="0" dirty="0"/>
              <a:t> </a:t>
            </a:r>
            <a:r>
              <a:rPr lang="sv-SE" baseline="0" dirty="0" err="1"/>
              <a:t>necessary</a:t>
            </a:r>
            <a:r>
              <a:rPr lang="sv-SE" baseline="0" dirty="0"/>
              <a:t> </a:t>
            </a:r>
            <a:r>
              <a:rPr lang="sv-SE" baseline="0" dirty="0" err="1"/>
              <a:t>changes</a:t>
            </a:r>
            <a:r>
              <a:rPr lang="sv-SE" baseline="0" dirty="0"/>
              <a:t>.</a:t>
            </a:r>
          </a:p>
          <a:p>
            <a:pPr marL="171450" indent="-171450">
              <a:buFont typeface="Arial" panose="020B0604020202020204" pitchFamily="34" charset="0"/>
              <a:buChar char="•"/>
            </a:pPr>
            <a:r>
              <a:rPr lang="sv-SE" baseline="0" dirty="0"/>
              <a:t>The </a:t>
            </a:r>
            <a:r>
              <a:rPr lang="sv-SE" baseline="0" dirty="0" err="1"/>
              <a:t>politicians</a:t>
            </a:r>
            <a:r>
              <a:rPr lang="sv-SE" baseline="0" dirty="0"/>
              <a:t> </a:t>
            </a:r>
            <a:r>
              <a:rPr lang="sv-SE" baseline="0" dirty="0" err="1"/>
              <a:t>should</a:t>
            </a:r>
            <a:r>
              <a:rPr lang="sv-SE" baseline="0" dirty="0"/>
              <a:t> </a:t>
            </a:r>
            <a:r>
              <a:rPr lang="sv-SE" baseline="0" dirty="0" err="1"/>
              <a:t>decide</a:t>
            </a:r>
            <a:r>
              <a:rPr lang="sv-SE" baseline="0" dirty="0"/>
              <a:t> WHAT is to be </a:t>
            </a:r>
            <a:r>
              <a:rPr lang="sv-SE" baseline="0" dirty="0" err="1"/>
              <a:t>done</a:t>
            </a:r>
            <a:r>
              <a:rPr lang="sv-SE" baseline="0" dirty="0"/>
              <a:t>, </a:t>
            </a:r>
            <a:r>
              <a:rPr lang="sv-SE" baseline="0" dirty="0" err="1"/>
              <a:t>ie</a:t>
            </a:r>
            <a:r>
              <a:rPr lang="sv-SE" baseline="0" dirty="0"/>
              <a:t> set </a:t>
            </a:r>
            <a:r>
              <a:rPr lang="sv-SE" baseline="0" dirty="0" err="1"/>
              <a:t>goals</a:t>
            </a:r>
            <a:r>
              <a:rPr lang="sv-SE" baseline="0" dirty="0"/>
              <a:t>. The civil </a:t>
            </a:r>
            <a:r>
              <a:rPr lang="sv-SE" baseline="0" dirty="0" err="1"/>
              <a:t>servant</a:t>
            </a:r>
            <a:r>
              <a:rPr lang="sv-SE" baseline="0" dirty="0"/>
              <a:t> </a:t>
            </a:r>
            <a:r>
              <a:rPr lang="sv-SE" baseline="0" dirty="0" err="1"/>
              <a:t>should</a:t>
            </a:r>
            <a:r>
              <a:rPr lang="sv-SE" baseline="0" dirty="0"/>
              <a:t> </a:t>
            </a:r>
            <a:r>
              <a:rPr lang="sv-SE" baseline="0" dirty="0" err="1"/>
              <a:t>decide</a:t>
            </a:r>
            <a:r>
              <a:rPr lang="sv-SE" baseline="0" dirty="0"/>
              <a:t> HOW to do it.</a:t>
            </a:r>
          </a:p>
          <a:p>
            <a:pPr marL="171450" indent="-171450">
              <a:buFont typeface="Arial" panose="020B0604020202020204" pitchFamily="34" charset="0"/>
              <a:buChar char="•"/>
            </a:pPr>
            <a:r>
              <a:rPr lang="sv-SE" baseline="0" dirty="0" err="1"/>
              <a:t>Details</a:t>
            </a:r>
            <a:r>
              <a:rPr lang="sv-SE" baseline="0" dirty="0"/>
              <a:t> </a:t>
            </a:r>
            <a:r>
              <a:rPr lang="sv-SE" baseline="0" dirty="0" err="1"/>
              <a:t>should</a:t>
            </a:r>
            <a:r>
              <a:rPr lang="sv-SE" baseline="0" dirty="0"/>
              <a:t> be </a:t>
            </a:r>
            <a:r>
              <a:rPr lang="sv-SE" baseline="0" dirty="0" err="1"/>
              <a:t>decided</a:t>
            </a:r>
            <a:r>
              <a:rPr lang="sv-SE" baseline="0" dirty="0"/>
              <a:t> by the </a:t>
            </a:r>
            <a:r>
              <a:rPr lang="sv-SE" baseline="0" dirty="0" err="1"/>
              <a:t>ones</a:t>
            </a:r>
            <a:r>
              <a:rPr lang="sv-SE" baseline="0" dirty="0"/>
              <a:t> </a:t>
            </a:r>
            <a:r>
              <a:rPr lang="sv-SE" baseline="0" dirty="0" err="1"/>
              <a:t>closes</a:t>
            </a:r>
            <a:r>
              <a:rPr lang="sv-SE" baseline="0" dirty="0"/>
              <a:t> to the </a:t>
            </a:r>
            <a:r>
              <a:rPr lang="sv-SE" baseline="0" dirty="0" err="1"/>
              <a:t>activity</a:t>
            </a:r>
            <a:r>
              <a:rPr lang="sv-SE" baseline="0" dirty="0"/>
              <a:t>. Most </a:t>
            </a:r>
            <a:r>
              <a:rPr lang="sv-SE" baseline="0" dirty="0" err="1"/>
              <a:t>decisions</a:t>
            </a:r>
            <a:r>
              <a:rPr lang="sv-SE" baseline="0" dirty="0"/>
              <a:t> on </a:t>
            </a:r>
            <a:r>
              <a:rPr lang="sv-SE" baseline="0" dirty="0" err="1"/>
              <a:t>working</a:t>
            </a:r>
            <a:r>
              <a:rPr lang="sv-SE" baseline="0" dirty="0"/>
              <a:t> </a:t>
            </a:r>
            <a:r>
              <a:rPr lang="sv-SE" baseline="0" dirty="0" err="1"/>
              <a:t>methods</a:t>
            </a:r>
            <a:r>
              <a:rPr lang="sv-SE" baseline="0" dirty="0"/>
              <a:t>, </a:t>
            </a:r>
            <a:r>
              <a:rPr lang="sv-SE" baseline="0" dirty="0" err="1"/>
              <a:t>teaching</a:t>
            </a:r>
            <a:r>
              <a:rPr lang="sv-SE" baseline="0" dirty="0"/>
              <a:t> material, </a:t>
            </a:r>
            <a:r>
              <a:rPr lang="sv-SE" baseline="0" dirty="0" err="1"/>
              <a:t>time</a:t>
            </a:r>
            <a:r>
              <a:rPr lang="sv-SE" baseline="0" dirty="0"/>
              <a:t> </a:t>
            </a:r>
            <a:r>
              <a:rPr lang="sv-SE" baseline="0" dirty="0" err="1"/>
              <a:t>tabling</a:t>
            </a:r>
            <a:r>
              <a:rPr lang="sv-SE" baseline="0" dirty="0"/>
              <a:t> </a:t>
            </a:r>
            <a:r>
              <a:rPr lang="sv-SE" baseline="0" dirty="0" err="1"/>
              <a:t>etc</a:t>
            </a:r>
            <a:r>
              <a:rPr lang="sv-SE" baseline="0" dirty="0"/>
              <a:t> </a:t>
            </a:r>
            <a:r>
              <a:rPr lang="sv-SE" baseline="0" dirty="0" err="1"/>
              <a:t>should</a:t>
            </a:r>
            <a:r>
              <a:rPr lang="sv-SE" baseline="0" dirty="0"/>
              <a:t> be </a:t>
            </a:r>
            <a:r>
              <a:rPr lang="sv-SE" baseline="0" dirty="0" err="1"/>
              <a:t>decided</a:t>
            </a:r>
            <a:r>
              <a:rPr lang="sv-SE" baseline="0" dirty="0"/>
              <a:t> by </a:t>
            </a:r>
            <a:r>
              <a:rPr lang="sv-SE" baseline="0" dirty="0" err="1"/>
              <a:t>teachers</a:t>
            </a:r>
            <a:r>
              <a:rPr lang="sv-SE" baseline="0" dirty="0"/>
              <a:t>, or principals. </a:t>
            </a:r>
          </a:p>
          <a:p>
            <a:pPr marL="171450" indent="-171450">
              <a:buFont typeface="Arial" panose="020B0604020202020204" pitchFamily="34" charset="0"/>
              <a:buChar char="•"/>
            </a:pPr>
            <a:r>
              <a:rPr lang="sv-SE" baseline="0" dirty="0" err="1"/>
              <a:t>Teachers</a:t>
            </a:r>
            <a:r>
              <a:rPr lang="sv-SE" baseline="0" dirty="0"/>
              <a:t> </a:t>
            </a:r>
            <a:r>
              <a:rPr lang="sv-SE" baseline="0" dirty="0" err="1"/>
              <a:t>need</a:t>
            </a:r>
            <a:r>
              <a:rPr lang="sv-SE" baseline="0" dirty="0"/>
              <a:t> to be given the </a:t>
            </a:r>
            <a:r>
              <a:rPr lang="sv-SE" baseline="0" dirty="0" err="1"/>
              <a:t>freedom</a:t>
            </a:r>
            <a:r>
              <a:rPr lang="sv-SE" baseline="0" dirty="0"/>
              <a:t> to </a:t>
            </a:r>
            <a:r>
              <a:rPr lang="sv-SE" baseline="0" dirty="0" err="1"/>
              <a:t>choose</a:t>
            </a:r>
            <a:r>
              <a:rPr lang="sv-SE" baseline="0" dirty="0"/>
              <a:t> from a broad </a:t>
            </a:r>
            <a:r>
              <a:rPr lang="sv-SE" baseline="0" dirty="0" err="1"/>
              <a:t>range</a:t>
            </a:r>
            <a:r>
              <a:rPr lang="sv-SE" baseline="0" dirty="0"/>
              <a:t> </a:t>
            </a:r>
            <a:r>
              <a:rPr lang="sv-SE" baseline="0" dirty="0" err="1"/>
              <a:t>of</a:t>
            </a:r>
            <a:r>
              <a:rPr lang="sv-SE" baseline="0" dirty="0"/>
              <a:t> </a:t>
            </a:r>
            <a:r>
              <a:rPr lang="sv-SE" baseline="0" dirty="0" err="1"/>
              <a:t>methods</a:t>
            </a:r>
            <a:r>
              <a:rPr lang="sv-SE" baseline="0" dirty="0"/>
              <a:t> to support all </a:t>
            </a:r>
            <a:r>
              <a:rPr lang="sv-SE" baseline="0" dirty="0" err="1"/>
              <a:t>pupils</a:t>
            </a:r>
            <a:r>
              <a:rPr lang="sv-SE" baseline="0" dirty="0"/>
              <a:t>.</a:t>
            </a:r>
          </a:p>
          <a:p>
            <a:pPr marL="171450" indent="-171450">
              <a:buFont typeface="Arial" panose="020B0604020202020204" pitchFamily="34" charset="0"/>
              <a:buChar char="•"/>
            </a:pPr>
            <a:r>
              <a:rPr lang="sv-SE" baseline="0" dirty="0"/>
              <a:t>Resources is </a:t>
            </a:r>
            <a:r>
              <a:rPr lang="sv-SE" baseline="0" dirty="0" err="1"/>
              <a:t>decided</a:t>
            </a:r>
            <a:r>
              <a:rPr lang="sv-SE" baseline="0" dirty="0"/>
              <a:t> at </a:t>
            </a:r>
            <a:r>
              <a:rPr lang="sv-SE" baseline="0" dirty="0" err="1"/>
              <a:t>political</a:t>
            </a:r>
            <a:r>
              <a:rPr lang="sv-SE" baseline="0" dirty="0"/>
              <a:t> </a:t>
            </a:r>
            <a:r>
              <a:rPr lang="sv-SE" baseline="0" dirty="0" err="1"/>
              <a:t>level</a:t>
            </a:r>
            <a:r>
              <a:rPr lang="sv-SE" baseline="0" dirty="0"/>
              <a:t>. </a:t>
            </a:r>
            <a:r>
              <a:rPr lang="sv-SE" baseline="0" dirty="0" err="1"/>
              <a:t>How</a:t>
            </a:r>
            <a:r>
              <a:rPr lang="sv-SE" baseline="0" dirty="0"/>
              <a:t> to </a:t>
            </a:r>
            <a:r>
              <a:rPr lang="sv-SE" baseline="0" dirty="0" err="1"/>
              <a:t>use</a:t>
            </a:r>
            <a:r>
              <a:rPr lang="sv-SE" baseline="0" dirty="0"/>
              <a:t> </a:t>
            </a:r>
            <a:r>
              <a:rPr lang="sv-SE" baseline="0" dirty="0" err="1"/>
              <a:t>them</a:t>
            </a:r>
            <a:r>
              <a:rPr lang="sv-SE" baseline="0" dirty="0"/>
              <a:t>, </a:t>
            </a:r>
            <a:r>
              <a:rPr lang="sv-SE" baseline="0" dirty="0" err="1"/>
              <a:t>what</a:t>
            </a:r>
            <a:r>
              <a:rPr lang="sv-SE" baseline="0" dirty="0"/>
              <a:t> to </a:t>
            </a:r>
            <a:r>
              <a:rPr lang="sv-SE" baseline="0" dirty="0" err="1"/>
              <a:t>spend</a:t>
            </a:r>
            <a:r>
              <a:rPr lang="sv-SE" baseline="0" dirty="0"/>
              <a:t> </a:t>
            </a:r>
            <a:r>
              <a:rPr lang="sv-SE" baseline="0" dirty="0" err="1"/>
              <a:t>them</a:t>
            </a:r>
            <a:r>
              <a:rPr lang="sv-SE" baseline="0" dirty="0"/>
              <a:t> on is a civil </a:t>
            </a:r>
            <a:r>
              <a:rPr lang="sv-SE" baseline="0" dirty="0" err="1"/>
              <a:t>servant</a:t>
            </a:r>
            <a:r>
              <a:rPr lang="sv-SE" baseline="0" dirty="0"/>
              <a:t> decision. </a:t>
            </a:r>
            <a:r>
              <a:rPr lang="sv-SE" baseline="0" dirty="0" err="1"/>
              <a:t>There</a:t>
            </a:r>
            <a:r>
              <a:rPr lang="sv-SE" baseline="0" dirty="0"/>
              <a:t> </a:t>
            </a:r>
            <a:r>
              <a:rPr lang="sv-SE" baseline="0" dirty="0" err="1"/>
              <a:t>need</a:t>
            </a:r>
            <a:r>
              <a:rPr lang="sv-SE" baseline="0" dirty="0"/>
              <a:t> to be a </a:t>
            </a:r>
            <a:r>
              <a:rPr lang="sv-SE" baseline="0" dirty="0" err="1"/>
              <a:t>clear</a:t>
            </a:r>
            <a:r>
              <a:rPr lang="sv-SE" baseline="0" dirty="0"/>
              <a:t> </a:t>
            </a:r>
            <a:r>
              <a:rPr lang="sv-SE" baseline="0" dirty="0" err="1"/>
              <a:t>discussion</a:t>
            </a:r>
            <a:r>
              <a:rPr lang="sv-SE" baseline="0" dirty="0"/>
              <a:t> on </a:t>
            </a:r>
            <a:r>
              <a:rPr lang="sv-SE" baseline="0" dirty="0" err="1"/>
              <a:t>how</a:t>
            </a:r>
            <a:r>
              <a:rPr lang="sv-SE" baseline="0" dirty="0"/>
              <a:t> to </a:t>
            </a:r>
            <a:r>
              <a:rPr lang="sv-SE" baseline="0" dirty="0" err="1"/>
              <a:t>use</a:t>
            </a:r>
            <a:r>
              <a:rPr lang="sv-SE" baseline="0" dirty="0"/>
              <a:t> </a:t>
            </a:r>
            <a:r>
              <a:rPr lang="sv-SE" baseline="0" dirty="0" err="1"/>
              <a:t>funding</a:t>
            </a:r>
            <a:r>
              <a:rPr lang="sv-SE" baseline="0" dirty="0"/>
              <a:t> and </a:t>
            </a:r>
            <a:r>
              <a:rPr lang="sv-SE" baseline="0" dirty="0" err="1"/>
              <a:t>what</a:t>
            </a:r>
            <a:r>
              <a:rPr lang="sv-SE" baseline="0" dirty="0"/>
              <a:t> </a:t>
            </a:r>
            <a:r>
              <a:rPr lang="sv-SE" baseline="0" dirty="0" err="1"/>
              <a:t>funding</a:t>
            </a:r>
            <a:r>
              <a:rPr lang="sv-SE" baseline="0" dirty="0"/>
              <a:t> is </a:t>
            </a:r>
            <a:r>
              <a:rPr lang="sv-SE" baseline="0" dirty="0" err="1"/>
              <a:t>needed</a:t>
            </a:r>
            <a:r>
              <a:rPr lang="sv-SE" baseline="0" dirty="0"/>
              <a:t>. </a:t>
            </a:r>
            <a:r>
              <a:rPr lang="sv-SE" baseline="0" dirty="0" err="1"/>
              <a:t>More</a:t>
            </a:r>
            <a:r>
              <a:rPr lang="sv-SE" baseline="0" dirty="0"/>
              <a:t> </a:t>
            </a:r>
            <a:r>
              <a:rPr lang="sv-SE" baseline="0" dirty="0" err="1"/>
              <a:t>money</a:t>
            </a:r>
            <a:r>
              <a:rPr lang="sv-SE" baseline="0" dirty="0"/>
              <a:t> </a:t>
            </a:r>
            <a:r>
              <a:rPr lang="sv-SE" baseline="0" dirty="0" err="1"/>
              <a:t>into</a:t>
            </a:r>
            <a:r>
              <a:rPr lang="sv-SE" baseline="0" dirty="0"/>
              <a:t> a system </a:t>
            </a:r>
            <a:r>
              <a:rPr lang="sv-SE" baseline="0" dirty="0" err="1"/>
              <a:t>that</a:t>
            </a:r>
            <a:r>
              <a:rPr lang="sv-SE" baseline="0" dirty="0"/>
              <a:t> </a:t>
            </a:r>
            <a:r>
              <a:rPr lang="sv-SE" baseline="0" dirty="0" err="1"/>
              <a:t>does</a:t>
            </a:r>
            <a:r>
              <a:rPr lang="sv-SE" baseline="0" dirty="0"/>
              <a:t> not </a:t>
            </a:r>
            <a:r>
              <a:rPr lang="sv-SE" baseline="0" dirty="0" err="1"/>
              <a:t>give</a:t>
            </a:r>
            <a:r>
              <a:rPr lang="sv-SE" baseline="0" dirty="0"/>
              <a:t> </a:t>
            </a:r>
            <a:r>
              <a:rPr lang="sv-SE" baseline="0" dirty="0" err="1"/>
              <a:t>result</a:t>
            </a:r>
            <a:r>
              <a:rPr lang="sv-SE" baseline="0" dirty="0"/>
              <a:t> is not a </a:t>
            </a:r>
            <a:r>
              <a:rPr lang="sv-SE" baseline="0" dirty="0" err="1"/>
              <a:t>way</a:t>
            </a:r>
            <a:r>
              <a:rPr lang="sv-SE" baseline="0" dirty="0"/>
              <a:t> </a:t>
            </a:r>
            <a:r>
              <a:rPr lang="sv-SE" baseline="0" dirty="0" err="1"/>
              <a:t>formward</a:t>
            </a:r>
            <a:r>
              <a:rPr lang="sv-SE" baseline="0" dirty="0"/>
              <a:t>. It is </a:t>
            </a:r>
            <a:r>
              <a:rPr lang="sv-SE" baseline="0" dirty="0" err="1"/>
              <a:t>how</a:t>
            </a:r>
            <a:r>
              <a:rPr lang="sv-SE" baseline="0" dirty="0"/>
              <a:t> </a:t>
            </a:r>
            <a:r>
              <a:rPr lang="sv-SE" baseline="0" dirty="0" err="1"/>
              <a:t>you</a:t>
            </a:r>
            <a:r>
              <a:rPr lang="sv-SE" baseline="0" dirty="0"/>
              <a:t> </a:t>
            </a:r>
            <a:r>
              <a:rPr lang="sv-SE" baseline="0" dirty="0" err="1"/>
              <a:t>spend</a:t>
            </a:r>
            <a:r>
              <a:rPr lang="sv-SE" baseline="0" dirty="0"/>
              <a:t> the </a:t>
            </a:r>
            <a:r>
              <a:rPr lang="sv-SE" baseline="0" dirty="0" err="1"/>
              <a:t>money</a:t>
            </a:r>
            <a:r>
              <a:rPr lang="sv-SE" baseline="0" dirty="0"/>
              <a:t> </a:t>
            </a:r>
            <a:r>
              <a:rPr lang="sv-SE" baseline="0" dirty="0" err="1"/>
              <a:t>that</a:t>
            </a:r>
            <a:r>
              <a:rPr lang="sv-SE" baseline="0" dirty="0"/>
              <a:t> </a:t>
            </a:r>
            <a:r>
              <a:rPr lang="sv-SE" baseline="0" dirty="0" err="1"/>
              <a:t>matters</a:t>
            </a:r>
            <a:r>
              <a:rPr lang="sv-SE" baseline="0" dirty="0"/>
              <a:t>. </a:t>
            </a:r>
            <a:r>
              <a:rPr lang="sv-SE" baseline="0" dirty="0" err="1"/>
              <a:t>Fund</a:t>
            </a:r>
            <a:r>
              <a:rPr lang="sv-SE" baseline="0" dirty="0"/>
              <a:t> </a:t>
            </a:r>
            <a:r>
              <a:rPr lang="sv-SE" baseline="0" dirty="0" err="1"/>
              <a:t>things</a:t>
            </a:r>
            <a:r>
              <a:rPr lang="sv-SE" baseline="0" dirty="0"/>
              <a:t> </a:t>
            </a:r>
            <a:r>
              <a:rPr lang="sv-SE" baseline="0" dirty="0" err="1"/>
              <a:t>that</a:t>
            </a:r>
            <a:r>
              <a:rPr lang="sv-SE" baseline="0" dirty="0"/>
              <a:t> </a:t>
            </a:r>
            <a:r>
              <a:rPr lang="sv-SE" baseline="0" dirty="0" err="1"/>
              <a:t>improve</a:t>
            </a:r>
            <a:r>
              <a:rPr lang="sv-SE" baseline="0" dirty="0"/>
              <a:t> </a:t>
            </a:r>
            <a:r>
              <a:rPr lang="sv-SE" baseline="0" dirty="0" err="1"/>
              <a:t>pupils</a:t>
            </a:r>
            <a:r>
              <a:rPr lang="sv-SE" baseline="0" dirty="0"/>
              <a:t>’ </a:t>
            </a:r>
            <a:r>
              <a:rPr lang="sv-SE" baseline="0" dirty="0" err="1"/>
              <a:t>result</a:t>
            </a:r>
            <a:r>
              <a:rPr lang="sv-SE" baseline="0" dirty="0"/>
              <a:t> and to </a:t>
            </a:r>
            <a:r>
              <a:rPr lang="sv-SE" baseline="0" dirty="0" err="1"/>
              <a:t>if</a:t>
            </a:r>
            <a:r>
              <a:rPr lang="sv-SE" baseline="0" dirty="0"/>
              <a:t> </a:t>
            </a:r>
            <a:r>
              <a:rPr lang="sv-SE" baseline="0" dirty="0" err="1"/>
              <a:t>effectively</a:t>
            </a:r>
            <a:r>
              <a:rPr lang="sv-SE" baseline="0" dirty="0"/>
              <a:t>.</a:t>
            </a:r>
            <a:endParaRPr lang="sv-SE" dirty="0"/>
          </a:p>
        </p:txBody>
      </p:sp>
      <p:sp>
        <p:nvSpPr>
          <p:cNvPr id="4" name="Platshållare för bildnummer 3"/>
          <p:cNvSpPr>
            <a:spLocks noGrp="1"/>
          </p:cNvSpPr>
          <p:nvPr>
            <p:ph type="sldNum" sz="quarter" idx="10"/>
          </p:nvPr>
        </p:nvSpPr>
        <p:spPr/>
        <p:txBody>
          <a:bodyPr/>
          <a:lstStyle/>
          <a:p>
            <a:fld id="{81EB79C0-40FF-4CCA-A6CB-EC9832B3CFF4}" type="slidenum">
              <a:rPr lang="sv-SE" smtClean="0"/>
              <a:t>5</a:t>
            </a:fld>
            <a:endParaRPr lang="sv-SE"/>
          </a:p>
        </p:txBody>
      </p:sp>
    </p:spTree>
    <p:extLst>
      <p:ext uri="{BB962C8B-B14F-4D97-AF65-F5344CB8AC3E}">
        <p14:creationId xmlns:p14="http://schemas.microsoft.com/office/powerpoint/2010/main" val="42485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Do not </a:t>
            </a:r>
            <a:r>
              <a:rPr lang="sv-SE" dirty="0" err="1"/>
              <a:t>change</a:t>
            </a:r>
            <a:r>
              <a:rPr lang="sv-SE" dirty="0"/>
              <a:t> overall </a:t>
            </a:r>
            <a:r>
              <a:rPr lang="sv-SE" dirty="0" err="1"/>
              <a:t>goals</a:t>
            </a:r>
            <a:r>
              <a:rPr lang="sv-SE" dirty="0"/>
              <a:t> to </a:t>
            </a:r>
            <a:r>
              <a:rPr lang="sv-SE" dirty="0" err="1"/>
              <a:t>often</a:t>
            </a:r>
            <a:r>
              <a:rPr lang="sv-SE" dirty="0"/>
              <a:t>. </a:t>
            </a:r>
            <a:r>
              <a:rPr lang="sv-SE" dirty="0" err="1"/>
              <a:t>Schools</a:t>
            </a:r>
            <a:r>
              <a:rPr lang="sv-SE" baseline="0" dirty="0"/>
              <a:t> </a:t>
            </a:r>
            <a:r>
              <a:rPr lang="sv-SE" baseline="0" dirty="0" err="1"/>
              <a:t>need</a:t>
            </a:r>
            <a:r>
              <a:rPr lang="sv-SE" baseline="0" dirty="0"/>
              <a:t> to be </a:t>
            </a:r>
            <a:r>
              <a:rPr lang="sv-SE" baseline="0" dirty="0" err="1"/>
              <a:t>able</a:t>
            </a:r>
            <a:r>
              <a:rPr lang="sv-SE" baseline="0" dirty="0"/>
              <a:t> to plan </a:t>
            </a:r>
            <a:r>
              <a:rPr lang="sv-SE" baseline="0" dirty="0" err="1"/>
              <a:t>ahead</a:t>
            </a:r>
            <a:r>
              <a:rPr lang="sv-SE" baseline="0" dirty="0"/>
              <a:t> and </a:t>
            </a:r>
            <a:r>
              <a:rPr lang="sv-SE" baseline="0" dirty="0" err="1"/>
              <a:t>put</a:t>
            </a:r>
            <a:r>
              <a:rPr lang="sv-SE" baseline="0" dirty="0"/>
              <a:t> </a:t>
            </a:r>
            <a:r>
              <a:rPr lang="sv-SE" baseline="0" dirty="0" err="1"/>
              <a:t>effort</a:t>
            </a:r>
            <a:r>
              <a:rPr lang="sv-SE" baseline="0" dirty="0"/>
              <a:t> </a:t>
            </a:r>
            <a:r>
              <a:rPr lang="sv-SE" baseline="0" dirty="0" err="1"/>
              <a:t>into</a:t>
            </a:r>
            <a:r>
              <a:rPr lang="sv-SE" baseline="0" dirty="0"/>
              <a:t> </a:t>
            </a:r>
            <a:r>
              <a:rPr lang="sv-SE" baseline="0" dirty="0" err="1"/>
              <a:t>improving</a:t>
            </a:r>
            <a:r>
              <a:rPr lang="sv-SE" baseline="0" dirty="0"/>
              <a:t> </a:t>
            </a:r>
            <a:r>
              <a:rPr lang="sv-SE" baseline="0" dirty="0" err="1"/>
              <a:t>their</a:t>
            </a:r>
            <a:r>
              <a:rPr lang="sv-SE" baseline="0" dirty="0"/>
              <a:t> </a:t>
            </a:r>
            <a:r>
              <a:rPr lang="sv-SE" baseline="0" dirty="0" err="1"/>
              <a:t>work</a:t>
            </a:r>
            <a:r>
              <a:rPr lang="sv-SE" baseline="0" dirty="0"/>
              <a:t>, not </a:t>
            </a:r>
            <a:r>
              <a:rPr lang="sv-SE" baseline="0" dirty="0" err="1"/>
              <a:t>changing</a:t>
            </a:r>
            <a:r>
              <a:rPr lang="sv-SE" baseline="0" dirty="0"/>
              <a:t> it all </a:t>
            </a:r>
            <a:r>
              <a:rPr lang="sv-SE" baseline="0" dirty="0" err="1"/>
              <a:t>together</a:t>
            </a:r>
            <a:r>
              <a:rPr lang="sv-SE" baseline="0" dirty="0"/>
              <a:t>. The basis for the </a:t>
            </a:r>
            <a:r>
              <a:rPr lang="sv-SE" baseline="0" dirty="0" err="1"/>
              <a:t>work</a:t>
            </a:r>
            <a:r>
              <a:rPr lang="sv-SE" baseline="0" dirty="0"/>
              <a:t> </a:t>
            </a:r>
            <a:r>
              <a:rPr lang="sv-SE" baseline="0" dirty="0" err="1"/>
              <a:t>should</a:t>
            </a:r>
            <a:r>
              <a:rPr lang="sv-SE" baseline="0" dirty="0"/>
              <a:t> be </a:t>
            </a:r>
            <a:r>
              <a:rPr lang="sv-SE" baseline="0" dirty="0" err="1"/>
              <a:t>systematic</a:t>
            </a:r>
            <a:r>
              <a:rPr lang="sv-SE" baseline="0" dirty="0"/>
              <a:t>, </a:t>
            </a:r>
            <a:r>
              <a:rPr lang="sv-SE" baseline="0" dirty="0" err="1"/>
              <a:t>based</a:t>
            </a:r>
            <a:r>
              <a:rPr lang="sv-SE" baseline="0" dirty="0"/>
              <a:t> on </a:t>
            </a:r>
            <a:r>
              <a:rPr lang="sv-SE" baseline="0" dirty="0" err="1"/>
              <a:t>researach</a:t>
            </a:r>
            <a:r>
              <a:rPr lang="sv-SE" baseline="0" dirty="0"/>
              <a:t> and </a:t>
            </a:r>
            <a:r>
              <a:rPr lang="sv-SE" baseline="0" dirty="0" err="1"/>
              <a:t>knowledge</a:t>
            </a:r>
            <a:r>
              <a:rPr lang="sv-SE" baseline="0" dirty="0"/>
              <a:t> and </a:t>
            </a:r>
            <a:r>
              <a:rPr lang="sv-SE" baseline="0" dirty="0" err="1"/>
              <a:t>have</a:t>
            </a:r>
            <a:r>
              <a:rPr lang="sv-SE" baseline="0" dirty="0"/>
              <a:t> a long term </a:t>
            </a:r>
            <a:r>
              <a:rPr lang="sv-SE" baseline="0" dirty="0" err="1"/>
              <a:t>perspective</a:t>
            </a:r>
            <a:r>
              <a:rPr lang="sv-SE" baseline="0" dirty="0"/>
              <a:t>. </a:t>
            </a:r>
            <a:r>
              <a:rPr lang="sv-SE" baseline="0" dirty="0" err="1"/>
              <a:t>Although</a:t>
            </a:r>
            <a:r>
              <a:rPr lang="sv-SE" baseline="0" dirty="0"/>
              <a:t> </a:t>
            </a:r>
            <a:r>
              <a:rPr lang="sv-SE" baseline="0" dirty="0" err="1"/>
              <a:t>you</a:t>
            </a:r>
            <a:r>
              <a:rPr lang="sv-SE" baseline="0" dirty="0"/>
              <a:t> </a:t>
            </a:r>
            <a:r>
              <a:rPr lang="sv-SE" baseline="0" dirty="0" err="1"/>
              <a:t>need</a:t>
            </a:r>
            <a:r>
              <a:rPr lang="sv-SE" baseline="0" dirty="0"/>
              <a:t> to </a:t>
            </a:r>
            <a:r>
              <a:rPr lang="sv-SE" baseline="0" dirty="0" err="1"/>
              <a:t>follow</a:t>
            </a:r>
            <a:r>
              <a:rPr lang="sv-SE" baseline="0" dirty="0"/>
              <a:t> </a:t>
            </a:r>
            <a:r>
              <a:rPr lang="sv-SE" baseline="0" dirty="0" err="1"/>
              <a:t>up</a:t>
            </a:r>
            <a:r>
              <a:rPr lang="sv-SE" baseline="0" dirty="0"/>
              <a:t> on a short </a:t>
            </a:r>
            <a:r>
              <a:rPr lang="sv-SE" baseline="0" dirty="0" err="1"/>
              <a:t>time</a:t>
            </a:r>
            <a:r>
              <a:rPr lang="sv-SE" baseline="0" dirty="0"/>
              <a:t> basis. </a:t>
            </a:r>
            <a:endParaRPr lang="sv-SE" dirty="0"/>
          </a:p>
          <a:p>
            <a:pPr marL="171450" indent="-171450">
              <a:buFont typeface="Arial" panose="020B0604020202020204" pitchFamily="34" charset="0"/>
              <a:buChar char="•"/>
            </a:pPr>
            <a:r>
              <a:rPr lang="sv-SE" dirty="0"/>
              <a:t>The </a:t>
            </a:r>
            <a:r>
              <a:rPr lang="sv-SE" dirty="0" err="1"/>
              <a:t>formula</a:t>
            </a:r>
            <a:r>
              <a:rPr lang="sv-SE" dirty="0"/>
              <a:t> plan – do</a:t>
            </a:r>
            <a:r>
              <a:rPr lang="sv-SE" baseline="0" dirty="0"/>
              <a:t> – </a:t>
            </a:r>
            <a:r>
              <a:rPr lang="sv-SE" baseline="0" dirty="0" err="1"/>
              <a:t>study</a:t>
            </a:r>
            <a:r>
              <a:rPr lang="sv-SE" baseline="0" dirty="0"/>
              <a:t> – </a:t>
            </a:r>
            <a:r>
              <a:rPr lang="sv-SE" baseline="0" dirty="0" err="1"/>
              <a:t>act</a:t>
            </a:r>
            <a:r>
              <a:rPr lang="sv-SE" baseline="0" dirty="0"/>
              <a:t> is an </a:t>
            </a:r>
            <a:r>
              <a:rPr lang="sv-SE" baseline="0" dirty="0" err="1"/>
              <a:t>aknowledge</a:t>
            </a:r>
            <a:r>
              <a:rPr lang="sv-SE" baseline="0" dirty="0"/>
              <a:t> </a:t>
            </a:r>
            <a:r>
              <a:rPr lang="sv-SE" baseline="0" dirty="0" err="1"/>
              <a:t>way</a:t>
            </a:r>
            <a:r>
              <a:rPr lang="sv-SE" baseline="0" dirty="0"/>
              <a:t> to </a:t>
            </a:r>
            <a:r>
              <a:rPr lang="sv-SE" baseline="0" dirty="0" err="1"/>
              <a:t>work</a:t>
            </a:r>
            <a:r>
              <a:rPr lang="sv-SE" baseline="0" dirty="0"/>
              <a:t>.</a:t>
            </a:r>
          </a:p>
          <a:p>
            <a:pPr marL="171450" indent="-171450">
              <a:buFont typeface="Arial" panose="020B0604020202020204" pitchFamily="34" charset="0"/>
              <a:buChar char="•"/>
            </a:pPr>
            <a:r>
              <a:rPr lang="sv-SE" baseline="0" dirty="0"/>
              <a:t>To be </a:t>
            </a:r>
            <a:r>
              <a:rPr lang="sv-SE" baseline="0" dirty="0" err="1"/>
              <a:t>able</a:t>
            </a:r>
            <a:r>
              <a:rPr lang="sv-SE" baseline="0" dirty="0"/>
              <a:t> to </a:t>
            </a:r>
            <a:r>
              <a:rPr lang="sv-SE" baseline="0" dirty="0" err="1"/>
              <a:t>analyse</a:t>
            </a:r>
            <a:r>
              <a:rPr lang="sv-SE" baseline="0" dirty="0"/>
              <a:t> the situation, </a:t>
            </a:r>
            <a:r>
              <a:rPr lang="sv-SE" baseline="0" dirty="0" err="1"/>
              <a:t>you</a:t>
            </a:r>
            <a:r>
              <a:rPr lang="sv-SE" baseline="0" dirty="0"/>
              <a:t> </a:t>
            </a:r>
            <a:r>
              <a:rPr lang="sv-SE" baseline="0" dirty="0" err="1"/>
              <a:t>need</a:t>
            </a:r>
            <a:r>
              <a:rPr lang="sv-SE" baseline="0" dirty="0"/>
              <a:t> to </a:t>
            </a:r>
            <a:r>
              <a:rPr lang="sv-SE" baseline="0" dirty="0" err="1"/>
              <a:t>have</a:t>
            </a:r>
            <a:r>
              <a:rPr lang="sv-SE" baseline="0" dirty="0"/>
              <a:t> information – data – to </a:t>
            </a:r>
            <a:r>
              <a:rPr lang="sv-SE" baseline="0" dirty="0" err="1"/>
              <a:t>analyse</a:t>
            </a:r>
            <a:r>
              <a:rPr lang="sv-SE" baseline="0" dirty="0"/>
              <a:t>.</a:t>
            </a:r>
            <a:endParaRPr lang="sv-SE" dirty="0"/>
          </a:p>
        </p:txBody>
      </p:sp>
      <p:sp>
        <p:nvSpPr>
          <p:cNvPr id="4" name="Platshållare för bildnummer 3"/>
          <p:cNvSpPr>
            <a:spLocks noGrp="1"/>
          </p:cNvSpPr>
          <p:nvPr>
            <p:ph type="sldNum" sz="quarter" idx="10"/>
          </p:nvPr>
        </p:nvSpPr>
        <p:spPr/>
        <p:txBody>
          <a:bodyPr/>
          <a:lstStyle/>
          <a:p>
            <a:fld id="{81EB79C0-40FF-4CCA-A6CB-EC9832B3CFF4}" type="slidenum">
              <a:rPr lang="sv-SE" smtClean="0"/>
              <a:t>6</a:t>
            </a:fld>
            <a:endParaRPr lang="sv-SE"/>
          </a:p>
        </p:txBody>
      </p:sp>
    </p:spTree>
    <p:extLst>
      <p:ext uri="{BB962C8B-B14F-4D97-AF65-F5344CB8AC3E}">
        <p14:creationId xmlns:p14="http://schemas.microsoft.com/office/powerpoint/2010/main" val="361746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 </a:t>
            </a:r>
            <a:r>
              <a:rPr lang="sv-SE" dirty="0" err="1"/>
              <a:t>careful</a:t>
            </a:r>
            <a:r>
              <a:rPr lang="sv-SE" baseline="0" dirty="0"/>
              <a:t> so the data </a:t>
            </a:r>
            <a:r>
              <a:rPr lang="sv-SE" baseline="0" dirty="0" err="1"/>
              <a:t>you</a:t>
            </a:r>
            <a:r>
              <a:rPr lang="sv-SE" baseline="0" dirty="0"/>
              <a:t> </a:t>
            </a:r>
            <a:r>
              <a:rPr lang="sv-SE" baseline="0" dirty="0" err="1"/>
              <a:t>collect</a:t>
            </a:r>
            <a:r>
              <a:rPr lang="sv-SE" baseline="0" dirty="0"/>
              <a:t> is data </a:t>
            </a:r>
            <a:r>
              <a:rPr lang="sv-SE" baseline="0" dirty="0" err="1"/>
              <a:t>that</a:t>
            </a:r>
            <a:r>
              <a:rPr lang="sv-SE" baseline="0" dirty="0"/>
              <a:t> </a:t>
            </a:r>
            <a:r>
              <a:rPr lang="sv-SE" baseline="0" dirty="0" err="1"/>
              <a:t>you</a:t>
            </a:r>
            <a:r>
              <a:rPr lang="sv-SE" baseline="0" dirty="0"/>
              <a:t> </a:t>
            </a:r>
            <a:r>
              <a:rPr lang="sv-SE" baseline="0" dirty="0" err="1"/>
              <a:t>can</a:t>
            </a:r>
            <a:r>
              <a:rPr lang="sv-SE" baseline="0" dirty="0"/>
              <a:t> </a:t>
            </a:r>
            <a:r>
              <a:rPr lang="sv-SE" baseline="0" dirty="0" err="1"/>
              <a:t>use</a:t>
            </a:r>
            <a:r>
              <a:rPr lang="sv-SE" baseline="0" dirty="0"/>
              <a:t> to </a:t>
            </a:r>
            <a:r>
              <a:rPr lang="sv-SE" baseline="0" dirty="0" err="1"/>
              <a:t>improve</a:t>
            </a:r>
            <a:r>
              <a:rPr lang="sv-SE" baseline="0" dirty="0"/>
              <a:t>. </a:t>
            </a:r>
            <a:r>
              <a:rPr lang="sv-SE" baseline="0" dirty="0" err="1"/>
              <a:t>You</a:t>
            </a:r>
            <a:r>
              <a:rPr lang="sv-SE" baseline="0" dirty="0"/>
              <a:t> must be </a:t>
            </a:r>
            <a:r>
              <a:rPr lang="sv-SE" baseline="0" dirty="0" err="1"/>
              <a:t>able</a:t>
            </a:r>
            <a:r>
              <a:rPr lang="sv-SE" baseline="0" dirty="0"/>
              <a:t> to look at </a:t>
            </a:r>
            <a:r>
              <a:rPr lang="sv-SE" baseline="0" dirty="0" err="1"/>
              <a:t>tha</a:t>
            </a:r>
            <a:r>
              <a:rPr lang="sv-SE" baseline="0" dirty="0"/>
              <a:t> information </a:t>
            </a:r>
            <a:r>
              <a:rPr lang="sv-SE" baseline="0" dirty="0" err="1"/>
              <a:t>you</a:t>
            </a:r>
            <a:r>
              <a:rPr lang="sv-SE" baseline="0" dirty="0"/>
              <a:t> </a:t>
            </a:r>
            <a:r>
              <a:rPr lang="sv-SE" baseline="0" dirty="0" err="1"/>
              <a:t>collect</a:t>
            </a:r>
            <a:r>
              <a:rPr lang="sv-SE" baseline="0" dirty="0"/>
              <a:t> and </a:t>
            </a:r>
            <a:r>
              <a:rPr lang="sv-SE" baseline="0" dirty="0" err="1"/>
              <a:t>decide</a:t>
            </a:r>
            <a:r>
              <a:rPr lang="sv-SE" baseline="0" dirty="0"/>
              <a:t> </a:t>
            </a:r>
            <a:r>
              <a:rPr lang="sv-SE" baseline="0" dirty="0" err="1"/>
              <a:t>what</a:t>
            </a:r>
            <a:r>
              <a:rPr lang="sv-SE" baseline="0" dirty="0"/>
              <a:t> to </a:t>
            </a:r>
            <a:r>
              <a:rPr lang="sv-SE" baseline="0" dirty="0" err="1"/>
              <a:t>change</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err="1"/>
              <a:t>Sometimes</a:t>
            </a:r>
            <a:r>
              <a:rPr lang="sv-SE" baseline="0" dirty="0"/>
              <a:t> </a:t>
            </a:r>
            <a:r>
              <a:rPr lang="sv-SE" baseline="0" dirty="0" err="1"/>
              <a:t>schools</a:t>
            </a:r>
            <a:r>
              <a:rPr lang="sv-SE" baseline="0" dirty="0"/>
              <a:t> </a:t>
            </a:r>
            <a:r>
              <a:rPr lang="sv-SE" baseline="0" dirty="0" err="1"/>
              <a:t>are</a:t>
            </a:r>
            <a:r>
              <a:rPr lang="sv-SE" baseline="0" dirty="0"/>
              <a:t> </a:t>
            </a:r>
            <a:r>
              <a:rPr lang="sv-SE" baseline="0" dirty="0" err="1"/>
              <a:t>reluctant</a:t>
            </a:r>
            <a:r>
              <a:rPr lang="sv-SE" baseline="0" dirty="0"/>
              <a:t> to be </a:t>
            </a:r>
            <a:r>
              <a:rPr lang="sv-SE" baseline="0" dirty="0" err="1"/>
              <a:t>compared</a:t>
            </a:r>
            <a:r>
              <a:rPr lang="sv-SE" baseline="0" dirty="0"/>
              <a:t>. </a:t>
            </a:r>
            <a:r>
              <a:rPr lang="sv-SE" baseline="0" dirty="0" err="1"/>
              <a:t>Sometimes</a:t>
            </a:r>
            <a:r>
              <a:rPr lang="sv-SE" baseline="0" dirty="0"/>
              <a:t> </a:t>
            </a:r>
            <a:r>
              <a:rPr lang="sv-SE" baseline="0" dirty="0" err="1"/>
              <a:t>teachers</a:t>
            </a:r>
            <a:r>
              <a:rPr lang="sv-SE" baseline="0" dirty="0"/>
              <a:t> </a:t>
            </a:r>
            <a:r>
              <a:rPr lang="sv-SE" baseline="0" dirty="0" err="1"/>
              <a:t>are</a:t>
            </a:r>
            <a:r>
              <a:rPr lang="sv-SE" baseline="0" dirty="0"/>
              <a:t> </a:t>
            </a:r>
            <a:r>
              <a:rPr lang="sv-SE" baseline="0" dirty="0" err="1"/>
              <a:t>reluctant</a:t>
            </a:r>
            <a:r>
              <a:rPr lang="sv-SE" baseline="0" dirty="0"/>
              <a:t> to </a:t>
            </a:r>
            <a:r>
              <a:rPr lang="sv-SE" baseline="0" dirty="0" err="1"/>
              <a:t>work</a:t>
            </a:r>
            <a:r>
              <a:rPr lang="sv-SE" baseline="0" dirty="0"/>
              <a:t> to </a:t>
            </a:r>
            <a:r>
              <a:rPr lang="sv-SE" baseline="0" dirty="0" err="1"/>
              <a:t>closely</a:t>
            </a:r>
            <a:r>
              <a:rPr lang="sv-SE" baseline="0" dirty="0"/>
              <a:t> </a:t>
            </a:r>
            <a:r>
              <a:rPr lang="sv-SE" baseline="0" dirty="0" err="1"/>
              <a:t>together</a:t>
            </a:r>
            <a:r>
              <a:rPr lang="sv-SE" baseline="0" dirty="0"/>
              <a:t>. </a:t>
            </a:r>
            <a:r>
              <a:rPr lang="sv-SE" baseline="0" dirty="0" err="1"/>
              <a:t>Sometimes</a:t>
            </a:r>
            <a:r>
              <a:rPr lang="sv-SE" baseline="0" dirty="0"/>
              <a:t> principals </a:t>
            </a:r>
            <a:r>
              <a:rPr lang="sv-SE" baseline="0" dirty="0" err="1"/>
              <a:t>see</a:t>
            </a:r>
            <a:r>
              <a:rPr lang="sv-SE" baseline="0" dirty="0"/>
              <a:t> </a:t>
            </a:r>
            <a:r>
              <a:rPr lang="sv-SE" baseline="0" dirty="0" err="1"/>
              <a:t>other</a:t>
            </a:r>
            <a:r>
              <a:rPr lang="sv-SE" baseline="0" dirty="0"/>
              <a:t> </a:t>
            </a:r>
            <a:r>
              <a:rPr lang="sv-SE" baseline="0" dirty="0" err="1"/>
              <a:t>schools</a:t>
            </a:r>
            <a:r>
              <a:rPr lang="sv-SE" baseline="0" dirty="0"/>
              <a:t> as </a:t>
            </a:r>
            <a:r>
              <a:rPr lang="sv-SE" baseline="0" dirty="0" err="1"/>
              <a:t>competitors</a:t>
            </a:r>
            <a:r>
              <a:rPr lang="sv-SE" baseline="0" dirty="0"/>
              <a:t> </a:t>
            </a:r>
            <a:r>
              <a:rPr lang="sv-SE" baseline="0" dirty="0" err="1"/>
              <a:t>instead</a:t>
            </a:r>
            <a:r>
              <a:rPr lang="sv-SE" baseline="0" dirty="0"/>
              <a:t> </a:t>
            </a:r>
            <a:r>
              <a:rPr lang="sv-SE" baseline="0" dirty="0" err="1"/>
              <a:t>of</a:t>
            </a:r>
            <a:r>
              <a:rPr lang="sv-SE" baseline="0" dirty="0"/>
              <a:t> </a:t>
            </a:r>
            <a:r>
              <a:rPr lang="sv-SE" baseline="0" dirty="0" err="1"/>
              <a:t>companions</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To </a:t>
            </a:r>
            <a:r>
              <a:rPr lang="sv-SE" baseline="0" dirty="0" err="1"/>
              <a:t>implement</a:t>
            </a:r>
            <a:r>
              <a:rPr lang="sv-SE" baseline="0" dirty="0"/>
              <a:t> an </a:t>
            </a:r>
            <a:r>
              <a:rPr lang="sv-SE" baseline="0" dirty="0" err="1"/>
              <a:t>attitude</a:t>
            </a:r>
            <a:r>
              <a:rPr lang="sv-SE" baseline="0" dirty="0"/>
              <a:t> </a:t>
            </a:r>
            <a:r>
              <a:rPr lang="sv-SE" baseline="0" dirty="0" err="1"/>
              <a:t>of</a:t>
            </a:r>
            <a:r>
              <a:rPr lang="sv-SE" baseline="0" dirty="0"/>
              <a:t> </a:t>
            </a:r>
            <a:r>
              <a:rPr lang="sv-SE" baseline="0" dirty="0" err="1"/>
              <a:t>openess</a:t>
            </a:r>
            <a:r>
              <a:rPr lang="sv-SE" baseline="0" dirty="0"/>
              <a:t>, </a:t>
            </a:r>
            <a:r>
              <a:rPr lang="sv-SE" baseline="0" dirty="0" err="1"/>
              <a:t>which</a:t>
            </a:r>
            <a:r>
              <a:rPr lang="sv-SE" baseline="0" dirty="0"/>
              <a:t> is the basis for </a:t>
            </a:r>
            <a:r>
              <a:rPr lang="sv-SE" baseline="0" dirty="0" err="1"/>
              <a:t>improvement</a:t>
            </a:r>
            <a:r>
              <a:rPr lang="sv-SE" baseline="0" dirty="0"/>
              <a:t>, </a:t>
            </a:r>
            <a:r>
              <a:rPr lang="sv-SE" baseline="0" dirty="0" err="1"/>
              <a:t>we</a:t>
            </a:r>
            <a:r>
              <a:rPr lang="sv-SE" baseline="0" dirty="0"/>
              <a:t> </a:t>
            </a:r>
            <a:r>
              <a:rPr lang="sv-SE" baseline="0" dirty="0" err="1"/>
              <a:t>have</a:t>
            </a:r>
            <a:r>
              <a:rPr lang="sv-SE" baseline="0" dirty="0"/>
              <a:t> a motto ”</a:t>
            </a:r>
            <a:r>
              <a:rPr lang="sv-SE" baseline="0" dirty="0" err="1"/>
              <a:t>sharing</a:t>
            </a:r>
            <a:r>
              <a:rPr lang="sv-SE" baseline="0" dirty="0"/>
              <a:t> is </a:t>
            </a:r>
            <a:r>
              <a:rPr lang="sv-SE" baseline="0" dirty="0" err="1"/>
              <a:t>caring</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err="1"/>
              <a:t>Good</a:t>
            </a:r>
            <a:r>
              <a:rPr lang="sv-SE" baseline="0" dirty="0"/>
              <a:t> exempels and </a:t>
            </a:r>
            <a:r>
              <a:rPr lang="sv-SE" baseline="0" dirty="0" err="1"/>
              <a:t>learning</a:t>
            </a:r>
            <a:r>
              <a:rPr lang="sv-SE" baseline="0" dirty="0"/>
              <a:t> from </a:t>
            </a:r>
            <a:r>
              <a:rPr lang="sv-SE" baseline="0" dirty="0" err="1"/>
              <a:t>others</a:t>
            </a:r>
            <a:r>
              <a:rPr lang="sv-SE" baseline="0" dirty="0"/>
              <a:t> </a:t>
            </a:r>
            <a:r>
              <a:rPr lang="sv-SE" baseline="0" dirty="0" err="1"/>
              <a:t>are</a:t>
            </a:r>
            <a:r>
              <a:rPr lang="sv-SE" baseline="0" dirty="0"/>
              <a:t> a </a:t>
            </a:r>
            <a:r>
              <a:rPr lang="sv-SE" baseline="0" dirty="0" err="1"/>
              <a:t>good</a:t>
            </a:r>
            <a:r>
              <a:rPr lang="sv-SE" baseline="0" dirty="0"/>
              <a:t> basis for </a:t>
            </a:r>
            <a:r>
              <a:rPr lang="sv-SE" baseline="0" dirty="0" err="1"/>
              <a:t>improvement</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At municipal </a:t>
            </a:r>
            <a:r>
              <a:rPr lang="sv-SE" baseline="0" dirty="0" err="1"/>
              <a:t>level</a:t>
            </a:r>
            <a:r>
              <a:rPr lang="sv-SE" baseline="0" dirty="0"/>
              <a:t> – </a:t>
            </a:r>
            <a:r>
              <a:rPr lang="sv-SE" baseline="0" dirty="0" err="1"/>
              <a:t>we</a:t>
            </a:r>
            <a:r>
              <a:rPr lang="sv-SE" baseline="0" dirty="0"/>
              <a:t> </a:t>
            </a:r>
            <a:r>
              <a:rPr lang="sv-SE" baseline="0" dirty="0" err="1"/>
              <a:t>publish</a:t>
            </a:r>
            <a:r>
              <a:rPr lang="sv-SE" baseline="0" dirty="0"/>
              <a:t> data on </a:t>
            </a:r>
            <a:r>
              <a:rPr lang="sv-SE" baseline="0" dirty="0" err="1"/>
              <a:t>how</a:t>
            </a:r>
            <a:r>
              <a:rPr lang="sv-SE" baseline="0" dirty="0"/>
              <a:t> all </a:t>
            </a:r>
            <a:r>
              <a:rPr lang="sv-SE" baseline="0" dirty="0" err="1"/>
              <a:t>municipalities</a:t>
            </a:r>
            <a:r>
              <a:rPr lang="sv-SE" baseline="0" dirty="0"/>
              <a:t> </a:t>
            </a:r>
            <a:r>
              <a:rPr lang="sv-SE" baseline="0" dirty="0" err="1"/>
              <a:t>are</a:t>
            </a:r>
            <a:r>
              <a:rPr lang="sv-SE" baseline="0" dirty="0"/>
              <a:t> </a:t>
            </a:r>
            <a:r>
              <a:rPr lang="sv-SE" baseline="0" dirty="0" err="1"/>
              <a:t>doing</a:t>
            </a:r>
            <a:r>
              <a:rPr lang="sv-SE" baseline="0" dirty="0"/>
              <a:t> in </a:t>
            </a:r>
            <a:r>
              <a:rPr lang="sv-SE" baseline="0" dirty="0" err="1"/>
              <a:t>various</a:t>
            </a:r>
            <a:r>
              <a:rPr lang="sv-SE" baseline="0" dirty="0"/>
              <a:t> </a:t>
            </a:r>
            <a:r>
              <a:rPr lang="sv-SE" baseline="0" dirty="0" err="1"/>
              <a:t>aspects</a:t>
            </a:r>
            <a:r>
              <a:rPr lang="sv-SE" baseline="0" dirty="0"/>
              <a:t>. In </a:t>
            </a:r>
            <a:r>
              <a:rPr lang="sv-SE" baseline="0" dirty="0" err="1"/>
              <a:t>this</a:t>
            </a:r>
            <a:r>
              <a:rPr lang="sv-SE" baseline="0" dirty="0"/>
              <a:t> </a:t>
            </a:r>
            <a:r>
              <a:rPr lang="sv-SE" baseline="0" dirty="0" err="1"/>
              <a:t>comparisoin</a:t>
            </a:r>
            <a:r>
              <a:rPr lang="sv-SE" baseline="0" dirty="0"/>
              <a:t> </a:t>
            </a:r>
            <a:r>
              <a:rPr lang="sv-SE" baseline="0" dirty="0" err="1"/>
              <a:t>basic</a:t>
            </a:r>
            <a:r>
              <a:rPr lang="sv-SE" baseline="0" dirty="0"/>
              <a:t> </a:t>
            </a:r>
            <a:r>
              <a:rPr lang="sv-SE" baseline="0" dirty="0" err="1"/>
              <a:t>factors</a:t>
            </a:r>
            <a:r>
              <a:rPr lang="sv-SE" baseline="0" dirty="0"/>
              <a:t> </a:t>
            </a:r>
            <a:r>
              <a:rPr lang="sv-SE" baseline="0" dirty="0" err="1"/>
              <a:t>are</a:t>
            </a:r>
            <a:r>
              <a:rPr lang="sv-SE" baseline="0" dirty="0"/>
              <a:t> </a:t>
            </a:r>
            <a:r>
              <a:rPr lang="sv-SE" baseline="0" dirty="0" err="1"/>
              <a:t>also</a:t>
            </a:r>
            <a:r>
              <a:rPr lang="sv-SE" baseline="0" dirty="0"/>
              <a:t> </a:t>
            </a:r>
            <a:r>
              <a:rPr lang="sv-SE" baseline="0" dirty="0" err="1"/>
              <a:t>considered</a:t>
            </a:r>
            <a:r>
              <a:rPr lang="sv-SE" baseline="0" dirty="0"/>
              <a:t>, so </a:t>
            </a:r>
            <a:r>
              <a:rPr lang="sv-SE" baseline="0" dirty="0" err="1"/>
              <a:t>you</a:t>
            </a:r>
            <a:r>
              <a:rPr lang="sv-SE" baseline="0" dirty="0"/>
              <a:t> </a:t>
            </a:r>
            <a:r>
              <a:rPr lang="sv-SE" baseline="0" dirty="0" err="1"/>
              <a:t>are</a:t>
            </a:r>
            <a:r>
              <a:rPr lang="sv-SE" baseline="0" dirty="0"/>
              <a:t> </a:t>
            </a:r>
            <a:r>
              <a:rPr lang="sv-SE" baseline="0" dirty="0" err="1"/>
              <a:t>able</a:t>
            </a:r>
            <a:r>
              <a:rPr lang="sv-SE" baseline="0" dirty="0"/>
              <a:t> to </a:t>
            </a:r>
            <a:r>
              <a:rPr lang="sv-SE" baseline="0" dirty="0" err="1"/>
              <a:t>learn</a:t>
            </a:r>
            <a:r>
              <a:rPr lang="sv-SE" baseline="0" dirty="0"/>
              <a:t> from </a:t>
            </a:r>
            <a:r>
              <a:rPr lang="sv-SE" baseline="0" dirty="0" err="1"/>
              <a:t>those</a:t>
            </a:r>
            <a:r>
              <a:rPr lang="sv-SE" baseline="0" dirty="0"/>
              <a:t> </a:t>
            </a:r>
            <a:r>
              <a:rPr lang="sv-SE" baseline="0" dirty="0" err="1"/>
              <a:t>who</a:t>
            </a:r>
            <a:r>
              <a:rPr lang="sv-SE" baseline="0" dirty="0"/>
              <a:t> </a:t>
            </a:r>
            <a:r>
              <a:rPr lang="sv-SE" baseline="0" dirty="0" err="1"/>
              <a:t>have</a:t>
            </a:r>
            <a:r>
              <a:rPr lang="sv-SE" baseline="0" dirty="0"/>
              <a:t> the same situation as </a:t>
            </a:r>
            <a:r>
              <a:rPr lang="sv-SE" baseline="0" dirty="0" err="1"/>
              <a:t>yourself</a:t>
            </a:r>
            <a:r>
              <a:rPr lang="sv-SE" baseline="0" dirty="0"/>
              <a:t>. </a:t>
            </a:r>
            <a:r>
              <a:rPr lang="sv-SE" baseline="0" dirty="0" err="1"/>
              <a:t>We</a:t>
            </a:r>
            <a:r>
              <a:rPr lang="sv-SE" baseline="0" dirty="0"/>
              <a:t> </a:t>
            </a:r>
            <a:r>
              <a:rPr lang="sv-SE" baseline="0" dirty="0" err="1"/>
              <a:t>see</a:t>
            </a:r>
            <a:r>
              <a:rPr lang="sv-SE" baseline="0" dirty="0"/>
              <a:t> </a:t>
            </a:r>
            <a:r>
              <a:rPr lang="sv-SE" baseline="0" dirty="0" err="1"/>
              <a:t>that</a:t>
            </a:r>
            <a:r>
              <a:rPr lang="sv-SE" baseline="0" dirty="0"/>
              <a:t> </a:t>
            </a:r>
            <a:r>
              <a:rPr lang="sv-SE" baseline="0" dirty="0" err="1"/>
              <a:t>this</a:t>
            </a:r>
            <a:r>
              <a:rPr lang="sv-SE" baseline="0" dirty="0"/>
              <a:t> </a:t>
            </a:r>
            <a:r>
              <a:rPr lang="sv-SE" baseline="0" dirty="0" err="1"/>
              <a:t>publication</a:t>
            </a:r>
            <a:r>
              <a:rPr lang="sv-SE" baseline="0" dirty="0"/>
              <a:t> ”</a:t>
            </a:r>
            <a:r>
              <a:rPr lang="sv-SE" baseline="0" dirty="0" err="1"/>
              <a:t>Open</a:t>
            </a:r>
            <a:r>
              <a:rPr lang="sv-SE" baseline="0" dirty="0"/>
              <a:t> </a:t>
            </a:r>
            <a:r>
              <a:rPr lang="sv-SE" baseline="0" dirty="0" err="1"/>
              <a:t>comparision</a:t>
            </a:r>
            <a:r>
              <a:rPr lang="sv-SE" baseline="0" dirty="0"/>
              <a:t>” has </a:t>
            </a:r>
            <a:r>
              <a:rPr lang="sv-SE" baseline="0" dirty="0" err="1"/>
              <a:t>really</a:t>
            </a:r>
            <a:r>
              <a:rPr lang="sv-SE" baseline="0" dirty="0"/>
              <a:t> </a:t>
            </a:r>
            <a:r>
              <a:rPr lang="sv-SE" baseline="0" dirty="0" err="1"/>
              <a:t>put</a:t>
            </a:r>
            <a:r>
              <a:rPr lang="sv-SE" baseline="0" dirty="0"/>
              <a:t> </a:t>
            </a:r>
            <a:r>
              <a:rPr lang="sv-SE" baseline="0" dirty="0" err="1"/>
              <a:t>emphasis</a:t>
            </a:r>
            <a:r>
              <a:rPr lang="sv-SE" baseline="0" dirty="0"/>
              <a:t> on </a:t>
            </a:r>
            <a:r>
              <a:rPr lang="sv-SE" baseline="0" dirty="0" err="1"/>
              <a:t>school</a:t>
            </a:r>
            <a:r>
              <a:rPr lang="sv-SE" baseline="0" dirty="0"/>
              <a:t> </a:t>
            </a:r>
            <a:r>
              <a:rPr lang="sv-SE" baseline="0" dirty="0" err="1"/>
              <a:t>quality</a:t>
            </a:r>
            <a:r>
              <a:rPr lang="sv-SE" baseline="0" dirty="0"/>
              <a:t> in </a:t>
            </a:r>
            <a:r>
              <a:rPr lang="sv-SE" baseline="0" dirty="0" err="1"/>
              <a:t>every</a:t>
            </a:r>
            <a:r>
              <a:rPr lang="sv-SE" baseline="0" dirty="0"/>
              <a:t> </a:t>
            </a:r>
            <a:r>
              <a:rPr lang="sv-SE" baseline="0" dirty="0" err="1"/>
              <a:t>municipality</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To be </a:t>
            </a:r>
            <a:r>
              <a:rPr lang="sv-SE" baseline="0" dirty="0" err="1"/>
              <a:t>able</a:t>
            </a:r>
            <a:r>
              <a:rPr lang="sv-SE" baseline="0" dirty="0"/>
              <a:t> to </a:t>
            </a:r>
            <a:r>
              <a:rPr lang="sv-SE" baseline="0" dirty="0" err="1"/>
              <a:t>improve</a:t>
            </a:r>
            <a:r>
              <a:rPr lang="sv-SE" baseline="0" dirty="0"/>
              <a:t> all </a:t>
            </a:r>
            <a:r>
              <a:rPr lang="sv-SE" baseline="0" dirty="0" err="1"/>
              <a:t>levels</a:t>
            </a:r>
            <a:r>
              <a:rPr lang="sv-SE" baseline="0" dirty="0"/>
              <a:t> </a:t>
            </a:r>
            <a:r>
              <a:rPr lang="sv-SE" baseline="0" dirty="0" err="1"/>
              <a:t>need</a:t>
            </a:r>
            <a:r>
              <a:rPr lang="sv-SE" baseline="0" dirty="0"/>
              <a:t> to </a:t>
            </a:r>
            <a:r>
              <a:rPr lang="sv-SE" baseline="0" dirty="0" err="1"/>
              <a:t>work</a:t>
            </a:r>
            <a:r>
              <a:rPr lang="sv-SE" baseline="0" dirty="0"/>
              <a:t> </a:t>
            </a:r>
            <a:r>
              <a:rPr lang="sv-SE" baseline="0" dirty="0" err="1"/>
              <a:t>together</a:t>
            </a:r>
            <a:r>
              <a:rPr lang="sv-SE" baseline="0" dirty="0"/>
              <a:t> (</a:t>
            </a:r>
            <a:r>
              <a:rPr lang="sv-SE" baseline="0" dirty="0" err="1"/>
              <a:t>see</a:t>
            </a:r>
            <a:r>
              <a:rPr lang="sv-SE" baseline="0" dirty="0"/>
              <a:t> last </a:t>
            </a:r>
            <a:r>
              <a:rPr lang="sv-SE" baseline="0" dirty="0" err="1"/>
              <a:t>slide</a:t>
            </a:r>
            <a:r>
              <a:rPr lang="sv-SE" baseline="0" dirty="0"/>
              <a:t>).</a:t>
            </a:r>
          </a:p>
        </p:txBody>
      </p:sp>
      <p:sp>
        <p:nvSpPr>
          <p:cNvPr id="4" name="Platshållare för bildnummer 3"/>
          <p:cNvSpPr>
            <a:spLocks noGrp="1"/>
          </p:cNvSpPr>
          <p:nvPr>
            <p:ph type="sldNum" sz="quarter" idx="10"/>
          </p:nvPr>
        </p:nvSpPr>
        <p:spPr/>
        <p:txBody>
          <a:bodyPr/>
          <a:lstStyle/>
          <a:p>
            <a:fld id="{81EB79C0-40FF-4CCA-A6CB-EC9832B3CFF4}" type="slidenum">
              <a:rPr lang="sv-SE" smtClean="0"/>
              <a:t>7</a:t>
            </a:fld>
            <a:endParaRPr lang="sv-SE"/>
          </a:p>
        </p:txBody>
      </p:sp>
    </p:spTree>
    <p:extLst>
      <p:ext uri="{BB962C8B-B14F-4D97-AF65-F5344CB8AC3E}">
        <p14:creationId xmlns:p14="http://schemas.microsoft.com/office/powerpoint/2010/main" val="315301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To </a:t>
            </a:r>
            <a:r>
              <a:rPr lang="sv-SE" baseline="0" dirty="0" err="1"/>
              <a:t>improve</a:t>
            </a:r>
            <a:r>
              <a:rPr lang="sv-SE" baseline="0" dirty="0"/>
              <a:t> </a:t>
            </a:r>
            <a:r>
              <a:rPr lang="sv-SE" baseline="0" dirty="0" err="1"/>
              <a:t>pupils</a:t>
            </a:r>
            <a:r>
              <a:rPr lang="sv-SE" baseline="0" dirty="0"/>
              <a:t> </a:t>
            </a:r>
            <a:r>
              <a:rPr lang="sv-SE" baseline="0" dirty="0" err="1"/>
              <a:t>results</a:t>
            </a:r>
            <a:r>
              <a:rPr lang="sv-SE" baseline="0" dirty="0"/>
              <a:t> </a:t>
            </a:r>
            <a:r>
              <a:rPr lang="sv-SE" baseline="0" dirty="0" err="1"/>
              <a:t>you</a:t>
            </a:r>
            <a:r>
              <a:rPr lang="sv-SE" baseline="0" dirty="0"/>
              <a:t> </a:t>
            </a:r>
            <a:r>
              <a:rPr lang="sv-SE" baseline="0" dirty="0" err="1"/>
              <a:t>need</a:t>
            </a:r>
            <a:r>
              <a:rPr lang="sv-SE" baseline="0" dirty="0"/>
              <a:t> to look at the </a:t>
            </a:r>
            <a:r>
              <a:rPr lang="sv-SE" baseline="0" dirty="0" err="1"/>
              <a:t>whole</a:t>
            </a:r>
            <a:r>
              <a:rPr lang="sv-SE" baseline="0" dirty="0"/>
              <a:t> </a:t>
            </a:r>
            <a:r>
              <a:rPr lang="sv-SE" baseline="0" dirty="0" err="1"/>
              <a:t>school</a:t>
            </a:r>
            <a:r>
              <a:rPr lang="sv-SE" baseline="0" dirty="0"/>
              <a:t> as a </a:t>
            </a:r>
            <a:r>
              <a:rPr lang="sv-SE" baseline="0" dirty="0" err="1"/>
              <a:t>learning</a:t>
            </a:r>
            <a:r>
              <a:rPr lang="sv-SE" baseline="0" dirty="0"/>
              <a:t> organisation, for </a:t>
            </a:r>
            <a:r>
              <a:rPr lang="sv-SE" baseline="0" dirty="0" err="1"/>
              <a:t>both</a:t>
            </a:r>
            <a:r>
              <a:rPr lang="sv-SE" baseline="0" dirty="0"/>
              <a:t> </a:t>
            </a:r>
            <a:r>
              <a:rPr lang="sv-SE" baseline="0" dirty="0" err="1"/>
              <a:t>pupils</a:t>
            </a:r>
            <a:r>
              <a:rPr lang="sv-SE" baseline="0" dirty="0"/>
              <a:t> and </a:t>
            </a:r>
            <a:r>
              <a:rPr lang="sv-SE" baseline="0" dirty="0" err="1"/>
              <a:t>staff</a:t>
            </a:r>
            <a:r>
              <a:rPr lang="sv-SE" baseline="0" dirty="0"/>
              <a:t>. And </a:t>
            </a:r>
            <a:r>
              <a:rPr lang="sv-SE" baseline="0" dirty="0" err="1"/>
              <a:t>you</a:t>
            </a:r>
            <a:r>
              <a:rPr lang="sv-SE" baseline="0" dirty="0"/>
              <a:t> </a:t>
            </a:r>
            <a:r>
              <a:rPr lang="sv-SE" baseline="0" dirty="0" err="1"/>
              <a:t>need</a:t>
            </a:r>
            <a:r>
              <a:rPr lang="sv-SE" baseline="0" dirty="0"/>
              <a:t> to </a:t>
            </a:r>
            <a:r>
              <a:rPr lang="sv-SE" baseline="0" dirty="0" err="1"/>
              <a:t>have</a:t>
            </a:r>
            <a:r>
              <a:rPr lang="sv-SE" baseline="0" dirty="0"/>
              <a:t> </a:t>
            </a:r>
            <a:r>
              <a:rPr lang="sv-SE" baseline="0" dirty="0" err="1"/>
              <a:t>everyone</a:t>
            </a:r>
            <a:r>
              <a:rPr lang="sv-SE" baseline="0" dirty="0"/>
              <a:t> </a:t>
            </a:r>
            <a:r>
              <a:rPr lang="sv-SE" baseline="0" dirty="0" err="1"/>
              <a:t>working</a:t>
            </a:r>
            <a:r>
              <a:rPr lang="sv-SE" baseline="0" dirty="0"/>
              <a:t> </a:t>
            </a:r>
            <a:r>
              <a:rPr lang="sv-SE" baseline="0" dirty="0" err="1"/>
              <a:t>together</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Principals </a:t>
            </a:r>
            <a:r>
              <a:rPr lang="sv-SE" baseline="0" dirty="0" err="1"/>
              <a:t>need</a:t>
            </a:r>
            <a:r>
              <a:rPr lang="sv-SE" baseline="0" dirty="0"/>
              <a:t> to </a:t>
            </a:r>
            <a:r>
              <a:rPr lang="sv-SE" baseline="0" dirty="0" err="1"/>
              <a:t>take</a:t>
            </a:r>
            <a:r>
              <a:rPr lang="sv-SE" baseline="0" dirty="0"/>
              <a:t> charge and focus on </a:t>
            </a:r>
            <a:r>
              <a:rPr lang="sv-SE" baseline="0" dirty="0" err="1"/>
              <a:t>their</a:t>
            </a:r>
            <a:r>
              <a:rPr lang="sv-SE" baseline="0" dirty="0"/>
              <a:t> </a:t>
            </a:r>
            <a:r>
              <a:rPr lang="sv-SE" baseline="0" dirty="0" err="1"/>
              <a:t>leadership</a:t>
            </a:r>
            <a:r>
              <a:rPr lang="sv-SE" baseline="0" dirty="0"/>
              <a:t>. </a:t>
            </a:r>
            <a:r>
              <a:rPr lang="sv-SE" baseline="0" dirty="0" err="1"/>
              <a:t>They</a:t>
            </a:r>
            <a:r>
              <a:rPr lang="sv-SE" baseline="0" dirty="0"/>
              <a:t> </a:t>
            </a:r>
            <a:r>
              <a:rPr lang="sv-SE" baseline="0" dirty="0" err="1"/>
              <a:t>may</a:t>
            </a:r>
            <a:r>
              <a:rPr lang="sv-SE" baseline="0" dirty="0"/>
              <a:t> do </a:t>
            </a:r>
            <a:r>
              <a:rPr lang="sv-SE" baseline="0" dirty="0" err="1"/>
              <a:t>differently</a:t>
            </a:r>
            <a:r>
              <a:rPr lang="sv-SE" baseline="0" dirty="0"/>
              <a:t>, as </a:t>
            </a:r>
            <a:r>
              <a:rPr lang="sv-SE" baseline="0" dirty="0" err="1"/>
              <a:t>they</a:t>
            </a:r>
            <a:r>
              <a:rPr lang="sv-SE" baseline="0" dirty="0"/>
              <a:t> </a:t>
            </a:r>
            <a:r>
              <a:rPr lang="sv-SE" baseline="0" dirty="0" err="1"/>
              <a:t>are</a:t>
            </a:r>
            <a:r>
              <a:rPr lang="sv-SE" baseline="0" dirty="0"/>
              <a:t> different, </a:t>
            </a:r>
            <a:r>
              <a:rPr lang="sv-SE" baseline="0" dirty="0" err="1"/>
              <a:t>but</a:t>
            </a:r>
            <a:r>
              <a:rPr lang="sv-SE" baseline="0" dirty="0"/>
              <a:t> the common </a:t>
            </a:r>
            <a:r>
              <a:rPr lang="sv-SE" baseline="0" dirty="0" err="1"/>
              <a:t>important</a:t>
            </a:r>
            <a:r>
              <a:rPr lang="sv-SE" baseline="0" dirty="0"/>
              <a:t> </a:t>
            </a:r>
            <a:r>
              <a:rPr lang="sv-SE" baseline="0" dirty="0" err="1"/>
              <a:t>factor</a:t>
            </a:r>
            <a:r>
              <a:rPr lang="sv-SE" baseline="0" dirty="0"/>
              <a:t> is to focus on </a:t>
            </a:r>
            <a:r>
              <a:rPr lang="sv-SE" baseline="0" dirty="0" err="1"/>
              <a:t>pupils</a:t>
            </a:r>
            <a:r>
              <a:rPr lang="sv-SE" baseline="0" dirty="0"/>
              <a:t>’ </a:t>
            </a:r>
            <a:r>
              <a:rPr lang="sv-SE" baseline="0" dirty="0" err="1"/>
              <a:t>results</a:t>
            </a:r>
            <a:r>
              <a:rPr lang="sv-SE" baseline="0" dirty="0"/>
              <a:t> and to set a </a:t>
            </a:r>
            <a:r>
              <a:rPr lang="sv-SE" baseline="0" dirty="0" err="1"/>
              <a:t>learning</a:t>
            </a:r>
            <a:r>
              <a:rPr lang="sv-SE" baseline="0" dirty="0"/>
              <a:t> organisation. </a:t>
            </a:r>
            <a:r>
              <a:rPr lang="sv-SE" baseline="0" dirty="0" err="1"/>
              <a:t>This</a:t>
            </a:r>
            <a:r>
              <a:rPr lang="sv-SE" baseline="0" dirty="0"/>
              <a:t> </a:t>
            </a:r>
            <a:r>
              <a:rPr lang="sv-SE" baseline="0" dirty="0" err="1"/>
              <a:t>means</a:t>
            </a:r>
            <a:r>
              <a:rPr lang="sv-SE" baseline="0" dirty="0"/>
              <a:t> </a:t>
            </a:r>
            <a:r>
              <a:rPr lang="sv-SE" baseline="0" dirty="0" err="1"/>
              <a:t>that</a:t>
            </a:r>
            <a:r>
              <a:rPr lang="sv-SE" baseline="0" dirty="0"/>
              <a:t> </a:t>
            </a:r>
            <a:r>
              <a:rPr lang="sv-SE" baseline="0" dirty="0" err="1"/>
              <a:t>teachers</a:t>
            </a:r>
            <a:r>
              <a:rPr lang="sv-SE" baseline="0" dirty="0"/>
              <a:t> and </a:t>
            </a:r>
            <a:r>
              <a:rPr lang="sv-SE" baseline="0" dirty="0" err="1"/>
              <a:t>principlas</a:t>
            </a:r>
            <a:r>
              <a:rPr lang="sv-SE" baseline="0" dirty="0"/>
              <a:t> </a:t>
            </a:r>
            <a:r>
              <a:rPr lang="sv-SE" baseline="0" dirty="0" err="1"/>
              <a:t>need</a:t>
            </a:r>
            <a:r>
              <a:rPr lang="sv-SE" baseline="0" dirty="0"/>
              <a:t> to </a:t>
            </a:r>
            <a:r>
              <a:rPr lang="sv-SE" baseline="0" dirty="0" err="1"/>
              <a:t>share</a:t>
            </a:r>
            <a:r>
              <a:rPr lang="sv-SE" baseline="0" dirty="0"/>
              <a:t> </a:t>
            </a:r>
            <a:r>
              <a:rPr lang="sv-SE" baseline="0" dirty="0" err="1"/>
              <a:t>good</a:t>
            </a:r>
            <a:r>
              <a:rPr lang="sv-SE" baseline="0" dirty="0"/>
              <a:t> </a:t>
            </a:r>
            <a:r>
              <a:rPr lang="sv-SE" baseline="0" dirty="0" err="1"/>
              <a:t>ways</a:t>
            </a:r>
            <a:r>
              <a:rPr lang="sv-SE" baseline="0" dirty="0"/>
              <a:t> </a:t>
            </a:r>
            <a:r>
              <a:rPr lang="sv-SE" baseline="0" dirty="0" err="1"/>
              <a:t>of</a:t>
            </a:r>
            <a:r>
              <a:rPr lang="sv-SE" baseline="0" dirty="0"/>
              <a:t> </a:t>
            </a:r>
            <a:r>
              <a:rPr lang="sv-SE" baseline="0" dirty="0" err="1"/>
              <a:t>working</a:t>
            </a:r>
            <a:r>
              <a:rPr lang="sv-SE" baseline="0" dirty="0"/>
              <a:t> </a:t>
            </a:r>
            <a:r>
              <a:rPr lang="sv-SE" baseline="0" dirty="0" err="1"/>
              <a:t>with</a:t>
            </a:r>
            <a:r>
              <a:rPr lang="sv-SE" baseline="0" dirty="0"/>
              <a:t> </a:t>
            </a:r>
            <a:r>
              <a:rPr lang="sv-SE" baseline="0" dirty="0" err="1"/>
              <a:t>collegagues</a:t>
            </a:r>
            <a:r>
              <a:rPr lang="sv-S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err="1"/>
              <a:t>Resaerch</a:t>
            </a:r>
            <a:r>
              <a:rPr lang="sv-SE" baseline="0" dirty="0"/>
              <a:t> is </a:t>
            </a:r>
            <a:r>
              <a:rPr lang="sv-SE" baseline="0" dirty="0" err="1"/>
              <a:t>very</a:t>
            </a:r>
            <a:r>
              <a:rPr lang="sv-SE" baseline="0" dirty="0"/>
              <a:t> </a:t>
            </a:r>
            <a:r>
              <a:rPr lang="sv-SE" baseline="0" dirty="0" err="1"/>
              <a:t>clear</a:t>
            </a:r>
            <a:r>
              <a:rPr lang="sv-SE" baseline="0" dirty="0"/>
              <a:t> </a:t>
            </a:r>
            <a:r>
              <a:rPr lang="sv-SE" baseline="0" dirty="0" err="1"/>
              <a:t>that</a:t>
            </a:r>
            <a:r>
              <a:rPr lang="sv-SE" baseline="0" dirty="0"/>
              <a:t> </a:t>
            </a:r>
            <a:r>
              <a:rPr lang="sv-SE" baseline="0" dirty="0" err="1"/>
              <a:t>collegiual</a:t>
            </a:r>
            <a:r>
              <a:rPr lang="sv-SE" baseline="0" dirty="0"/>
              <a:t> </a:t>
            </a:r>
            <a:r>
              <a:rPr lang="sv-SE" baseline="0" dirty="0" err="1"/>
              <a:t>learning</a:t>
            </a:r>
            <a:r>
              <a:rPr lang="sv-SE" baseline="0" dirty="0"/>
              <a:t> it the </a:t>
            </a:r>
            <a:r>
              <a:rPr lang="sv-SE" baseline="0" dirty="0" err="1"/>
              <a:t>most</a:t>
            </a:r>
            <a:r>
              <a:rPr lang="sv-SE" baseline="0" dirty="0"/>
              <a:t> </a:t>
            </a:r>
            <a:r>
              <a:rPr lang="sv-SE" baseline="0" dirty="0" err="1"/>
              <a:t>effective</a:t>
            </a:r>
            <a:r>
              <a:rPr lang="sv-SE" baseline="0" dirty="0"/>
              <a:t> </a:t>
            </a:r>
            <a:r>
              <a:rPr lang="sv-SE" baseline="0" dirty="0" err="1"/>
              <a:t>way</a:t>
            </a:r>
            <a:r>
              <a:rPr lang="sv-SE" baseline="0" dirty="0"/>
              <a:t> to </a:t>
            </a:r>
            <a:r>
              <a:rPr lang="sv-SE" baseline="0" dirty="0" err="1"/>
              <a:t>improve</a:t>
            </a:r>
            <a:r>
              <a:rPr lang="sv-SE" baseline="0" dirty="0"/>
              <a:t> </a:t>
            </a:r>
            <a:r>
              <a:rPr lang="sv-SE" baseline="0" dirty="0" err="1"/>
              <a:t>tuition</a:t>
            </a:r>
            <a:r>
              <a:rPr lang="sv-SE" baseline="0" dirty="0"/>
              <a:t>, </a:t>
            </a:r>
            <a:r>
              <a:rPr lang="sv-SE" baseline="0" dirty="0" err="1"/>
              <a:t>teachers</a:t>
            </a:r>
            <a:r>
              <a:rPr lang="sv-SE" baseline="0" dirty="0"/>
              <a:t> and the </a:t>
            </a:r>
            <a:r>
              <a:rPr lang="sv-SE" baseline="0" dirty="0" err="1"/>
              <a:t>whole</a:t>
            </a:r>
            <a:r>
              <a:rPr lang="sv-SE" baseline="0" dirty="0"/>
              <a:t> </a:t>
            </a:r>
            <a:r>
              <a:rPr lang="sv-SE" baseline="0" dirty="0" err="1"/>
              <a:t>school</a:t>
            </a:r>
            <a:r>
              <a:rPr lang="sv-SE" baseline="0" dirty="0"/>
              <a:t>. It is not </a:t>
            </a:r>
            <a:r>
              <a:rPr lang="sv-SE" baseline="0" dirty="0" err="1"/>
              <a:t>effecitve</a:t>
            </a:r>
            <a:r>
              <a:rPr lang="sv-SE" baseline="0" dirty="0"/>
              <a:t> </a:t>
            </a:r>
            <a:r>
              <a:rPr lang="sv-SE" baseline="0" dirty="0" err="1"/>
              <a:t>that</a:t>
            </a:r>
            <a:r>
              <a:rPr lang="sv-SE" baseline="0" dirty="0"/>
              <a:t> </a:t>
            </a:r>
            <a:r>
              <a:rPr lang="sv-SE" baseline="0" dirty="0" err="1"/>
              <a:t>each</a:t>
            </a:r>
            <a:r>
              <a:rPr lang="sv-SE" baseline="0" dirty="0"/>
              <a:t> </a:t>
            </a:r>
            <a:r>
              <a:rPr lang="sv-SE" baseline="0" dirty="0" err="1"/>
              <a:t>teacher</a:t>
            </a:r>
            <a:r>
              <a:rPr lang="sv-SE" baseline="0" dirty="0"/>
              <a:t> </a:t>
            </a:r>
            <a:r>
              <a:rPr lang="sv-SE" baseline="0" dirty="0" err="1"/>
              <a:t>have</a:t>
            </a:r>
            <a:r>
              <a:rPr lang="sv-SE" baseline="0" dirty="0"/>
              <a:t> </a:t>
            </a:r>
            <a:r>
              <a:rPr lang="sv-SE" baseline="0" dirty="0" err="1"/>
              <a:t>specific</a:t>
            </a:r>
            <a:r>
              <a:rPr lang="sv-SE" baseline="0" dirty="0"/>
              <a:t> in-service </a:t>
            </a:r>
            <a:r>
              <a:rPr lang="sv-SE" baseline="0" dirty="0" err="1"/>
              <a:t>training</a:t>
            </a:r>
            <a:r>
              <a:rPr lang="sv-SE" baseline="0" dirty="0"/>
              <a:t>, it </a:t>
            </a:r>
            <a:r>
              <a:rPr lang="sv-SE" baseline="0" dirty="0" err="1"/>
              <a:t>needs</a:t>
            </a:r>
            <a:r>
              <a:rPr lang="sv-SE" baseline="0" dirty="0"/>
              <a:t> to be </a:t>
            </a:r>
            <a:r>
              <a:rPr lang="sv-SE" baseline="0" dirty="0" err="1"/>
              <a:t>shared</a:t>
            </a:r>
            <a:r>
              <a:rPr lang="sv-SE" baseline="0" dirty="0"/>
              <a:t> </a:t>
            </a:r>
            <a:r>
              <a:rPr lang="sv-SE" baseline="0" dirty="0" err="1"/>
              <a:t>with</a:t>
            </a:r>
            <a:r>
              <a:rPr lang="sv-SE" baseline="0" dirty="0"/>
              <a:t> </a:t>
            </a:r>
            <a:r>
              <a:rPr lang="sv-SE" baseline="0" dirty="0" err="1"/>
              <a:t>others</a:t>
            </a:r>
            <a:r>
              <a:rPr lang="sv-SE" baseline="0" dirty="0"/>
              <a:t> so the </a:t>
            </a:r>
            <a:r>
              <a:rPr lang="sv-SE" baseline="0" dirty="0" err="1"/>
              <a:t>whole</a:t>
            </a:r>
            <a:r>
              <a:rPr lang="sv-SE" baseline="0" dirty="0"/>
              <a:t> </a:t>
            </a:r>
            <a:r>
              <a:rPr lang="sv-SE" baseline="0" dirty="0" err="1"/>
              <a:t>school</a:t>
            </a:r>
            <a:r>
              <a:rPr lang="sv-SE" baseline="0" dirty="0"/>
              <a:t> </a:t>
            </a:r>
            <a:r>
              <a:rPr lang="sv-SE" baseline="0" dirty="0" err="1"/>
              <a:t>can</a:t>
            </a:r>
            <a:r>
              <a:rPr lang="sv-SE" baseline="0" dirty="0"/>
              <a:t> </a:t>
            </a:r>
            <a:r>
              <a:rPr lang="sv-SE" baseline="0" dirty="0" err="1"/>
              <a:t>take</a:t>
            </a:r>
            <a:r>
              <a:rPr lang="sv-SE" baseline="0" dirty="0"/>
              <a:t> </a:t>
            </a:r>
            <a:r>
              <a:rPr lang="sv-SE" baseline="0" dirty="0" err="1"/>
              <a:t>advantage</a:t>
            </a:r>
            <a:r>
              <a:rPr lang="sv-SE" baseline="0" dirty="0"/>
              <a:t> </a:t>
            </a:r>
            <a:r>
              <a:rPr lang="sv-SE" baseline="0" dirty="0" err="1"/>
              <a:t>of</a:t>
            </a:r>
            <a:r>
              <a:rPr lang="sv-SE" baseline="0" dirty="0"/>
              <a:t> </a:t>
            </a:r>
            <a:r>
              <a:rPr lang="sv-SE" baseline="0" dirty="0" err="1"/>
              <a:t>everyones</a:t>
            </a:r>
            <a:r>
              <a:rPr lang="sv-SE" baseline="0" dirty="0"/>
              <a:t> </a:t>
            </a:r>
            <a:r>
              <a:rPr lang="sv-SE" baseline="0" dirty="0" err="1"/>
              <a:t>competenceies</a:t>
            </a:r>
            <a:r>
              <a:rPr lang="sv-SE" baseline="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err="1"/>
              <a:t>We</a:t>
            </a:r>
            <a:r>
              <a:rPr lang="sv-SE" baseline="0" dirty="0"/>
              <a:t> </a:t>
            </a:r>
            <a:r>
              <a:rPr lang="sv-SE" baseline="0" dirty="0" err="1"/>
              <a:t>see</a:t>
            </a:r>
            <a:r>
              <a:rPr lang="sv-SE" baseline="0" dirty="0"/>
              <a:t> </a:t>
            </a:r>
            <a:r>
              <a:rPr lang="sv-SE" baseline="0" dirty="0" err="1"/>
              <a:t>that</a:t>
            </a:r>
            <a:r>
              <a:rPr lang="sv-SE" baseline="0" dirty="0"/>
              <a:t> is it not </a:t>
            </a:r>
            <a:r>
              <a:rPr lang="sv-SE" baseline="0" dirty="0" err="1"/>
              <a:t>fruitful</a:t>
            </a:r>
            <a:r>
              <a:rPr lang="sv-SE" baseline="0" dirty="0"/>
              <a:t> </a:t>
            </a:r>
            <a:r>
              <a:rPr lang="sv-SE" baseline="0" dirty="0" err="1"/>
              <a:t>with</a:t>
            </a:r>
            <a:r>
              <a:rPr lang="sv-SE" baseline="0" dirty="0"/>
              <a:t> </a:t>
            </a:r>
            <a:r>
              <a:rPr lang="sv-SE" baseline="0" dirty="0" err="1"/>
              <a:t>fixed</a:t>
            </a:r>
            <a:r>
              <a:rPr lang="sv-SE" baseline="0" dirty="0"/>
              <a:t> </a:t>
            </a:r>
            <a:r>
              <a:rPr lang="sv-SE" baseline="0" dirty="0" err="1"/>
              <a:t>groups</a:t>
            </a:r>
            <a:r>
              <a:rPr lang="sv-SE" baseline="0" dirty="0"/>
              <a:t> </a:t>
            </a:r>
            <a:r>
              <a:rPr lang="sv-SE" baseline="0" dirty="0" err="1"/>
              <a:t>based</a:t>
            </a:r>
            <a:r>
              <a:rPr lang="sv-SE" baseline="0" dirty="0"/>
              <a:t> on </a:t>
            </a:r>
            <a:r>
              <a:rPr lang="sv-SE" baseline="0" dirty="0" err="1"/>
              <a:t>pupils</a:t>
            </a:r>
            <a:r>
              <a:rPr lang="sv-SE" baseline="0" dirty="0"/>
              <a:t> </a:t>
            </a:r>
            <a:r>
              <a:rPr lang="sv-SE" baseline="0" dirty="0" err="1"/>
              <a:t>abilities</a:t>
            </a:r>
            <a:r>
              <a:rPr lang="sv-SE" baseline="0" dirty="0"/>
              <a:t>. It is </a:t>
            </a:r>
            <a:r>
              <a:rPr lang="sv-SE" baseline="0" dirty="0" err="1"/>
              <a:t>very</a:t>
            </a:r>
            <a:r>
              <a:rPr lang="sv-SE" baseline="0" dirty="0"/>
              <a:t> </a:t>
            </a:r>
            <a:r>
              <a:rPr lang="sv-SE" baseline="0" dirty="0" err="1"/>
              <a:t>easy</a:t>
            </a:r>
            <a:r>
              <a:rPr lang="sv-SE" baseline="0" dirty="0"/>
              <a:t> to </a:t>
            </a:r>
            <a:r>
              <a:rPr lang="sv-SE" baseline="0" dirty="0" err="1"/>
              <a:t>beleive</a:t>
            </a:r>
            <a:r>
              <a:rPr lang="sv-SE" baseline="0" dirty="0"/>
              <a:t> </a:t>
            </a:r>
            <a:r>
              <a:rPr lang="sv-SE" baseline="0" dirty="0" err="1"/>
              <a:t>that</a:t>
            </a:r>
            <a:r>
              <a:rPr lang="sv-SE" baseline="0" dirty="0"/>
              <a:t> </a:t>
            </a:r>
            <a:r>
              <a:rPr lang="sv-SE" baseline="0" dirty="0" err="1"/>
              <a:t>tuition</a:t>
            </a:r>
            <a:r>
              <a:rPr lang="sv-SE" baseline="0" dirty="0"/>
              <a:t> is </a:t>
            </a:r>
            <a:r>
              <a:rPr lang="sv-SE" baseline="0" dirty="0" err="1"/>
              <a:t>more</a:t>
            </a:r>
            <a:r>
              <a:rPr lang="sv-SE" baseline="0" dirty="0"/>
              <a:t> </a:t>
            </a:r>
            <a:r>
              <a:rPr lang="sv-SE" baseline="0" dirty="0" err="1"/>
              <a:t>effective</a:t>
            </a:r>
            <a:r>
              <a:rPr lang="sv-SE" baseline="0" dirty="0"/>
              <a:t> </a:t>
            </a:r>
            <a:r>
              <a:rPr lang="sv-SE" baseline="0" dirty="0" err="1"/>
              <a:t>when</a:t>
            </a:r>
            <a:r>
              <a:rPr lang="sv-SE" baseline="0" dirty="0"/>
              <a:t> </a:t>
            </a:r>
            <a:r>
              <a:rPr lang="sv-SE" baseline="0" dirty="0" err="1"/>
              <a:t>everyone</a:t>
            </a:r>
            <a:r>
              <a:rPr lang="sv-SE" baseline="0" dirty="0"/>
              <a:t> is at the same </a:t>
            </a:r>
            <a:r>
              <a:rPr lang="sv-SE" baseline="0" dirty="0" err="1"/>
              <a:t>level</a:t>
            </a:r>
            <a:r>
              <a:rPr lang="sv-SE" baseline="0" dirty="0"/>
              <a:t>, </a:t>
            </a:r>
            <a:r>
              <a:rPr lang="sv-SE" baseline="0" dirty="0" err="1"/>
              <a:t>but</a:t>
            </a:r>
            <a:r>
              <a:rPr lang="sv-SE" baseline="0" dirty="0"/>
              <a:t> </a:t>
            </a:r>
            <a:r>
              <a:rPr lang="sv-SE" baseline="0" dirty="0" err="1"/>
              <a:t>evidence</a:t>
            </a:r>
            <a:r>
              <a:rPr lang="sv-SE" baseline="0" dirty="0"/>
              <a:t> </a:t>
            </a:r>
            <a:r>
              <a:rPr lang="sv-SE" baseline="0" dirty="0" err="1"/>
              <a:t>tell</a:t>
            </a:r>
            <a:r>
              <a:rPr lang="sv-SE" baseline="0" dirty="0"/>
              <a:t> </a:t>
            </a:r>
            <a:r>
              <a:rPr lang="sv-SE" baseline="0" dirty="0" err="1"/>
              <a:t>us</a:t>
            </a:r>
            <a:r>
              <a:rPr lang="sv-SE" baseline="0" dirty="0"/>
              <a:t> </a:t>
            </a:r>
            <a:r>
              <a:rPr lang="sv-SE" baseline="0" dirty="0" err="1"/>
              <a:t>differently</a:t>
            </a:r>
            <a:r>
              <a:rPr lang="sv-SE" baseline="0" dirty="0"/>
              <a:t>. It is </a:t>
            </a:r>
            <a:r>
              <a:rPr lang="sv-SE" baseline="0" dirty="0" err="1"/>
              <a:t>becase</a:t>
            </a:r>
            <a:r>
              <a:rPr lang="sv-SE" baseline="0" dirty="0"/>
              <a:t> </a:t>
            </a:r>
            <a:r>
              <a:rPr lang="sv-SE" baseline="0" dirty="0" err="1"/>
              <a:t>peer</a:t>
            </a:r>
            <a:r>
              <a:rPr lang="sv-SE" baseline="0" dirty="0"/>
              <a:t> </a:t>
            </a:r>
            <a:r>
              <a:rPr lang="sv-SE" baseline="0" dirty="0" err="1"/>
              <a:t>learning</a:t>
            </a:r>
            <a:r>
              <a:rPr lang="sv-SE" baseline="0" dirty="0"/>
              <a:t> is </a:t>
            </a:r>
            <a:r>
              <a:rPr lang="sv-SE" baseline="0" dirty="0" err="1"/>
              <a:t>effecitve</a:t>
            </a:r>
            <a:r>
              <a:rPr lang="sv-SE" baseline="0" dirty="0"/>
              <a:t>. </a:t>
            </a:r>
            <a:r>
              <a:rPr lang="sv-SE" baseline="0" dirty="0" err="1"/>
              <a:t>Pupils</a:t>
            </a:r>
            <a:r>
              <a:rPr lang="sv-SE" baseline="0" dirty="0"/>
              <a:t> </a:t>
            </a:r>
            <a:r>
              <a:rPr lang="sv-SE" baseline="0" dirty="0" err="1"/>
              <a:t>learn</a:t>
            </a:r>
            <a:r>
              <a:rPr lang="sv-SE" baseline="0" dirty="0"/>
              <a:t> from </a:t>
            </a:r>
            <a:r>
              <a:rPr lang="sv-SE" baseline="0" dirty="0" err="1"/>
              <a:t>each</a:t>
            </a:r>
            <a:r>
              <a:rPr lang="sv-SE" baseline="0" dirty="0"/>
              <a:t> </a:t>
            </a:r>
            <a:r>
              <a:rPr lang="sv-SE" baseline="0" dirty="0" err="1"/>
              <a:t>other</a:t>
            </a:r>
            <a:r>
              <a:rPr lang="sv-SE" baseline="0" dirty="0"/>
              <a:t> and not </a:t>
            </a:r>
            <a:r>
              <a:rPr lang="sv-SE" baseline="0" dirty="0" err="1"/>
              <a:t>only</a:t>
            </a:r>
            <a:r>
              <a:rPr lang="sv-SE" baseline="0" dirty="0"/>
              <a:t> from the </a:t>
            </a:r>
            <a:r>
              <a:rPr lang="sv-SE" baseline="0" dirty="0" err="1"/>
              <a:t>teacher</a:t>
            </a:r>
            <a:r>
              <a:rPr lang="sv-SE" baseline="0" dirty="0"/>
              <a:t>. </a:t>
            </a:r>
            <a:r>
              <a:rPr lang="sv-SE" baseline="0" dirty="0" err="1"/>
              <a:t>Pupils</a:t>
            </a:r>
            <a:r>
              <a:rPr lang="sv-SE" baseline="0" dirty="0"/>
              <a:t> </a:t>
            </a:r>
            <a:r>
              <a:rPr lang="sv-SE" baseline="0" dirty="0" err="1"/>
              <a:t>who</a:t>
            </a:r>
            <a:r>
              <a:rPr lang="sv-SE" baseline="0" dirty="0"/>
              <a:t> </a:t>
            </a:r>
            <a:r>
              <a:rPr lang="sv-SE" baseline="0" dirty="0" err="1"/>
              <a:t>struggle</a:t>
            </a:r>
            <a:r>
              <a:rPr lang="sv-SE" baseline="0" dirty="0"/>
              <a:t> </a:t>
            </a:r>
            <a:r>
              <a:rPr lang="sv-SE" baseline="0" dirty="0" err="1"/>
              <a:t>are</a:t>
            </a:r>
            <a:r>
              <a:rPr lang="sv-SE" baseline="0" dirty="0"/>
              <a:t> </a:t>
            </a:r>
            <a:r>
              <a:rPr lang="sv-SE" baseline="0" dirty="0" err="1"/>
              <a:t>motivated</a:t>
            </a:r>
            <a:r>
              <a:rPr lang="sv-SE" baseline="0" dirty="0"/>
              <a:t> by </a:t>
            </a:r>
            <a:r>
              <a:rPr lang="sv-SE" baseline="0" dirty="0" err="1"/>
              <a:t>their</a:t>
            </a:r>
            <a:r>
              <a:rPr lang="sv-SE" baseline="0" dirty="0"/>
              <a:t> </a:t>
            </a:r>
            <a:r>
              <a:rPr lang="sv-SE" baseline="0" dirty="0" err="1"/>
              <a:t>peers</a:t>
            </a:r>
            <a:r>
              <a:rPr lang="sv-SE" baseline="0" dirty="0"/>
              <a:t> and </a:t>
            </a:r>
            <a:r>
              <a:rPr lang="sv-SE" baseline="0" dirty="0" err="1"/>
              <a:t>pupils</a:t>
            </a:r>
            <a:r>
              <a:rPr lang="sv-SE" baseline="0" dirty="0"/>
              <a:t> </a:t>
            </a:r>
            <a:r>
              <a:rPr lang="sv-SE" baseline="0" dirty="0" err="1"/>
              <a:t>who</a:t>
            </a:r>
            <a:r>
              <a:rPr lang="sv-SE" baseline="0" dirty="0"/>
              <a:t> </a:t>
            </a:r>
            <a:r>
              <a:rPr lang="sv-SE" baseline="0" dirty="0" err="1"/>
              <a:t>aldreasy</a:t>
            </a:r>
            <a:r>
              <a:rPr lang="sv-SE" baseline="0" dirty="0"/>
              <a:t> </a:t>
            </a:r>
            <a:r>
              <a:rPr lang="sv-SE" baseline="0" dirty="0" err="1"/>
              <a:t>know</a:t>
            </a:r>
            <a:r>
              <a:rPr lang="sv-SE" baseline="0" dirty="0"/>
              <a:t> </a:t>
            </a:r>
            <a:r>
              <a:rPr lang="sv-SE" baseline="0" dirty="0" err="1"/>
              <a:t>things</a:t>
            </a:r>
            <a:r>
              <a:rPr lang="sv-SE" baseline="0" dirty="0"/>
              <a:t> </a:t>
            </a:r>
            <a:r>
              <a:rPr lang="sv-SE" baseline="0" dirty="0" err="1"/>
              <a:t>consilidate</a:t>
            </a:r>
            <a:r>
              <a:rPr lang="sv-SE" baseline="0" dirty="0"/>
              <a:t> </a:t>
            </a:r>
            <a:r>
              <a:rPr lang="sv-SE" baseline="0" dirty="0" err="1"/>
              <a:t>their</a:t>
            </a:r>
            <a:r>
              <a:rPr lang="sv-SE" baseline="0" dirty="0"/>
              <a:t> </a:t>
            </a:r>
            <a:r>
              <a:rPr lang="sv-SE" baseline="0" dirty="0" err="1"/>
              <a:t>knowledge</a:t>
            </a:r>
            <a:r>
              <a:rPr lang="sv-SE" baseline="0" dirty="0"/>
              <a:t> </a:t>
            </a:r>
            <a:r>
              <a:rPr lang="sv-SE" baseline="0" dirty="0" err="1"/>
              <a:t>when</a:t>
            </a:r>
            <a:r>
              <a:rPr lang="sv-SE" baseline="0" dirty="0"/>
              <a:t> </a:t>
            </a:r>
            <a:r>
              <a:rPr lang="sv-SE" baseline="0" dirty="0" err="1"/>
              <a:t>explaining</a:t>
            </a:r>
            <a:r>
              <a:rPr lang="sv-SE" baseline="0" dirty="0"/>
              <a:t> to </a:t>
            </a:r>
            <a:r>
              <a:rPr lang="sv-SE" baseline="0" dirty="0" err="1"/>
              <a:t>others</a:t>
            </a:r>
            <a:r>
              <a:rPr lang="sv-SE" baseline="0" dirty="0"/>
              <a:t>. </a:t>
            </a:r>
            <a:r>
              <a:rPr lang="sv-SE" baseline="0" dirty="0" err="1"/>
              <a:t>Discussing</a:t>
            </a:r>
            <a:r>
              <a:rPr lang="sv-SE" baseline="0" dirty="0"/>
              <a:t> and </a:t>
            </a:r>
            <a:r>
              <a:rPr lang="sv-SE" baseline="0" dirty="0" err="1"/>
              <a:t>exploring</a:t>
            </a:r>
            <a:r>
              <a:rPr lang="sv-SE" baseline="0" dirty="0"/>
              <a:t> </a:t>
            </a:r>
            <a:r>
              <a:rPr lang="sv-SE" baseline="0" dirty="0" err="1"/>
              <a:t>together</a:t>
            </a:r>
            <a:r>
              <a:rPr lang="sv-SE" baseline="0" dirty="0"/>
              <a:t> </a:t>
            </a:r>
            <a:r>
              <a:rPr lang="sv-SE" baseline="0" dirty="0" err="1"/>
              <a:t>improves</a:t>
            </a:r>
            <a:r>
              <a:rPr lang="sv-SE" baseline="0" dirty="0"/>
              <a:t> </a:t>
            </a:r>
            <a:r>
              <a:rPr lang="sv-SE" baseline="0" dirty="0" err="1"/>
              <a:t>understanding</a:t>
            </a:r>
            <a:r>
              <a:rPr lang="sv-SE" baseline="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So, ”</a:t>
            </a:r>
            <a:r>
              <a:rPr lang="sv-SE" baseline="0" dirty="0" err="1"/>
              <a:t>sharing</a:t>
            </a:r>
            <a:r>
              <a:rPr lang="sv-SE" baseline="0" dirty="0"/>
              <a:t> is </a:t>
            </a:r>
            <a:r>
              <a:rPr lang="sv-SE" baseline="0" dirty="0" err="1"/>
              <a:t>caring</a:t>
            </a:r>
            <a:r>
              <a:rPr lang="sv-SE" baseline="0" dirty="0"/>
              <a:t>” at all </a:t>
            </a:r>
            <a:r>
              <a:rPr lang="sv-SE" baseline="0" dirty="0" err="1"/>
              <a:t>levels</a:t>
            </a:r>
            <a:r>
              <a:rPr lang="sv-SE" baseline="0" dirty="0"/>
              <a:t>.</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81EB79C0-40FF-4CCA-A6CB-EC9832B3CFF4}" type="slidenum">
              <a:rPr lang="sv-SE" smtClean="0"/>
              <a:t>8</a:t>
            </a:fld>
            <a:endParaRPr lang="sv-SE"/>
          </a:p>
        </p:txBody>
      </p:sp>
    </p:spTree>
    <p:extLst>
      <p:ext uri="{BB962C8B-B14F-4D97-AF65-F5344CB8AC3E}">
        <p14:creationId xmlns:p14="http://schemas.microsoft.com/office/powerpoint/2010/main" val="381352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How</a:t>
            </a:r>
            <a:r>
              <a:rPr lang="sv-SE" dirty="0"/>
              <a:t> the system is set </a:t>
            </a:r>
            <a:r>
              <a:rPr lang="sv-SE" dirty="0" err="1"/>
              <a:t>up</a:t>
            </a:r>
            <a:r>
              <a:rPr lang="sv-SE" dirty="0"/>
              <a:t> – </a:t>
            </a:r>
            <a:r>
              <a:rPr lang="sv-SE" dirty="0" err="1"/>
              <a:t>how</a:t>
            </a:r>
            <a:r>
              <a:rPr lang="sv-SE" dirty="0"/>
              <a:t> the system </a:t>
            </a:r>
            <a:r>
              <a:rPr lang="sv-SE" dirty="0" err="1"/>
              <a:t>works</a:t>
            </a:r>
            <a:endParaRPr lang="sv-SE" dirty="0"/>
          </a:p>
          <a:p>
            <a:endParaRPr lang="sv-SE" dirty="0"/>
          </a:p>
          <a:p>
            <a:r>
              <a:rPr lang="sv-SE" dirty="0" err="1"/>
              <a:t>Letting</a:t>
            </a:r>
            <a:r>
              <a:rPr lang="sv-SE" dirty="0"/>
              <a:t> </a:t>
            </a:r>
            <a:r>
              <a:rPr lang="sv-SE" dirty="0" err="1"/>
              <a:t>people</a:t>
            </a:r>
            <a:r>
              <a:rPr lang="sv-SE" dirty="0"/>
              <a:t> </a:t>
            </a:r>
            <a:r>
              <a:rPr lang="sv-SE" dirty="0" err="1"/>
              <a:t>decide</a:t>
            </a:r>
            <a:r>
              <a:rPr lang="sv-SE" dirty="0"/>
              <a:t> at </a:t>
            </a:r>
            <a:r>
              <a:rPr lang="sv-SE" dirty="0" err="1"/>
              <a:t>local</a:t>
            </a:r>
            <a:r>
              <a:rPr lang="sv-SE" dirty="0"/>
              <a:t> </a:t>
            </a:r>
            <a:r>
              <a:rPr lang="sv-SE" dirty="0" err="1"/>
              <a:t>level</a:t>
            </a:r>
            <a:r>
              <a:rPr lang="sv-SE" dirty="0"/>
              <a:t> vs </a:t>
            </a:r>
            <a:r>
              <a:rPr lang="sv-SE" dirty="0" err="1"/>
              <a:t>wanting</a:t>
            </a:r>
            <a:r>
              <a:rPr lang="sv-SE" dirty="0"/>
              <a:t> to </a:t>
            </a:r>
            <a:r>
              <a:rPr lang="sv-SE" dirty="0" err="1"/>
              <a:t>know</a:t>
            </a:r>
            <a:r>
              <a:rPr lang="sv-SE" dirty="0"/>
              <a:t> (and value) </a:t>
            </a:r>
            <a:r>
              <a:rPr lang="sv-SE" dirty="0" err="1"/>
              <a:t>how</a:t>
            </a:r>
            <a:r>
              <a:rPr lang="sv-SE" dirty="0"/>
              <a:t> it is </a:t>
            </a:r>
            <a:r>
              <a:rPr lang="sv-SE" dirty="0" err="1"/>
              <a:t>done</a:t>
            </a:r>
            <a:endParaRPr lang="sv-SE" dirty="0"/>
          </a:p>
          <a:p>
            <a:endParaRPr lang="sv-SE" dirty="0"/>
          </a:p>
        </p:txBody>
      </p:sp>
      <p:sp>
        <p:nvSpPr>
          <p:cNvPr id="4" name="Platshållare för bildnummer 3"/>
          <p:cNvSpPr>
            <a:spLocks noGrp="1"/>
          </p:cNvSpPr>
          <p:nvPr>
            <p:ph type="sldNum" sz="quarter" idx="5"/>
          </p:nvPr>
        </p:nvSpPr>
        <p:spPr/>
        <p:txBody>
          <a:bodyPr/>
          <a:lstStyle/>
          <a:p>
            <a:fld id="{11371BD4-CDC3-4D0C-9059-B73939A4344C}" type="slidenum">
              <a:rPr lang="sv-SE" smtClean="0"/>
              <a:t>9</a:t>
            </a:fld>
            <a:endParaRPr lang="sv-SE"/>
          </a:p>
        </p:txBody>
      </p:sp>
    </p:spTree>
    <p:extLst>
      <p:ext uri="{BB962C8B-B14F-4D97-AF65-F5344CB8AC3E}">
        <p14:creationId xmlns:p14="http://schemas.microsoft.com/office/powerpoint/2010/main" val="198497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snabba</a:t>
            </a:r>
          </a:p>
          <a:p>
            <a:r>
              <a:rPr lang="sv-SE" dirty="0"/>
              <a:t>Dåligt underbyggda (konsekvensutredningar)</a:t>
            </a:r>
          </a:p>
          <a:p>
            <a:r>
              <a:rPr lang="sv-SE" dirty="0"/>
              <a:t>Delvis felriktade</a:t>
            </a:r>
          </a:p>
          <a:p>
            <a:endParaRPr lang="sv-SE" dirty="0"/>
          </a:p>
          <a:p>
            <a:r>
              <a:rPr lang="sv-SE" dirty="0"/>
              <a:t>Vi önskar</a:t>
            </a:r>
          </a:p>
          <a:p>
            <a:r>
              <a:rPr lang="sv-SE" dirty="0"/>
              <a:t>Stegvis införande efter försöksverksamheter</a:t>
            </a:r>
          </a:p>
          <a:p>
            <a:endParaRPr lang="sv-SE" dirty="0"/>
          </a:p>
        </p:txBody>
      </p:sp>
      <p:sp>
        <p:nvSpPr>
          <p:cNvPr id="4" name="Platshållare för bildnummer 3"/>
          <p:cNvSpPr>
            <a:spLocks noGrp="1"/>
          </p:cNvSpPr>
          <p:nvPr>
            <p:ph type="sldNum" sz="quarter" idx="10"/>
          </p:nvPr>
        </p:nvSpPr>
        <p:spPr/>
        <p:txBody>
          <a:bodyPr/>
          <a:lstStyle/>
          <a:p>
            <a:fld id="{E858036D-0015-474A-8972-BD17FB008C48}" type="slidenum">
              <a:rPr lang="sv-SE" smtClean="0"/>
              <a:t>10</a:t>
            </a:fld>
            <a:endParaRPr lang="sv-SE" dirty="0"/>
          </a:p>
        </p:txBody>
      </p:sp>
    </p:spTree>
    <p:extLst>
      <p:ext uri="{BB962C8B-B14F-4D97-AF65-F5344CB8AC3E}">
        <p14:creationId xmlns:p14="http://schemas.microsoft.com/office/powerpoint/2010/main" val="419605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8" name="Bildobjekt 7">
            <a:extLst>
              <a:ext uri="{FF2B5EF4-FFF2-40B4-BE49-F238E27FC236}">
                <a16:creationId xmlns:a16="http://schemas.microsoft.com/office/drawing/2014/main" id="{4C8F17A7-986A-493D-A73A-36E676041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83070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035E6C0E-A5A8-49D9-B29A-3C3A675597F9}"/>
              </a:ext>
            </a:extLst>
          </p:cNvPr>
          <p:cNvGrpSpPr/>
          <p:nvPr userDrawn="1"/>
        </p:nvGrpSpPr>
        <p:grpSpPr>
          <a:xfrm>
            <a:off x="0" y="0"/>
            <a:ext cx="12192000" cy="6858000"/>
            <a:chOff x="0" y="0"/>
            <a:chExt cx="12192000" cy="6858000"/>
          </a:xfrm>
        </p:grpSpPr>
        <p:pic>
          <p:nvPicPr>
            <p:cNvPr id="10" name="Bildobjekt 9" descr="En bild som visar ritning&#10;&#10;Automatiskt genererad beskrivning">
              <a:extLst>
                <a:ext uri="{FF2B5EF4-FFF2-40B4-BE49-F238E27FC236}">
                  <a16:creationId xmlns:a16="http://schemas.microsoft.com/office/drawing/2014/main" id="{359E7A7B-23E6-4D82-BB63-6AB6D65A6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id="{D27B0622-8571-49C5-B82A-849EA8BFF5E7}"/>
                </a:ext>
              </a:extLst>
            </p:cNvPr>
            <p:cNvSpPr/>
            <p:nvPr userDrawn="1"/>
          </p:nvSpPr>
          <p:spPr>
            <a:xfrm>
              <a:off x="10946921" y="6219645"/>
              <a:ext cx="1069675" cy="43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15" name="Bildobjekt 14">
            <a:extLst>
              <a:ext uri="{FF2B5EF4-FFF2-40B4-BE49-F238E27FC236}">
                <a16:creationId xmlns:a16="http://schemas.microsoft.com/office/drawing/2014/main" id="{58DD4DFA-BC89-40C2-AF3B-209A6D5A82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5969D806-9767-41F0-B9F4-D3DF4C449012}"/>
              </a:ext>
            </a:extLst>
          </p:cNvPr>
          <p:cNvGrpSpPr/>
          <p:nvPr userDrawn="1"/>
        </p:nvGrpSpPr>
        <p:grpSpPr>
          <a:xfrm>
            <a:off x="1354" y="0"/>
            <a:ext cx="12189291" cy="6858000"/>
            <a:chOff x="1354" y="0"/>
            <a:chExt cx="12189291" cy="6858000"/>
          </a:xfrm>
        </p:grpSpPr>
        <p:pic>
          <p:nvPicPr>
            <p:cNvPr id="7" name="Bildobjekt 6" descr="En bild som visar enhet&#10;&#10;Automatiskt genererad beskrivning">
              <a:extLst>
                <a:ext uri="{FF2B5EF4-FFF2-40B4-BE49-F238E27FC236}">
                  <a16:creationId xmlns:a16="http://schemas.microsoft.com/office/drawing/2014/main" id="{C364F0FF-5173-4036-8DFB-57BA962BF1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10" name="Rektangel 9">
              <a:extLst>
                <a:ext uri="{FF2B5EF4-FFF2-40B4-BE49-F238E27FC236}">
                  <a16:creationId xmlns:a16="http://schemas.microsoft.com/office/drawing/2014/main" id="{AC6EC53D-FF40-43AD-AD8C-661BEA7E0897}"/>
                </a:ext>
              </a:extLst>
            </p:cNvPr>
            <p:cNvSpPr/>
            <p:nvPr userDrawn="1"/>
          </p:nvSpPr>
          <p:spPr>
            <a:xfrm>
              <a:off x="10964174" y="6202392"/>
              <a:ext cx="1086928" cy="439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14" name="Bildobjekt 13">
            <a:extLst>
              <a:ext uri="{FF2B5EF4-FFF2-40B4-BE49-F238E27FC236}">
                <a16:creationId xmlns:a16="http://schemas.microsoft.com/office/drawing/2014/main" id="{B509568F-DAC7-4140-B6B5-E7D12137E4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DF72D224-334C-4C3E-9C78-F47BBA4DD620}"/>
              </a:ext>
            </a:extLst>
          </p:cNvPr>
          <p:cNvGrpSpPr/>
          <p:nvPr userDrawn="1"/>
        </p:nvGrpSpPr>
        <p:grpSpPr>
          <a:xfrm>
            <a:off x="1354" y="0"/>
            <a:ext cx="12189291" cy="6858000"/>
            <a:chOff x="1354" y="0"/>
            <a:chExt cx="12189291" cy="6858000"/>
          </a:xfrm>
        </p:grpSpPr>
        <p:pic>
          <p:nvPicPr>
            <p:cNvPr id="8" name="Bildobjekt 7" descr="En bild som visar ritning&#10;&#10;Automatiskt genererad beskrivning">
              <a:extLst>
                <a:ext uri="{FF2B5EF4-FFF2-40B4-BE49-F238E27FC236}">
                  <a16:creationId xmlns:a16="http://schemas.microsoft.com/office/drawing/2014/main" id="{4F3898D7-9B1B-49E6-98E4-7D5ED7AAAC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9" name="Rektangel 8">
              <a:extLst>
                <a:ext uri="{FF2B5EF4-FFF2-40B4-BE49-F238E27FC236}">
                  <a16:creationId xmlns:a16="http://schemas.microsoft.com/office/drawing/2014/main" id="{3FC079A3-BD51-4E57-851D-AF526789E11D}"/>
                </a:ext>
              </a:extLst>
            </p:cNvPr>
            <p:cNvSpPr/>
            <p:nvPr userDrawn="1"/>
          </p:nvSpPr>
          <p:spPr>
            <a:xfrm>
              <a:off x="10955547" y="6159260"/>
              <a:ext cx="1078302" cy="56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tx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11" name="Bildobjekt 10">
            <a:extLst>
              <a:ext uri="{FF2B5EF4-FFF2-40B4-BE49-F238E27FC236}">
                <a16:creationId xmlns:a16="http://schemas.microsoft.com/office/drawing/2014/main" id="{B6745C80-0CE6-404F-811B-5626FA0D36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83145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792A4E7D-A27C-4F66-B351-48F3AF0F911D}"/>
              </a:ext>
            </a:extLst>
          </p:cNvPr>
          <p:cNvGrpSpPr/>
          <p:nvPr userDrawn="1"/>
        </p:nvGrpSpPr>
        <p:grpSpPr>
          <a:xfrm>
            <a:off x="1354" y="0"/>
            <a:ext cx="12189291" cy="6858000"/>
            <a:chOff x="1354" y="0"/>
            <a:chExt cx="12189291" cy="6858000"/>
          </a:xfrm>
        </p:grpSpPr>
        <p:pic>
          <p:nvPicPr>
            <p:cNvPr id="7" name="Bildobjekt 6" descr="En bild som visar ritning&#10;&#10;Automatiskt genererad beskrivning">
              <a:extLst>
                <a:ext uri="{FF2B5EF4-FFF2-40B4-BE49-F238E27FC236}">
                  <a16:creationId xmlns:a16="http://schemas.microsoft.com/office/drawing/2014/main" id="{F5858BC1-E917-4AB4-A6D6-A21E9A36A9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10" name="Rektangel 9">
              <a:extLst>
                <a:ext uri="{FF2B5EF4-FFF2-40B4-BE49-F238E27FC236}">
                  <a16:creationId xmlns:a16="http://schemas.microsoft.com/office/drawing/2014/main" id="{9CE49E67-CF36-41DF-99EE-4ACD6D9C410D}"/>
                </a:ext>
              </a:extLst>
            </p:cNvPr>
            <p:cNvSpPr/>
            <p:nvPr userDrawn="1"/>
          </p:nvSpPr>
          <p:spPr>
            <a:xfrm>
              <a:off x="10929668" y="6176513"/>
              <a:ext cx="1112807" cy="465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pic>
        <p:nvPicPr>
          <p:cNvPr id="13" name="Bildobjekt 12">
            <a:extLst>
              <a:ext uri="{FF2B5EF4-FFF2-40B4-BE49-F238E27FC236}">
                <a16:creationId xmlns:a16="http://schemas.microsoft.com/office/drawing/2014/main" id="{EAF459C2-DBFE-4779-A76E-40021CB59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473499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697233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051572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126064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8061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56941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27204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98803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810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6518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34255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901273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611135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13307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39076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214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389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2022-05-08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4.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image" Target="../media/image9.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0.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grpSp>
        <p:nvGrpSpPr>
          <p:cNvPr id="11" name="Grupp 10">
            <a:extLst>
              <a:ext uri="{FF2B5EF4-FFF2-40B4-BE49-F238E27FC236}">
                <a16:creationId xmlns:a16="http://schemas.microsoft.com/office/drawing/2014/main" id="{EE660D48-FC01-46DE-A864-CAF0456DC8DA}"/>
              </a:ext>
            </a:extLst>
          </p:cNvPr>
          <p:cNvGrpSpPr/>
          <p:nvPr userDrawn="1"/>
        </p:nvGrpSpPr>
        <p:grpSpPr>
          <a:xfrm>
            <a:off x="0" y="0"/>
            <a:ext cx="12192000" cy="6858000"/>
            <a:chOff x="0" y="0"/>
            <a:chExt cx="12192000" cy="6858000"/>
          </a:xfrm>
        </p:grpSpPr>
        <p:pic>
          <p:nvPicPr>
            <p:cNvPr id="8" name="Bildobjekt 7">
              <a:extLst>
                <a:ext uri="{FF2B5EF4-FFF2-40B4-BE49-F238E27FC236}">
                  <a16:creationId xmlns:a16="http://schemas.microsoft.com/office/drawing/2014/main" id="{50AA73D5-0E97-43C1-8408-5287E09BF250}"/>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D0FA5C6C-BD34-4AC3-8DE5-D53822A2FEBE}"/>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objekt 8">
              <a:extLst>
                <a:ext uri="{FF2B5EF4-FFF2-40B4-BE49-F238E27FC236}">
                  <a16:creationId xmlns:a16="http://schemas.microsoft.com/office/drawing/2014/main" id="{0FE16CA5-D3D7-4629-A901-F663BB2070F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gr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C94E421-CE63-487F-A014-B057649EC497}"/>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
        <p:nvSpPr>
          <p:cNvPr id="8" name="Rektangel 7">
            <a:extLst>
              <a:ext uri="{FF2B5EF4-FFF2-40B4-BE49-F238E27FC236}">
                <a16:creationId xmlns:a16="http://schemas.microsoft.com/office/drawing/2014/main" id="{F7AB6A10-8B24-4FD4-9E16-53933481087F}"/>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D6FCB22-5382-4C40-A706-08CCC3261D0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grpSp>
        <p:nvGrpSpPr>
          <p:cNvPr id="8" name="Grupp 7">
            <a:extLst>
              <a:ext uri="{FF2B5EF4-FFF2-40B4-BE49-F238E27FC236}">
                <a16:creationId xmlns:a16="http://schemas.microsoft.com/office/drawing/2014/main" id="{A80A2AE6-FD14-4E1E-A5A7-2C96DD4415D6}"/>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60D2B634-DE09-4395-A0D3-2959611253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10" name="Rektangel 9">
              <a:extLst>
                <a:ext uri="{FF2B5EF4-FFF2-40B4-BE49-F238E27FC236}">
                  <a16:creationId xmlns:a16="http://schemas.microsoft.com/office/drawing/2014/main" id="{98DFFC45-AB9E-4744-8303-AC0EB20F0A29}"/>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1" name="Bildobjekt 10">
            <a:extLst>
              <a:ext uri="{FF2B5EF4-FFF2-40B4-BE49-F238E27FC236}">
                <a16:creationId xmlns:a16="http://schemas.microsoft.com/office/drawing/2014/main" id="{0704CB83-7953-4619-B07A-40E92C8B645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83F8696-5C22-46A0-8662-479204719ADD}"/>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
        <p:nvSpPr>
          <p:cNvPr id="10" name="Rektangel 9">
            <a:extLst>
              <a:ext uri="{FF2B5EF4-FFF2-40B4-BE49-F238E27FC236}">
                <a16:creationId xmlns:a16="http://schemas.microsoft.com/office/drawing/2014/main" id="{643CD935-0E3E-42C3-99A3-3E7C5B6C67E9}"/>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a:extLst>
              <a:ext uri="{FF2B5EF4-FFF2-40B4-BE49-F238E27FC236}">
                <a16:creationId xmlns:a16="http://schemas.microsoft.com/office/drawing/2014/main" id="{350442B3-0FF0-4F59-9EBB-B2B00A2820C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5" name="Bildobjekt 14" descr="En bild som visar ritning&#10;&#10;Automatiskt genererad beskrivning">
            <a:extLst>
              <a:ext uri="{FF2B5EF4-FFF2-40B4-BE49-F238E27FC236}">
                <a16:creationId xmlns:a16="http://schemas.microsoft.com/office/drawing/2014/main" id="{50AFCE53-42E3-49DD-84A0-5B925C4F6EF5}"/>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793698" y="6310931"/>
            <a:ext cx="1245699" cy="403200"/>
          </a:xfrm>
          <a:prstGeom prst="rect">
            <a:avLst/>
          </a:prstGeom>
        </p:spPr>
      </p:pic>
    </p:spTree>
    <p:extLst>
      <p:ext uri="{BB962C8B-B14F-4D97-AF65-F5344CB8AC3E}">
        <p14:creationId xmlns:p14="http://schemas.microsoft.com/office/powerpoint/2010/main" val="3641958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2022-05-08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AC6432E0-BDFD-43CC-AAB3-9C0AEE1D889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05920" y="6314497"/>
            <a:ext cx="1219928" cy="396000"/>
          </a:xfrm>
          <a:prstGeom prst="rect">
            <a:avLst/>
          </a:prstGeom>
        </p:spPr>
      </p:pic>
    </p:spTree>
    <p:extLst>
      <p:ext uri="{BB962C8B-B14F-4D97-AF65-F5344CB8AC3E}">
        <p14:creationId xmlns:p14="http://schemas.microsoft.com/office/powerpoint/2010/main" val="34932190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7" descr="En bild som visar himmel, byggnad, utomhus, stad&#10;&#10;Automatiskt genererad beskrivning">
            <a:extLst>
              <a:ext uri="{FF2B5EF4-FFF2-40B4-BE49-F238E27FC236}">
                <a16:creationId xmlns:a16="http://schemas.microsoft.com/office/drawing/2014/main" id="{640C848F-B61B-47B8-9CF3-BA6395EE10B4}"/>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9271" t="23921" r="1705" b="21451"/>
          <a:stretch/>
        </p:blipFill>
        <p:spPr>
          <a:xfrm flipH="1">
            <a:off x="-73573" y="0"/>
            <a:ext cx="8591673" cy="6924675"/>
          </a:xfrm>
        </p:spPr>
      </p:pic>
      <p:pic>
        <p:nvPicPr>
          <p:cNvPr id="1026" name="Picture 2" descr="Öppna fotot">
            <a:extLst>
              <a:ext uri="{FF2B5EF4-FFF2-40B4-BE49-F238E27FC236}">
                <a16:creationId xmlns:a16="http://schemas.microsoft.com/office/drawing/2014/main" id="{55DEF4CE-7C30-437E-A070-042171FB7626}"/>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5503803" y="-66675"/>
            <a:ext cx="6688198" cy="6924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14BCDD0-8944-4884-B1B6-A45B40EE0269}"/>
              </a:ext>
            </a:extLst>
          </p:cNvPr>
          <p:cNvSpPr txBox="1"/>
          <p:nvPr/>
        </p:nvSpPr>
        <p:spPr>
          <a:xfrm>
            <a:off x="-73573" y="5934670"/>
            <a:ext cx="5948856" cy="923330"/>
          </a:xfrm>
          <a:prstGeom prst="rect">
            <a:avLst/>
          </a:prstGeom>
          <a:noFill/>
        </p:spPr>
        <p:txBody>
          <a:bodyPr wrap="square" rtlCol="0">
            <a:spAutoFit/>
          </a:bodyPr>
          <a:lstStyle/>
          <a:p>
            <a:r>
              <a:rPr lang="sv-SE" dirty="0" err="1">
                <a:solidFill>
                  <a:schemeClr val="bg1"/>
                </a:solidFill>
              </a:rPr>
              <a:t>Perspectives</a:t>
            </a:r>
            <a:r>
              <a:rPr lang="sv-SE" dirty="0">
                <a:solidFill>
                  <a:schemeClr val="bg1"/>
                </a:solidFill>
              </a:rPr>
              <a:t> – Sweden and </a:t>
            </a:r>
            <a:r>
              <a:rPr lang="sv-SE" dirty="0" err="1">
                <a:solidFill>
                  <a:schemeClr val="bg1"/>
                </a:solidFill>
              </a:rPr>
              <a:t>France</a:t>
            </a:r>
            <a:endParaRPr lang="sv-SE" dirty="0">
              <a:solidFill>
                <a:schemeClr val="bg1"/>
              </a:solidFill>
            </a:endParaRPr>
          </a:p>
          <a:p>
            <a:r>
              <a:rPr lang="sv-SE" dirty="0">
                <a:solidFill>
                  <a:schemeClr val="bg1"/>
                </a:solidFill>
              </a:rPr>
              <a:t>Bodil Båvner</a:t>
            </a:r>
          </a:p>
          <a:p>
            <a:r>
              <a:rPr lang="sv-SE" dirty="0">
                <a:solidFill>
                  <a:schemeClr val="bg1"/>
                </a:solidFill>
              </a:rPr>
              <a:t>Swedish Association </a:t>
            </a:r>
            <a:r>
              <a:rPr lang="sv-SE" dirty="0" err="1">
                <a:solidFill>
                  <a:schemeClr val="bg1"/>
                </a:solidFill>
              </a:rPr>
              <a:t>of</a:t>
            </a:r>
            <a:r>
              <a:rPr lang="sv-SE" dirty="0">
                <a:solidFill>
                  <a:schemeClr val="bg1"/>
                </a:solidFill>
              </a:rPr>
              <a:t> </a:t>
            </a:r>
            <a:r>
              <a:rPr lang="sv-SE" dirty="0" err="1">
                <a:solidFill>
                  <a:schemeClr val="bg1"/>
                </a:solidFill>
              </a:rPr>
              <a:t>Local</a:t>
            </a:r>
            <a:r>
              <a:rPr lang="sv-SE" dirty="0">
                <a:solidFill>
                  <a:schemeClr val="bg1"/>
                </a:solidFill>
              </a:rPr>
              <a:t> </a:t>
            </a:r>
            <a:r>
              <a:rPr lang="sv-SE" dirty="0" err="1">
                <a:solidFill>
                  <a:schemeClr val="bg1"/>
                </a:solidFill>
              </a:rPr>
              <a:t>Authorities</a:t>
            </a:r>
            <a:r>
              <a:rPr lang="sv-SE" dirty="0">
                <a:solidFill>
                  <a:schemeClr val="bg1"/>
                </a:solidFill>
              </a:rPr>
              <a:t> and Regions</a:t>
            </a:r>
          </a:p>
        </p:txBody>
      </p:sp>
    </p:spTree>
    <p:extLst>
      <p:ext uri="{BB962C8B-B14F-4D97-AF65-F5344CB8AC3E}">
        <p14:creationId xmlns:p14="http://schemas.microsoft.com/office/powerpoint/2010/main" val="142538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marL="171450" indent="-171450"/>
            <a:r>
              <a:rPr lang="en-US" dirty="0"/>
              <a:t>Will reforms work? How to ensure:</a:t>
            </a:r>
          </a:p>
        </p:txBody>
      </p:sp>
      <p:sp>
        <p:nvSpPr>
          <p:cNvPr id="3" name="Platshållare för innehåll 2"/>
          <p:cNvSpPr>
            <a:spLocks noGrp="1"/>
          </p:cNvSpPr>
          <p:nvPr>
            <p:ph sz="half" idx="1"/>
          </p:nvPr>
        </p:nvSpPr>
        <p:spPr>
          <a:xfrm>
            <a:off x="753145" y="1878261"/>
            <a:ext cx="4716000" cy="4420561"/>
          </a:xfrm>
        </p:spPr>
        <p:txBody>
          <a:bodyPr>
            <a:normAutofit fontScale="47500" lnSpcReduction="20000"/>
          </a:bodyPr>
          <a:lstStyle/>
          <a:p>
            <a:r>
              <a:rPr lang="en-US" sz="5100" dirty="0"/>
              <a:t>Well chosen?</a:t>
            </a:r>
          </a:p>
          <a:p>
            <a:endParaRPr lang="en-US" sz="5100" dirty="0"/>
          </a:p>
          <a:p>
            <a:r>
              <a:rPr lang="en-US" sz="5100" dirty="0"/>
              <a:t>Well designed?</a:t>
            </a:r>
          </a:p>
          <a:p>
            <a:endParaRPr lang="en-US" sz="5100" dirty="0"/>
          </a:p>
          <a:p>
            <a:r>
              <a:rPr lang="en-US" sz="5100" dirty="0"/>
              <a:t>Well implemented?</a:t>
            </a:r>
          </a:p>
          <a:p>
            <a:endParaRPr lang="en-US" sz="5100" dirty="0"/>
          </a:p>
          <a:p>
            <a:r>
              <a:rPr lang="en-US" sz="5100" dirty="0"/>
              <a:t>Well evaluated?</a:t>
            </a:r>
          </a:p>
          <a:p>
            <a:endParaRPr lang="en-US" sz="5100" dirty="0"/>
          </a:p>
          <a:p>
            <a:r>
              <a:rPr lang="en-US" sz="5100" dirty="0"/>
              <a:t>Organisation / Relations</a:t>
            </a:r>
          </a:p>
          <a:p>
            <a:endParaRPr lang="sv-SE" dirty="0"/>
          </a:p>
          <a:p>
            <a:endParaRPr lang="sv-SE" dirty="0"/>
          </a:p>
        </p:txBody>
      </p:sp>
      <p:sp>
        <p:nvSpPr>
          <p:cNvPr id="4" name="Platshållare för innehåll 3"/>
          <p:cNvSpPr>
            <a:spLocks noGrp="1"/>
          </p:cNvSpPr>
          <p:nvPr>
            <p:ph sz="half" idx="2"/>
          </p:nvPr>
        </p:nvSpPr>
        <p:spPr>
          <a:xfrm>
            <a:off x="5560637" y="1706969"/>
            <a:ext cx="6221460" cy="4420562"/>
          </a:xfrm>
        </p:spPr>
        <p:txBody>
          <a:bodyPr>
            <a:noAutofit/>
          </a:bodyPr>
          <a:lstStyle/>
          <a:p>
            <a:r>
              <a:rPr lang="en-US" dirty="0"/>
              <a:t>Factual basis? Coherent with research and experience?</a:t>
            </a:r>
          </a:p>
          <a:p>
            <a:r>
              <a:rPr lang="en-US" dirty="0"/>
              <a:t>Stakeholder influence / political mandate</a:t>
            </a:r>
          </a:p>
          <a:p>
            <a:pPr marL="30163" indent="0">
              <a:buNone/>
            </a:pPr>
            <a:endParaRPr lang="en-US" dirty="0"/>
          </a:p>
          <a:p>
            <a:r>
              <a:rPr lang="en-US" dirty="0"/>
              <a:t>Pilot phase. Support at different levels. Well funded.</a:t>
            </a:r>
          </a:p>
          <a:p>
            <a:r>
              <a:rPr lang="en-US" dirty="0"/>
              <a:t>Monitored by researchers, decision-makers, stakeholders. </a:t>
            </a:r>
          </a:p>
          <a:p>
            <a:r>
              <a:rPr lang="en-US" dirty="0"/>
              <a:t>Long term effect. Development, not changes. Takes courage. </a:t>
            </a:r>
          </a:p>
          <a:p>
            <a:endParaRPr lang="sv-SE" dirty="0"/>
          </a:p>
        </p:txBody>
      </p:sp>
    </p:spTree>
    <p:extLst>
      <p:ext uri="{BB962C8B-B14F-4D97-AF65-F5344CB8AC3E}">
        <p14:creationId xmlns:p14="http://schemas.microsoft.com/office/powerpoint/2010/main" val="97228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445F3F-E16D-44B2-A901-9845ED23DCE2}"/>
              </a:ext>
            </a:extLst>
          </p:cNvPr>
          <p:cNvSpPr>
            <a:spLocks noGrp="1"/>
          </p:cNvSpPr>
          <p:nvPr>
            <p:ph type="title"/>
          </p:nvPr>
        </p:nvSpPr>
        <p:spPr/>
        <p:txBody>
          <a:bodyPr/>
          <a:lstStyle/>
          <a:p>
            <a:r>
              <a:rPr lang="sv-SE" dirty="0" err="1"/>
              <a:t>Exemple</a:t>
            </a:r>
            <a:r>
              <a:rPr lang="sv-SE" dirty="0"/>
              <a:t> </a:t>
            </a:r>
            <a:r>
              <a:rPr lang="sv-SE" dirty="0" err="1"/>
              <a:t>of</a:t>
            </a:r>
            <a:r>
              <a:rPr lang="sv-SE" dirty="0"/>
              <a:t> </a:t>
            </a:r>
            <a:r>
              <a:rPr lang="sv-SE" dirty="0" err="1"/>
              <a:t>blurred</a:t>
            </a:r>
            <a:r>
              <a:rPr lang="sv-SE" dirty="0"/>
              <a:t> </a:t>
            </a:r>
            <a:r>
              <a:rPr lang="sv-SE" dirty="0" err="1"/>
              <a:t>responsibilites</a:t>
            </a:r>
            <a:endParaRPr lang="sv-SE" dirty="0"/>
          </a:p>
        </p:txBody>
      </p:sp>
      <p:sp>
        <p:nvSpPr>
          <p:cNvPr id="3" name="Platshållare för innehåll 2">
            <a:extLst>
              <a:ext uri="{FF2B5EF4-FFF2-40B4-BE49-F238E27FC236}">
                <a16:creationId xmlns:a16="http://schemas.microsoft.com/office/drawing/2014/main" id="{3F127ACC-6685-4785-99BA-6A238386F82C}"/>
              </a:ext>
            </a:extLst>
          </p:cNvPr>
          <p:cNvSpPr>
            <a:spLocks noGrp="1"/>
          </p:cNvSpPr>
          <p:nvPr>
            <p:ph sz="half" idx="1"/>
          </p:nvPr>
        </p:nvSpPr>
        <p:spPr>
          <a:xfrm>
            <a:off x="664233" y="1788218"/>
            <a:ext cx="4716000" cy="3740400"/>
          </a:xfrm>
        </p:spPr>
        <p:txBody>
          <a:bodyPr/>
          <a:lstStyle/>
          <a:p>
            <a:pPr marL="30163" indent="0">
              <a:buNone/>
            </a:pPr>
            <a:r>
              <a:rPr lang="sv-SE" dirty="0"/>
              <a:t>State actions</a:t>
            </a:r>
          </a:p>
          <a:p>
            <a:r>
              <a:rPr lang="sv-SE" dirty="0" err="1"/>
              <a:t>Teacher</a:t>
            </a:r>
            <a:r>
              <a:rPr lang="sv-SE" dirty="0"/>
              <a:t> </a:t>
            </a:r>
            <a:r>
              <a:rPr lang="sv-SE" dirty="0" err="1"/>
              <a:t>training</a:t>
            </a:r>
            <a:endParaRPr lang="sv-SE" dirty="0"/>
          </a:p>
          <a:p>
            <a:r>
              <a:rPr lang="sv-SE" dirty="0" err="1"/>
              <a:t>Regulating</a:t>
            </a:r>
            <a:r>
              <a:rPr lang="sv-SE" dirty="0"/>
              <a:t> </a:t>
            </a:r>
            <a:r>
              <a:rPr lang="sv-SE" dirty="0" err="1"/>
              <a:t>teaching</a:t>
            </a:r>
            <a:r>
              <a:rPr lang="sv-SE" dirty="0"/>
              <a:t> profession</a:t>
            </a:r>
          </a:p>
          <a:p>
            <a:r>
              <a:rPr lang="sv-SE" dirty="0" err="1"/>
              <a:t>Professional</a:t>
            </a:r>
            <a:r>
              <a:rPr lang="sv-SE" dirty="0"/>
              <a:t> </a:t>
            </a:r>
            <a:r>
              <a:rPr lang="sv-SE" dirty="0" err="1"/>
              <a:t>development</a:t>
            </a:r>
            <a:endParaRPr lang="sv-SE" dirty="0"/>
          </a:p>
          <a:p>
            <a:r>
              <a:rPr lang="sv-SE" dirty="0"/>
              <a:t>National </a:t>
            </a:r>
            <a:r>
              <a:rPr lang="sv-SE" dirty="0" err="1"/>
              <a:t>funding</a:t>
            </a:r>
            <a:r>
              <a:rPr lang="sv-SE" dirty="0"/>
              <a:t> for </a:t>
            </a:r>
            <a:r>
              <a:rPr lang="sv-SE" dirty="0" err="1"/>
              <a:t>salaries</a:t>
            </a:r>
            <a:r>
              <a:rPr lang="sv-SE" dirty="0"/>
              <a:t> for </a:t>
            </a:r>
            <a:r>
              <a:rPr lang="sv-SE" dirty="0" err="1"/>
              <a:t>individual</a:t>
            </a:r>
            <a:r>
              <a:rPr lang="sv-SE" dirty="0"/>
              <a:t> </a:t>
            </a:r>
            <a:r>
              <a:rPr lang="sv-SE" dirty="0" err="1"/>
              <a:t>teachers</a:t>
            </a:r>
            <a:r>
              <a:rPr lang="sv-SE" dirty="0"/>
              <a:t> and </a:t>
            </a:r>
            <a:r>
              <a:rPr lang="sv-SE" dirty="0" err="1"/>
              <a:t>schools</a:t>
            </a:r>
            <a:endParaRPr lang="sv-SE" dirty="0"/>
          </a:p>
          <a:p>
            <a:r>
              <a:rPr lang="sv-SE" dirty="0" err="1"/>
              <a:t>Funding</a:t>
            </a:r>
            <a:r>
              <a:rPr lang="sv-SE" dirty="0"/>
              <a:t> for </a:t>
            </a:r>
            <a:r>
              <a:rPr lang="sv-SE" dirty="0" err="1"/>
              <a:t>specific</a:t>
            </a:r>
            <a:r>
              <a:rPr lang="sv-SE" dirty="0"/>
              <a:t> actions</a:t>
            </a:r>
          </a:p>
          <a:p>
            <a:r>
              <a:rPr lang="sv-SE" dirty="0"/>
              <a:t>Reforms and </a:t>
            </a:r>
            <a:r>
              <a:rPr lang="sv-SE" dirty="0" err="1"/>
              <a:t>regulations</a:t>
            </a:r>
            <a:endParaRPr lang="sv-SE" dirty="0"/>
          </a:p>
          <a:p>
            <a:endParaRPr lang="sv-SE" dirty="0"/>
          </a:p>
          <a:p>
            <a:endParaRPr lang="sv-SE" dirty="0"/>
          </a:p>
        </p:txBody>
      </p:sp>
      <p:sp>
        <p:nvSpPr>
          <p:cNvPr id="4" name="Platshållare för innehåll 3">
            <a:extLst>
              <a:ext uri="{FF2B5EF4-FFF2-40B4-BE49-F238E27FC236}">
                <a16:creationId xmlns:a16="http://schemas.microsoft.com/office/drawing/2014/main" id="{A98B0984-2221-48B6-90AA-D2B1E5B76DD6}"/>
              </a:ext>
            </a:extLst>
          </p:cNvPr>
          <p:cNvSpPr>
            <a:spLocks noGrp="1"/>
          </p:cNvSpPr>
          <p:nvPr>
            <p:ph sz="half" idx="2"/>
          </p:nvPr>
        </p:nvSpPr>
        <p:spPr>
          <a:xfrm>
            <a:off x="5469145" y="1788218"/>
            <a:ext cx="4716000" cy="3740400"/>
          </a:xfrm>
        </p:spPr>
        <p:txBody>
          <a:bodyPr/>
          <a:lstStyle/>
          <a:p>
            <a:pPr marL="30163" indent="0">
              <a:buNone/>
            </a:pPr>
            <a:r>
              <a:rPr lang="sv-SE" dirty="0"/>
              <a:t>Municipal actions</a:t>
            </a:r>
          </a:p>
          <a:p>
            <a:r>
              <a:rPr lang="sv-SE" dirty="0" err="1"/>
              <a:t>Combining</a:t>
            </a:r>
            <a:r>
              <a:rPr lang="sv-SE" dirty="0"/>
              <a:t> </a:t>
            </a:r>
            <a:r>
              <a:rPr lang="sv-SE" dirty="0" err="1"/>
              <a:t>work</a:t>
            </a:r>
            <a:r>
              <a:rPr lang="sv-SE" dirty="0"/>
              <a:t> and </a:t>
            </a:r>
            <a:r>
              <a:rPr lang="sv-SE" dirty="0" err="1"/>
              <a:t>training</a:t>
            </a:r>
            <a:endParaRPr lang="sv-SE" dirty="0"/>
          </a:p>
          <a:p>
            <a:r>
              <a:rPr lang="sv-SE" dirty="0" err="1"/>
              <a:t>Hiring</a:t>
            </a:r>
            <a:r>
              <a:rPr lang="sv-SE" dirty="0"/>
              <a:t> and decision on posts</a:t>
            </a:r>
          </a:p>
          <a:p>
            <a:r>
              <a:rPr lang="sv-SE" dirty="0" err="1"/>
              <a:t>Professional</a:t>
            </a:r>
            <a:r>
              <a:rPr lang="sv-SE" dirty="0"/>
              <a:t> </a:t>
            </a:r>
            <a:r>
              <a:rPr lang="sv-SE" dirty="0" err="1"/>
              <a:t>development</a:t>
            </a:r>
            <a:endParaRPr lang="sv-SE" dirty="0"/>
          </a:p>
          <a:p>
            <a:pPr>
              <a:spcAft>
                <a:spcPts val="0"/>
              </a:spcAft>
            </a:pPr>
            <a:r>
              <a:rPr lang="sv-SE" dirty="0" err="1"/>
              <a:t>Teacher</a:t>
            </a:r>
            <a:r>
              <a:rPr lang="sv-SE" dirty="0"/>
              <a:t> </a:t>
            </a:r>
            <a:r>
              <a:rPr lang="sv-SE" dirty="0" err="1"/>
              <a:t>working</a:t>
            </a:r>
            <a:r>
              <a:rPr lang="sv-SE" dirty="0"/>
              <a:t> </a:t>
            </a:r>
            <a:r>
              <a:rPr lang="sv-SE" dirty="0" err="1"/>
              <a:t>conditions</a:t>
            </a:r>
            <a:endParaRPr lang="sv-SE" dirty="0"/>
          </a:p>
          <a:p>
            <a:r>
              <a:rPr lang="sv-SE" dirty="0" err="1"/>
              <a:t>Teacher</a:t>
            </a:r>
            <a:r>
              <a:rPr lang="sv-SE" dirty="0"/>
              <a:t> </a:t>
            </a:r>
            <a:r>
              <a:rPr lang="sv-SE" dirty="0" err="1"/>
              <a:t>salary</a:t>
            </a:r>
            <a:endParaRPr lang="sv-SE" dirty="0"/>
          </a:p>
          <a:p>
            <a:r>
              <a:rPr lang="sv-SE" dirty="0"/>
              <a:t>Overall </a:t>
            </a:r>
            <a:r>
              <a:rPr lang="sv-SE" dirty="0" err="1"/>
              <a:t>funding</a:t>
            </a:r>
            <a:r>
              <a:rPr lang="sv-SE" dirty="0"/>
              <a:t> </a:t>
            </a:r>
            <a:r>
              <a:rPr lang="sv-SE" dirty="0" err="1"/>
              <a:t>of</a:t>
            </a:r>
            <a:r>
              <a:rPr lang="sv-SE" dirty="0"/>
              <a:t> </a:t>
            </a:r>
            <a:r>
              <a:rPr lang="sv-SE" dirty="0" err="1"/>
              <a:t>schools</a:t>
            </a:r>
            <a:endParaRPr lang="sv-SE" dirty="0"/>
          </a:p>
          <a:p>
            <a:r>
              <a:rPr lang="sv-SE" dirty="0" err="1"/>
              <a:t>Coping</a:t>
            </a:r>
            <a:r>
              <a:rPr lang="sv-SE" dirty="0"/>
              <a:t> </a:t>
            </a:r>
            <a:r>
              <a:rPr lang="sv-SE" dirty="0" err="1"/>
              <a:t>with</a:t>
            </a:r>
            <a:r>
              <a:rPr lang="sv-SE" dirty="0"/>
              <a:t> reforms and </a:t>
            </a:r>
            <a:r>
              <a:rPr lang="sv-SE" dirty="0" err="1"/>
              <a:t>regulations</a:t>
            </a:r>
            <a:r>
              <a:rPr lang="sv-SE" dirty="0"/>
              <a:t>…</a:t>
            </a:r>
          </a:p>
        </p:txBody>
      </p:sp>
    </p:spTree>
    <p:extLst>
      <p:ext uri="{BB962C8B-B14F-4D97-AF65-F5344CB8AC3E}">
        <p14:creationId xmlns:p14="http://schemas.microsoft.com/office/powerpoint/2010/main" val="273787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himmel, utomhus, mark, person&#10;&#10;Automatiskt genererad beskrivning">
            <a:extLst>
              <a:ext uri="{FF2B5EF4-FFF2-40B4-BE49-F238E27FC236}">
                <a16:creationId xmlns:a16="http://schemas.microsoft.com/office/drawing/2014/main" id="{544B5150-F5D5-41D1-8C95-604401944E17}"/>
              </a:ext>
            </a:extLst>
          </p:cNvPr>
          <p:cNvPicPr>
            <a:picLocks noChangeAspect="1"/>
          </p:cNvPicPr>
          <p:nvPr/>
        </p:nvPicPr>
        <p:blipFill rotWithShape="1">
          <a:blip r:embed="rId3">
            <a:extLst>
              <a:ext uri="{28A0092B-C50C-407E-A947-70E740481C1C}">
                <a14:useLocalDpi xmlns:a14="http://schemas.microsoft.com/office/drawing/2010/main" val="0"/>
              </a:ext>
            </a:extLst>
          </a:blip>
          <a:srcRect r="7338" b="-4"/>
          <a:stretch/>
        </p:blipFill>
        <p:spPr>
          <a:xfrm>
            <a:off x="6095999" y="874602"/>
            <a:ext cx="4172325" cy="5360598"/>
          </a:xfrm>
          <a:prstGeom prst="rect">
            <a:avLst/>
          </a:prstGeom>
          <a:noFill/>
        </p:spPr>
      </p:pic>
      <p:sp>
        <p:nvSpPr>
          <p:cNvPr id="11" name="Title 3">
            <a:extLst>
              <a:ext uri="{FF2B5EF4-FFF2-40B4-BE49-F238E27FC236}">
                <a16:creationId xmlns:a16="http://schemas.microsoft.com/office/drawing/2014/main" id="{F4B8323D-0115-4DC0-999A-F25701DA77FA}"/>
              </a:ext>
            </a:extLst>
          </p:cNvPr>
          <p:cNvSpPr>
            <a:spLocks noGrp="1"/>
          </p:cNvSpPr>
          <p:nvPr>
            <p:ph type="title"/>
          </p:nvPr>
        </p:nvSpPr>
        <p:spPr>
          <a:xfrm>
            <a:off x="664234" y="874602"/>
            <a:ext cx="5326992" cy="1228518"/>
          </a:xfrm>
        </p:spPr>
        <p:txBody>
          <a:bodyPr/>
          <a:lstStyle/>
          <a:p>
            <a:r>
              <a:rPr lang="sv-SE" sz="3600" dirty="0" err="1">
                <a:solidFill>
                  <a:srgbClr val="222222"/>
                </a:solidFill>
                <a:effectLst/>
                <a:ea typeface="Times New Roman" panose="02020603050405020304" pitchFamily="18" charset="0"/>
                <a:cs typeface="Open Sans" panose="020B0606030504020204" pitchFamily="34" charset="0"/>
              </a:rPr>
              <a:t>How</a:t>
            </a:r>
            <a:r>
              <a:rPr lang="sv-SE" sz="3600" dirty="0">
                <a:solidFill>
                  <a:srgbClr val="222222"/>
                </a:solidFill>
                <a:effectLst/>
                <a:ea typeface="Times New Roman" panose="02020603050405020304" pitchFamily="18" charset="0"/>
                <a:cs typeface="Open Sans" panose="020B0606030504020204" pitchFamily="34" charset="0"/>
              </a:rPr>
              <a:t> </a:t>
            </a:r>
            <a:r>
              <a:rPr lang="sv-SE" sz="3600" dirty="0" err="1">
                <a:solidFill>
                  <a:srgbClr val="222222"/>
                </a:solidFill>
                <a:effectLst/>
                <a:ea typeface="Times New Roman" panose="02020603050405020304" pitchFamily="18" charset="0"/>
                <a:cs typeface="Open Sans" panose="020B0606030504020204" pitchFamily="34" charset="0"/>
              </a:rPr>
              <a:t>we</a:t>
            </a:r>
            <a:r>
              <a:rPr lang="sv-SE" sz="3600" dirty="0">
                <a:solidFill>
                  <a:srgbClr val="222222"/>
                </a:solidFill>
                <a:effectLst/>
                <a:ea typeface="Times New Roman" panose="02020603050405020304" pitchFamily="18" charset="0"/>
                <a:cs typeface="Open Sans" panose="020B0606030504020204" pitchFamily="34" charset="0"/>
              </a:rPr>
              <a:t> talk </a:t>
            </a:r>
            <a:r>
              <a:rPr lang="sv-SE" sz="3600" dirty="0" err="1">
                <a:solidFill>
                  <a:srgbClr val="222222"/>
                </a:solidFill>
                <a:effectLst/>
                <a:ea typeface="Times New Roman" panose="02020603050405020304" pitchFamily="18" charset="0"/>
                <a:cs typeface="Open Sans" panose="020B0606030504020204" pitchFamily="34" charset="0"/>
              </a:rPr>
              <a:t>about</a:t>
            </a:r>
            <a:r>
              <a:rPr lang="sv-SE" sz="3600" dirty="0">
                <a:solidFill>
                  <a:srgbClr val="222222"/>
                </a:solidFill>
                <a:effectLst/>
                <a:ea typeface="Times New Roman" panose="02020603050405020304" pitchFamily="18" charset="0"/>
                <a:cs typeface="Open Sans" panose="020B0606030504020204" pitchFamily="34" charset="0"/>
              </a:rPr>
              <a:t> </a:t>
            </a:r>
            <a:r>
              <a:rPr lang="sv-SE" sz="3600" dirty="0" err="1">
                <a:solidFill>
                  <a:srgbClr val="222222"/>
                </a:solidFill>
                <a:effectLst/>
                <a:ea typeface="Times New Roman" panose="02020603050405020304" pitchFamily="18" charset="0"/>
                <a:cs typeface="Open Sans" panose="020B0606030504020204" pitchFamily="34" charset="0"/>
              </a:rPr>
              <a:t>schools</a:t>
            </a:r>
            <a:r>
              <a:rPr lang="sv-SE" sz="3600" dirty="0">
                <a:solidFill>
                  <a:srgbClr val="222222"/>
                </a:solidFill>
                <a:effectLst/>
                <a:ea typeface="Times New Roman" panose="02020603050405020304" pitchFamily="18" charset="0"/>
                <a:cs typeface="Open Sans" panose="020B0606030504020204" pitchFamily="34" charset="0"/>
              </a:rPr>
              <a:t> </a:t>
            </a:r>
            <a:r>
              <a:rPr lang="sv-SE" sz="3600" dirty="0" err="1">
                <a:solidFill>
                  <a:srgbClr val="222222"/>
                </a:solidFill>
                <a:effectLst/>
                <a:ea typeface="Times New Roman" panose="02020603050405020304" pitchFamily="18" charset="0"/>
                <a:cs typeface="Open Sans" panose="020B0606030504020204" pitchFamily="34" charset="0"/>
              </a:rPr>
              <a:t>matter</a:t>
            </a:r>
            <a:endParaRPr lang="en-US" sz="3600" dirty="0"/>
          </a:p>
        </p:txBody>
      </p:sp>
    </p:spTree>
    <p:extLst>
      <p:ext uri="{BB962C8B-B14F-4D97-AF65-F5344CB8AC3E}">
        <p14:creationId xmlns:p14="http://schemas.microsoft.com/office/powerpoint/2010/main" val="214619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School</a:t>
            </a:r>
            <a:r>
              <a:rPr lang="sv-SE" dirty="0"/>
              <a:t> </a:t>
            </a:r>
            <a:r>
              <a:rPr lang="sv-SE" dirty="0" err="1"/>
              <a:t>Specific</a:t>
            </a:r>
            <a:r>
              <a:rPr lang="sv-SE" dirty="0"/>
              <a:t> </a:t>
            </a:r>
            <a:r>
              <a:rPr lang="sv-SE" dirty="0" err="1"/>
              <a:t>Challanges</a:t>
            </a:r>
            <a:endParaRPr lang="sv-SE" dirty="0"/>
          </a:p>
        </p:txBody>
      </p:sp>
      <p:sp>
        <p:nvSpPr>
          <p:cNvPr id="3" name="Platshållare för innehåll 2"/>
          <p:cNvSpPr>
            <a:spLocks noGrp="1"/>
          </p:cNvSpPr>
          <p:nvPr>
            <p:ph idx="1"/>
          </p:nvPr>
        </p:nvSpPr>
        <p:spPr>
          <a:xfrm>
            <a:off x="664233" y="1855122"/>
            <a:ext cx="10175563" cy="4221481"/>
          </a:xfrm>
        </p:spPr>
        <p:txBody>
          <a:bodyPr/>
          <a:lstStyle/>
          <a:p>
            <a:pPr>
              <a:buFont typeface="Arial" panose="020B0604020202020204" pitchFamily="34" charset="0"/>
              <a:buChar char="•"/>
            </a:pPr>
            <a:r>
              <a:rPr lang="sv-SE" dirty="0"/>
              <a:t>Equity – </a:t>
            </a:r>
            <a:r>
              <a:rPr lang="sv-SE" dirty="0" err="1"/>
              <a:t>within</a:t>
            </a:r>
            <a:r>
              <a:rPr lang="sv-SE" dirty="0"/>
              <a:t> </a:t>
            </a:r>
            <a:r>
              <a:rPr lang="sv-SE" dirty="0" err="1"/>
              <a:t>schools</a:t>
            </a:r>
            <a:r>
              <a:rPr lang="sv-SE" dirty="0"/>
              <a:t> and </a:t>
            </a:r>
            <a:r>
              <a:rPr lang="sv-SE" dirty="0" err="1"/>
              <a:t>between</a:t>
            </a:r>
            <a:r>
              <a:rPr lang="sv-SE" dirty="0"/>
              <a:t> </a:t>
            </a:r>
            <a:r>
              <a:rPr lang="sv-SE" dirty="0" err="1"/>
              <a:t>schools</a:t>
            </a:r>
            <a:r>
              <a:rPr lang="sv-SE" dirty="0"/>
              <a:t>. </a:t>
            </a:r>
          </a:p>
          <a:p>
            <a:pPr>
              <a:buFont typeface="Arial" panose="020B0604020202020204" pitchFamily="34" charset="0"/>
              <a:buChar char="•"/>
            </a:pPr>
            <a:r>
              <a:rPr lang="sv-SE" dirty="0" err="1"/>
              <a:t>Quality</a:t>
            </a:r>
            <a:r>
              <a:rPr lang="sv-SE" dirty="0"/>
              <a:t> – </a:t>
            </a:r>
            <a:r>
              <a:rPr lang="sv-SE" dirty="0" err="1"/>
              <a:t>increase</a:t>
            </a:r>
            <a:r>
              <a:rPr lang="sv-SE" dirty="0"/>
              <a:t> </a:t>
            </a:r>
            <a:r>
              <a:rPr lang="sv-SE" dirty="0" err="1"/>
              <a:t>results</a:t>
            </a:r>
            <a:r>
              <a:rPr lang="sv-SE" dirty="0"/>
              <a:t> and </a:t>
            </a:r>
            <a:r>
              <a:rPr lang="sv-SE" dirty="0" err="1"/>
              <a:t>decrease</a:t>
            </a:r>
            <a:r>
              <a:rPr lang="sv-SE" dirty="0"/>
              <a:t> </a:t>
            </a:r>
            <a:r>
              <a:rPr lang="sv-SE" dirty="0" err="1"/>
              <a:t>drop</a:t>
            </a:r>
            <a:r>
              <a:rPr lang="sv-SE" dirty="0"/>
              <a:t> </a:t>
            </a:r>
            <a:r>
              <a:rPr lang="sv-SE" dirty="0" err="1"/>
              <a:t>out</a:t>
            </a:r>
            <a:r>
              <a:rPr lang="sv-SE" dirty="0"/>
              <a:t> rates</a:t>
            </a:r>
          </a:p>
          <a:p>
            <a:pPr>
              <a:buFont typeface="Arial" panose="020B0604020202020204" pitchFamily="34" charset="0"/>
              <a:buChar char="•"/>
            </a:pPr>
            <a:r>
              <a:rPr lang="sv-SE" dirty="0" err="1"/>
              <a:t>Shortage</a:t>
            </a:r>
            <a:r>
              <a:rPr lang="sv-SE" dirty="0"/>
              <a:t> </a:t>
            </a:r>
            <a:r>
              <a:rPr lang="sv-SE" dirty="0" err="1"/>
              <a:t>of</a:t>
            </a:r>
            <a:r>
              <a:rPr lang="sv-SE" dirty="0"/>
              <a:t> </a:t>
            </a:r>
            <a:r>
              <a:rPr lang="sv-SE" dirty="0" err="1"/>
              <a:t>teachers</a:t>
            </a:r>
            <a:r>
              <a:rPr lang="sv-SE" dirty="0"/>
              <a:t> and </a:t>
            </a:r>
            <a:r>
              <a:rPr lang="sv-SE" dirty="0" err="1"/>
              <a:t>other</a:t>
            </a:r>
            <a:r>
              <a:rPr lang="sv-SE" dirty="0"/>
              <a:t> </a:t>
            </a:r>
            <a:r>
              <a:rPr lang="sv-SE" dirty="0" err="1"/>
              <a:t>staff</a:t>
            </a:r>
            <a:endParaRPr lang="sv-SE" dirty="0"/>
          </a:p>
          <a:p>
            <a:pPr>
              <a:buFont typeface="Arial" panose="020B0604020202020204" pitchFamily="34" charset="0"/>
              <a:buChar char="•"/>
            </a:pPr>
            <a:r>
              <a:rPr lang="sv-SE" dirty="0" err="1"/>
              <a:t>Need</a:t>
            </a:r>
            <a:r>
              <a:rPr lang="sv-SE" dirty="0"/>
              <a:t> to </a:t>
            </a:r>
            <a:r>
              <a:rPr lang="sv-SE" dirty="0" err="1"/>
              <a:t>increase</a:t>
            </a:r>
            <a:r>
              <a:rPr lang="sv-SE" dirty="0"/>
              <a:t> </a:t>
            </a:r>
            <a:r>
              <a:rPr lang="sv-SE" dirty="0" err="1"/>
              <a:t>vocational</a:t>
            </a:r>
            <a:r>
              <a:rPr lang="sv-SE" dirty="0"/>
              <a:t> </a:t>
            </a:r>
            <a:r>
              <a:rPr lang="sv-SE" dirty="0" err="1"/>
              <a:t>training</a:t>
            </a:r>
            <a:r>
              <a:rPr lang="sv-SE" dirty="0"/>
              <a:t> + adult </a:t>
            </a:r>
            <a:r>
              <a:rPr lang="sv-SE" dirty="0" err="1"/>
              <a:t>education</a:t>
            </a:r>
            <a:endParaRPr lang="sv-SE" dirty="0"/>
          </a:p>
          <a:p>
            <a:pPr>
              <a:buFont typeface="Arial" panose="020B0604020202020204" pitchFamily="34" charset="0"/>
              <a:buChar char="•"/>
            </a:pPr>
            <a:r>
              <a:rPr lang="sv-SE" dirty="0" err="1"/>
              <a:t>Role</a:t>
            </a:r>
            <a:r>
              <a:rPr lang="sv-SE" dirty="0"/>
              <a:t> </a:t>
            </a:r>
            <a:r>
              <a:rPr lang="sv-SE" dirty="0" err="1"/>
              <a:t>of</a:t>
            </a:r>
            <a:r>
              <a:rPr lang="sv-SE" dirty="0"/>
              <a:t> the </a:t>
            </a:r>
            <a:r>
              <a:rPr lang="sv-SE" dirty="0" err="1"/>
              <a:t>state</a:t>
            </a:r>
            <a:r>
              <a:rPr lang="sv-SE" dirty="0"/>
              <a:t> is </a:t>
            </a:r>
            <a:r>
              <a:rPr lang="sv-SE" dirty="0" err="1"/>
              <a:t>debated</a:t>
            </a:r>
            <a:r>
              <a:rPr lang="sv-SE" dirty="0"/>
              <a:t> – </a:t>
            </a:r>
            <a:r>
              <a:rPr lang="sv-SE" dirty="0" err="1"/>
              <a:t>when</a:t>
            </a:r>
            <a:r>
              <a:rPr lang="sv-SE" dirty="0"/>
              <a:t> trust and consensus </a:t>
            </a:r>
            <a:r>
              <a:rPr lang="sv-SE" dirty="0" err="1"/>
              <a:t>are</a:t>
            </a:r>
            <a:r>
              <a:rPr lang="sv-SE" dirty="0"/>
              <a:t> </a:t>
            </a:r>
            <a:r>
              <a:rPr lang="sv-SE" dirty="0" err="1"/>
              <a:t>needed</a:t>
            </a:r>
            <a:endParaRPr lang="sv-SE" dirty="0"/>
          </a:p>
          <a:p>
            <a:pPr>
              <a:buFont typeface="Arial" panose="020B0604020202020204" pitchFamily="34" charset="0"/>
              <a:buChar char="•"/>
            </a:pPr>
            <a:r>
              <a:rPr lang="sv-SE" dirty="0"/>
              <a:t>Challenges for </a:t>
            </a:r>
            <a:r>
              <a:rPr lang="sv-SE" dirty="0" err="1"/>
              <a:t>goal</a:t>
            </a:r>
            <a:r>
              <a:rPr lang="sv-SE" dirty="0"/>
              <a:t> </a:t>
            </a:r>
            <a:r>
              <a:rPr lang="sv-SE" dirty="0" err="1"/>
              <a:t>oriented</a:t>
            </a:r>
            <a:r>
              <a:rPr lang="sv-SE" dirty="0"/>
              <a:t> system</a:t>
            </a:r>
          </a:p>
          <a:p>
            <a:pPr>
              <a:buFont typeface="Arial" panose="020B0604020202020204" pitchFamily="34" charset="0"/>
              <a:buChar char="•"/>
            </a:pPr>
            <a:r>
              <a:rPr lang="en-US" dirty="0"/>
              <a:t>Socio-economic issues: cluster of pupils and experienced teachers according to background</a:t>
            </a:r>
          </a:p>
          <a:p>
            <a:pPr>
              <a:buFont typeface="Arial" panose="020B0604020202020204" pitchFamily="34" charset="0"/>
              <a:buChar char="•"/>
            </a:pPr>
            <a:r>
              <a:rPr lang="en-US" dirty="0"/>
              <a:t>Perception of Swedish pre-schools and schools</a:t>
            </a:r>
          </a:p>
        </p:txBody>
      </p:sp>
    </p:spTree>
    <p:extLst>
      <p:ext uri="{BB962C8B-B14F-4D97-AF65-F5344CB8AC3E}">
        <p14:creationId xmlns:p14="http://schemas.microsoft.com/office/powerpoint/2010/main" val="148138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609825" cy="1231392"/>
          </a:xfrm>
        </p:spPr>
        <p:txBody>
          <a:bodyPr anchor="t">
            <a:normAutofit/>
          </a:bodyPr>
          <a:lstStyle/>
          <a:p>
            <a:r>
              <a:rPr lang="sv-SE" dirty="0" err="1"/>
              <a:t>Performance</a:t>
            </a:r>
            <a:r>
              <a:rPr lang="sv-SE" dirty="0"/>
              <a:t> PISA </a:t>
            </a:r>
          </a:p>
        </p:txBody>
      </p:sp>
      <p:pic>
        <p:nvPicPr>
          <p:cNvPr id="1026" name="Picture 2" descr="Diagram som visar Sveriges resultatutveckling mellan åren 2000 och 2018">
            <a:extLst>
              <a:ext uri="{FF2B5EF4-FFF2-40B4-BE49-F238E27FC236}">
                <a16:creationId xmlns:a16="http://schemas.microsoft.com/office/drawing/2014/main" id="{348605B3-0A3B-4B55-A796-C335BA364A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0" t="18441" r="5783" b="6221"/>
          <a:stretch/>
        </p:blipFill>
        <p:spPr bwMode="auto">
          <a:xfrm>
            <a:off x="1905000" y="1970315"/>
            <a:ext cx="7489307" cy="3907972"/>
          </a:xfrm>
          <a:prstGeom prst="rect">
            <a:avLst/>
          </a:prstGeom>
          <a:solidFill>
            <a:srgbClr val="FFFFFF"/>
          </a:solidFill>
        </p:spPr>
      </p:pic>
    </p:spTree>
    <p:extLst>
      <p:ext uri="{BB962C8B-B14F-4D97-AF65-F5344CB8AC3E}">
        <p14:creationId xmlns:p14="http://schemas.microsoft.com/office/powerpoint/2010/main" val="319122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3200" dirty="0"/>
              <a:t>Overall Challenges</a:t>
            </a:r>
          </a:p>
        </p:txBody>
      </p:sp>
      <p:sp>
        <p:nvSpPr>
          <p:cNvPr id="7" name="Subtitle 6"/>
          <p:cNvSpPr>
            <a:spLocks noGrp="1"/>
          </p:cNvSpPr>
          <p:nvPr>
            <p:ph idx="1"/>
          </p:nvPr>
        </p:nvSpPr>
        <p:spPr>
          <a:xfrm>
            <a:off x="664233" y="1820487"/>
            <a:ext cx="9609825" cy="4413314"/>
          </a:xfrm>
        </p:spPr>
        <p:txBody>
          <a:bodyPr>
            <a:normAutofit fontScale="55000" lnSpcReduction="20000"/>
          </a:bodyPr>
          <a:lstStyle/>
          <a:p>
            <a:pPr marL="342900" indent="-342900">
              <a:buFont typeface="Arial" panose="020B0604020202020204" pitchFamily="34" charset="0"/>
              <a:buChar char="•"/>
            </a:pPr>
            <a:r>
              <a:rPr lang="en-US" sz="4300" dirty="0"/>
              <a:t>Covid – 19: Experiences and current challenges</a:t>
            </a:r>
          </a:p>
          <a:p>
            <a:pPr marL="342900" indent="-342900">
              <a:buFont typeface="Arial" panose="020B0604020202020204" pitchFamily="34" charset="0"/>
              <a:buChar char="•"/>
            </a:pPr>
            <a:r>
              <a:rPr lang="en-US" sz="4300" dirty="0"/>
              <a:t>Globalization and a digital world</a:t>
            </a:r>
          </a:p>
          <a:p>
            <a:pPr marL="342900" indent="-342900">
              <a:buFont typeface="Arial" panose="020B0604020202020204" pitchFamily="34" charset="0"/>
              <a:buChar char="•"/>
            </a:pPr>
            <a:r>
              <a:rPr lang="en-US" sz="4300" dirty="0"/>
              <a:t>Continuously raised demand of competences in working life.</a:t>
            </a:r>
          </a:p>
          <a:p>
            <a:pPr marL="342900" indent="-342900">
              <a:buFont typeface="Arial" panose="020B0604020202020204" pitchFamily="34" charset="0"/>
              <a:buChar char="•"/>
            </a:pPr>
            <a:r>
              <a:rPr lang="en-US" sz="4300" dirty="0"/>
              <a:t>What kind of competencies will be needed?</a:t>
            </a:r>
          </a:p>
          <a:p>
            <a:pPr marL="342900" indent="-342900">
              <a:buFont typeface="Arial" panose="020B0604020202020204" pitchFamily="34" charset="0"/>
              <a:buChar char="•"/>
            </a:pPr>
            <a:r>
              <a:rPr lang="en-US" sz="4300" dirty="0"/>
              <a:t>Ageing population.</a:t>
            </a:r>
          </a:p>
          <a:p>
            <a:pPr marL="342900" indent="-342900">
              <a:buFont typeface="Arial" panose="020B0604020202020204" pitchFamily="34" charset="0"/>
              <a:buChar char="•"/>
            </a:pPr>
            <a:r>
              <a:rPr lang="en-US" sz="4300" dirty="0" err="1"/>
              <a:t>Uncertity</a:t>
            </a:r>
            <a:r>
              <a:rPr lang="en-US" sz="4300" dirty="0"/>
              <a:t>, conflicts and migration</a:t>
            </a:r>
          </a:p>
          <a:p>
            <a:pPr marL="342900" indent="-342900">
              <a:buFont typeface="Arial" panose="020B0604020202020204" pitchFamily="34" charset="0"/>
              <a:buChar char="•"/>
            </a:pPr>
            <a:r>
              <a:rPr lang="en-US" sz="4300" dirty="0"/>
              <a:t>Decreasing interest for vocational education.</a:t>
            </a:r>
          </a:p>
          <a:p>
            <a:pPr marL="342900" indent="-342900" algn="l">
              <a:buFont typeface="Arial" panose="020B0604020202020204" pitchFamily="34" charset="0"/>
              <a:buChar char="•"/>
            </a:pPr>
            <a:r>
              <a:rPr lang="en-US" sz="4300" dirty="0"/>
              <a:t>Regional differences in growth, </a:t>
            </a:r>
            <a:r>
              <a:rPr lang="en-US" sz="4300" dirty="0" err="1"/>
              <a:t>labour</a:t>
            </a:r>
            <a:r>
              <a:rPr lang="en-US" sz="4300" dirty="0"/>
              <a:t> market and demography</a:t>
            </a:r>
          </a:p>
          <a:p>
            <a:pPr marL="342900" indent="-342900" algn="l">
              <a:buFont typeface="Arial" panose="020B0604020202020204" pitchFamily="34" charset="0"/>
              <a:buChar char="•"/>
            </a:pPr>
            <a:r>
              <a:rPr lang="en-US" sz="4300" dirty="0"/>
              <a:t>Continuously raised demand of competences in working life.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3053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84184-F514-4343-AF78-E04EF5FF7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228"/>
          </a:xfrm>
          <a:prstGeom prst="rect">
            <a:avLst/>
          </a:prstGeom>
        </p:spPr>
      </p:pic>
    </p:spTree>
    <p:extLst>
      <p:ext uri="{BB962C8B-B14F-4D97-AF65-F5344CB8AC3E}">
        <p14:creationId xmlns:p14="http://schemas.microsoft.com/office/powerpoint/2010/main" val="61108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64233" y="874602"/>
            <a:ext cx="9609825" cy="1231392"/>
          </a:xfrm>
        </p:spPr>
        <p:txBody>
          <a:bodyPr anchor="t">
            <a:normAutofit/>
          </a:bodyPr>
          <a:lstStyle/>
          <a:p>
            <a:r>
              <a:rPr lang="sv-SE" sz="3700" dirty="0"/>
              <a:t> </a:t>
            </a:r>
            <a:r>
              <a:rPr lang="sv-SE" sz="3700" dirty="0" err="1"/>
              <a:t>What</a:t>
            </a:r>
            <a:r>
              <a:rPr lang="sv-SE" sz="3700" dirty="0"/>
              <a:t> </a:t>
            </a:r>
            <a:r>
              <a:rPr lang="sv-SE" sz="3700" dirty="0" err="1"/>
              <a:t>works</a:t>
            </a:r>
            <a:r>
              <a:rPr lang="sv-SE" sz="3700" dirty="0"/>
              <a:t> – </a:t>
            </a:r>
            <a:r>
              <a:rPr lang="sv-SE" sz="3700" dirty="0" err="1"/>
              <a:t>school</a:t>
            </a:r>
            <a:r>
              <a:rPr lang="sv-SE" sz="3700" dirty="0"/>
              <a:t> </a:t>
            </a:r>
            <a:r>
              <a:rPr lang="sv-SE" sz="3700" dirty="0" err="1"/>
              <a:t>development</a:t>
            </a:r>
            <a:endParaRPr lang="sv-SE" sz="3700" dirty="0"/>
          </a:p>
        </p:txBody>
      </p:sp>
      <p:pic>
        <p:nvPicPr>
          <p:cNvPr id="1028" name="Picture 4" descr="https://skr.se/images/18.4829a209177db4e31aa43194/1615819239982/18.71dfc29d16bc118c79d22b.jpe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94843" y="1604357"/>
            <a:ext cx="6215834" cy="4554942"/>
          </a:xfrm>
          <a:prstGeom prst="rect">
            <a:avLst/>
          </a:prstGeom>
          <a:solidFill>
            <a:srgbClr val="FFFFFF"/>
          </a:solidFill>
        </p:spPr>
      </p:pic>
    </p:spTree>
    <p:extLst>
      <p:ext uri="{BB962C8B-B14F-4D97-AF65-F5344CB8AC3E}">
        <p14:creationId xmlns:p14="http://schemas.microsoft.com/office/powerpoint/2010/main" val="268785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BD22F4C-865E-7169-D63D-232450A0138D}"/>
              </a:ext>
            </a:extLst>
          </p:cNvPr>
          <p:cNvSpPr>
            <a:spLocks noGrp="1"/>
          </p:cNvSpPr>
          <p:nvPr>
            <p:ph type="title"/>
          </p:nvPr>
        </p:nvSpPr>
        <p:spPr>
          <a:xfrm>
            <a:off x="664234" y="417402"/>
            <a:ext cx="10990210" cy="1228518"/>
          </a:xfrm>
        </p:spPr>
        <p:txBody>
          <a:bodyPr/>
          <a:lstStyle/>
          <a:p>
            <a:r>
              <a:rPr lang="sv-SE" b="0" i="0" dirty="0" err="1">
                <a:solidFill>
                  <a:srgbClr val="262626"/>
                </a:solidFill>
                <a:effectLst/>
                <a:latin typeface="Arial" panose="020B0604020202020204" pitchFamily="34" charset="0"/>
              </a:rPr>
              <a:t>Attracting</a:t>
            </a:r>
            <a:r>
              <a:rPr lang="sv-SE" b="0" i="0" dirty="0">
                <a:solidFill>
                  <a:srgbClr val="262626"/>
                </a:solidFill>
                <a:effectLst/>
                <a:latin typeface="Arial" panose="020B0604020202020204" pitchFamily="34" charset="0"/>
              </a:rPr>
              <a:t>, </a:t>
            </a:r>
            <a:r>
              <a:rPr lang="sv-SE" b="0" i="0" dirty="0" err="1">
                <a:solidFill>
                  <a:srgbClr val="262626"/>
                </a:solidFill>
                <a:effectLst/>
                <a:latin typeface="Arial" panose="020B0604020202020204" pitchFamily="34" charset="0"/>
              </a:rPr>
              <a:t>recruiting</a:t>
            </a:r>
            <a:r>
              <a:rPr lang="sv-SE" b="0" i="0" dirty="0">
                <a:solidFill>
                  <a:srgbClr val="262626"/>
                </a:solidFill>
                <a:effectLst/>
                <a:latin typeface="Arial" panose="020B0604020202020204" pitchFamily="34" charset="0"/>
              </a:rPr>
              <a:t>, </a:t>
            </a:r>
            <a:r>
              <a:rPr lang="sv-SE" b="0" i="0" dirty="0" err="1">
                <a:solidFill>
                  <a:srgbClr val="262626"/>
                </a:solidFill>
                <a:effectLst/>
                <a:latin typeface="Arial" panose="020B0604020202020204" pitchFamily="34" charset="0"/>
              </a:rPr>
              <a:t>retaining</a:t>
            </a:r>
            <a:r>
              <a:rPr lang="sv-SE" b="0" i="0" dirty="0">
                <a:solidFill>
                  <a:srgbClr val="262626"/>
                </a:solidFill>
                <a:effectLst/>
                <a:latin typeface="Arial" panose="020B0604020202020204" pitchFamily="34" charset="0"/>
              </a:rPr>
              <a:t>, </a:t>
            </a:r>
            <a:r>
              <a:rPr lang="sv-SE" b="0" i="0" dirty="0" err="1">
                <a:solidFill>
                  <a:srgbClr val="262626"/>
                </a:solidFill>
                <a:effectLst/>
                <a:latin typeface="Arial" panose="020B0604020202020204" pitchFamily="34" charset="0"/>
              </a:rPr>
              <a:t>developing</a:t>
            </a:r>
            <a:br>
              <a:rPr lang="sv-SE" b="0" i="0" dirty="0">
                <a:solidFill>
                  <a:srgbClr val="262626"/>
                </a:solidFill>
                <a:effectLst/>
                <a:latin typeface="Arial" panose="020B0604020202020204" pitchFamily="34" charset="0"/>
              </a:rPr>
            </a:br>
            <a:r>
              <a:rPr lang="sv-SE" b="0" i="0" dirty="0" err="1">
                <a:solidFill>
                  <a:srgbClr val="262626"/>
                </a:solidFill>
                <a:effectLst/>
                <a:latin typeface="Arial" panose="020B0604020202020204" pitchFamily="34" charset="0"/>
              </a:rPr>
              <a:t>teachers</a:t>
            </a:r>
            <a:r>
              <a:rPr lang="sv-SE" b="0" i="0" dirty="0">
                <a:solidFill>
                  <a:srgbClr val="262626"/>
                </a:solidFill>
                <a:effectLst/>
                <a:latin typeface="Arial" panose="020B0604020202020204" pitchFamily="34" charset="0"/>
              </a:rPr>
              <a:t> </a:t>
            </a:r>
            <a:br>
              <a:rPr lang="sv-SE" b="0" i="0" dirty="0">
                <a:solidFill>
                  <a:srgbClr val="262626"/>
                </a:solidFill>
                <a:effectLst/>
                <a:latin typeface="Arial" panose="020B0604020202020204" pitchFamily="34" charset="0"/>
              </a:rPr>
            </a:br>
            <a:r>
              <a:rPr lang="sv-SE" b="0" i="0" dirty="0">
                <a:solidFill>
                  <a:srgbClr val="262626"/>
                </a:solidFill>
                <a:effectLst/>
                <a:latin typeface="Arial" panose="020B0604020202020204" pitchFamily="34" charset="0"/>
              </a:rPr>
              <a:t>and </a:t>
            </a:r>
            <a:r>
              <a:rPr lang="sv-SE" b="0" i="0" dirty="0" err="1">
                <a:solidFill>
                  <a:srgbClr val="262626"/>
                </a:solidFill>
                <a:effectLst/>
                <a:latin typeface="Arial" panose="020B0604020202020204" pitchFamily="34" charset="0"/>
              </a:rPr>
              <a:t>other</a:t>
            </a:r>
            <a:r>
              <a:rPr lang="sv-SE" b="0" i="0" dirty="0">
                <a:solidFill>
                  <a:srgbClr val="262626"/>
                </a:solidFill>
                <a:effectLst/>
                <a:latin typeface="Arial" panose="020B0604020202020204" pitchFamily="34" charset="0"/>
              </a:rPr>
              <a:t> </a:t>
            </a:r>
            <a:r>
              <a:rPr lang="sv-SE" b="0" i="0" dirty="0" err="1">
                <a:solidFill>
                  <a:srgbClr val="262626"/>
                </a:solidFill>
                <a:effectLst/>
                <a:latin typeface="Arial" panose="020B0604020202020204" pitchFamily="34" charset="0"/>
              </a:rPr>
              <a:t>staff</a:t>
            </a:r>
            <a:r>
              <a:rPr lang="sv-SE" b="0" i="0" dirty="0">
                <a:solidFill>
                  <a:srgbClr val="262626"/>
                </a:solidFill>
                <a:effectLst/>
                <a:latin typeface="Arial" panose="020B0604020202020204" pitchFamily="34" charset="0"/>
              </a:rPr>
              <a:t> </a:t>
            </a:r>
            <a:endParaRPr lang="en-US" dirty="0"/>
          </a:p>
        </p:txBody>
      </p:sp>
      <p:sp>
        <p:nvSpPr>
          <p:cNvPr id="16" name="Content Placeholder 2">
            <a:extLst>
              <a:ext uri="{FF2B5EF4-FFF2-40B4-BE49-F238E27FC236}">
                <a16:creationId xmlns:a16="http://schemas.microsoft.com/office/drawing/2014/main" id="{E8C1FB3F-1A84-8F63-350D-A2E60321E83D}"/>
              </a:ext>
            </a:extLst>
          </p:cNvPr>
          <p:cNvSpPr>
            <a:spLocks noGrp="1"/>
          </p:cNvSpPr>
          <p:nvPr>
            <p:ph sz="half" idx="1"/>
          </p:nvPr>
        </p:nvSpPr>
        <p:spPr>
          <a:xfrm>
            <a:off x="666000" y="2494800"/>
            <a:ext cx="5325226" cy="3740400"/>
          </a:xfrm>
        </p:spPr>
        <p:txBody>
          <a:bodyPr/>
          <a:lstStyle/>
          <a:p>
            <a:r>
              <a:rPr lang="en-US" b="0" i="0" dirty="0">
                <a:solidFill>
                  <a:srgbClr val="222222"/>
                </a:solidFill>
                <a:effectLst/>
                <a:latin typeface="open sans" panose="020B0606030504020204" pitchFamily="34" charset="0"/>
              </a:rPr>
              <a:t>SALAR sign central collective agreements</a:t>
            </a:r>
          </a:p>
          <a:p>
            <a:r>
              <a:rPr lang="en-US" dirty="0">
                <a:solidFill>
                  <a:srgbClr val="222222"/>
                </a:solidFill>
                <a:latin typeface="open sans" panose="020B0606030504020204" pitchFamily="34" charset="0"/>
              </a:rPr>
              <a:t>Support </a:t>
            </a:r>
            <a:r>
              <a:rPr lang="en-US" b="0" i="0" dirty="0">
                <a:solidFill>
                  <a:srgbClr val="222222"/>
                </a:solidFill>
                <a:effectLst/>
                <a:latin typeface="open sans" panose="020B0606030504020204" pitchFamily="34" charset="0"/>
              </a:rPr>
              <a:t>members as employers</a:t>
            </a:r>
          </a:p>
          <a:p>
            <a:r>
              <a:rPr lang="en-US" dirty="0">
                <a:solidFill>
                  <a:srgbClr val="222222"/>
                </a:solidFill>
                <a:latin typeface="open sans" panose="020B0606030504020204" pitchFamily="34" charset="0"/>
              </a:rPr>
              <a:t>C</a:t>
            </a:r>
            <a:r>
              <a:rPr lang="en-US" b="0" i="0" dirty="0">
                <a:solidFill>
                  <a:srgbClr val="222222"/>
                </a:solidFill>
                <a:effectLst/>
                <a:latin typeface="open sans" panose="020B0606030504020204" pitchFamily="34" charset="0"/>
              </a:rPr>
              <a:t>reate conditions for local solutions.</a:t>
            </a:r>
            <a:endParaRPr lang="en-US" dirty="0"/>
          </a:p>
        </p:txBody>
      </p:sp>
      <p:pic>
        <p:nvPicPr>
          <p:cNvPr id="4" name="Platshållare för innehåll 3"/>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522" t="12124" r="11210" b="902"/>
          <a:stretch/>
        </p:blipFill>
        <p:spPr>
          <a:xfrm>
            <a:off x="5619403" y="1371600"/>
            <a:ext cx="5652655" cy="4724400"/>
          </a:xfrm>
          <a:noFill/>
        </p:spPr>
      </p:pic>
      <p:pic>
        <p:nvPicPr>
          <p:cNvPr id="5" name="Platshållare för innehåll 3">
            <a:extLst>
              <a:ext uri="{FF2B5EF4-FFF2-40B4-BE49-F238E27FC236}">
                <a16:creationId xmlns:a16="http://schemas.microsoft.com/office/drawing/2014/main" id="{FCAAFF37-71EC-4D78-A23D-13F15DE2559D}"/>
              </a:ext>
            </a:extLst>
          </p:cNvPr>
          <p:cNvPicPr>
            <a:picLocks noChangeAspect="1"/>
          </p:cNvPicPr>
          <p:nvPr/>
        </p:nvPicPr>
        <p:blipFill rotWithShape="1">
          <a:blip r:embed="rId3">
            <a:extLst>
              <a:ext uri="{28A0092B-C50C-407E-A947-70E740481C1C}">
                <a14:useLocalDpi xmlns:a14="http://schemas.microsoft.com/office/drawing/2010/main" val="0"/>
              </a:ext>
            </a:extLst>
          </a:blip>
          <a:srcRect l="11522" t="12124" r="11210" b="902"/>
          <a:stretch/>
        </p:blipFill>
        <p:spPr>
          <a:xfrm>
            <a:off x="5771803" y="1557252"/>
            <a:ext cx="5652655" cy="4724400"/>
          </a:xfrm>
          <a:prstGeom prst="rect">
            <a:avLst/>
          </a:prstGeom>
          <a:noFill/>
        </p:spPr>
      </p:pic>
    </p:spTree>
    <p:extLst>
      <p:ext uri="{BB962C8B-B14F-4D97-AF65-F5344CB8AC3E}">
        <p14:creationId xmlns:p14="http://schemas.microsoft.com/office/powerpoint/2010/main" val="168777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5" y="1052097"/>
            <a:ext cx="7630251" cy="3816317"/>
          </a:xfrm>
          <a:prstGeom prst="rect">
            <a:avLst/>
          </a:prstGeom>
        </p:spPr>
      </p:pic>
      <p:sp>
        <p:nvSpPr>
          <p:cNvPr id="3" name="textruta 2"/>
          <p:cNvSpPr txBox="1"/>
          <p:nvPr/>
        </p:nvSpPr>
        <p:spPr>
          <a:xfrm>
            <a:off x="3449440" y="3072897"/>
            <a:ext cx="1537600" cy="946413"/>
          </a:xfrm>
          <a:prstGeom prst="rect">
            <a:avLst/>
          </a:prstGeom>
          <a:solidFill>
            <a:schemeClr val="bg1"/>
          </a:solidFill>
        </p:spPr>
        <p:txBody>
          <a:bodyPr wrap="none" rtlCol="0">
            <a:spAutoFit/>
          </a:bodyPr>
          <a:lstStyle/>
          <a:p>
            <a:r>
              <a:rPr lang="sv-SE" sz="1350" dirty="0" err="1"/>
              <a:t>Others</a:t>
            </a:r>
            <a:endParaRPr lang="sv-SE" sz="1350" dirty="0"/>
          </a:p>
          <a:p>
            <a:endParaRPr lang="sv-SE" sz="1050" dirty="0"/>
          </a:p>
          <a:p>
            <a:r>
              <a:rPr lang="sv-SE" sz="1050" dirty="0"/>
              <a:t>Medicin, </a:t>
            </a:r>
            <a:r>
              <a:rPr lang="sv-SE" sz="1050" dirty="0" err="1"/>
              <a:t>law</a:t>
            </a:r>
            <a:r>
              <a:rPr lang="sv-SE" sz="1050" dirty="0"/>
              <a:t>, arts, </a:t>
            </a:r>
          </a:p>
          <a:p>
            <a:r>
              <a:rPr lang="sv-SE" sz="1050" dirty="0" err="1"/>
              <a:t>engineering</a:t>
            </a:r>
            <a:r>
              <a:rPr lang="sv-SE" sz="1050" dirty="0"/>
              <a:t>, business,</a:t>
            </a:r>
          </a:p>
          <a:p>
            <a:r>
              <a:rPr lang="sv-SE" sz="1050" dirty="0"/>
              <a:t>social science </a:t>
            </a:r>
          </a:p>
        </p:txBody>
      </p:sp>
      <p:sp>
        <p:nvSpPr>
          <p:cNvPr id="4" name="textruta 3"/>
          <p:cNvSpPr txBox="1"/>
          <p:nvPr/>
        </p:nvSpPr>
        <p:spPr>
          <a:xfrm>
            <a:off x="8362603" y="1268758"/>
            <a:ext cx="1129861" cy="507831"/>
          </a:xfrm>
          <a:prstGeom prst="rect">
            <a:avLst/>
          </a:prstGeom>
          <a:solidFill>
            <a:schemeClr val="bg1"/>
          </a:solidFill>
        </p:spPr>
        <p:txBody>
          <a:bodyPr wrap="square" rtlCol="0">
            <a:spAutoFit/>
          </a:bodyPr>
          <a:lstStyle/>
          <a:p>
            <a:r>
              <a:rPr lang="sv-SE" sz="1350" dirty="0" err="1"/>
              <a:t>Working</a:t>
            </a:r>
            <a:r>
              <a:rPr lang="sv-SE" sz="1350" dirty="0"/>
              <a:t> </a:t>
            </a:r>
            <a:r>
              <a:rPr lang="sv-SE" sz="1350" dirty="0" err="1"/>
              <a:t>life</a:t>
            </a:r>
            <a:endParaRPr lang="sv-SE" sz="1350" dirty="0"/>
          </a:p>
          <a:p>
            <a:endParaRPr lang="sv-SE" sz="1350" dirty="0"/>
          </a:p>
        </p:txBody>
      </p:sp>
      <p:sp>
        <p:nvSpPr>
          <p:cNvPr id="5" name="textruta 4"/>
          <p:cNvSpPr txBox="1"/>
          <p:nvPr/>
        </p:nvSpPr>
        <p:spPr>
          <a:xfrm>
            <a:off x="3032261" y="2335977"/>
            <a:ext cx="1694759" cy="300082"/>
          </a:xfrm>
          <a:prstGeom prst="rect">
            <a:avLst/>
          </a:prstGeom>
          <a:solidFill>
            <a:schemeClr val="bg1"/>
          </a:solidFill>
        </p:spPr>
        <p:txBody>
          <a:bodyPr wrap="none" rtlCol="0">
            <a:spAutoFit/>
          </a:bodyPr>
          <a:lstStyle/>
          <a:p>
            <a:r>
              <a:rPr lang="sv-SE" sz="1350" dirty="0"/>
              <a:t>To </a:t>
            </a:r>
            <a:r>
              <a:rPr lang="sv-SE" sz="1350" dirty="0" err="1"/>
              <a:t>higher</a:t>
            </a:r>
            <a:r>
              <a:rPr lang="sv-SE" sz="1350" dirty="0"/>
              <a:t> </a:t>
            </a:r>
            <a:r>
              <a:rPr lang="sv-SE" sz="1350" dirty="0" err="1"/>
              <a:t>education</a:t>
            </a:r>
            <a:endParaRPr lang="sv-SE" sz="1350" dirty="0"/>
          </a:p>
        </p:txBody>
      </p:sp>
      <p:sp>
        <p:nvSpPr>
          <p:cNvPr id="6" name="textruta 5"/>
          <p:cNvSpPr txBox="1"/>
          <p:nvPr/>
        </p:nvSpPr>
        <p:spPr>
          <a:xfrm>
            <a:off x="2465196" y="4610396"/>
            <a:ext cx="2366930" cy="276999"/>
          </a:xfrm>
          <a:prstGeom prst="rect">
            <a:avLst/>
          </a:prstGeom>
          <a:solidFill>
            <a:schemeClr val="bg1"/>
          </a:solidFill>
        </p:spPr>
        <p:txBody>
          <a:bodyPr wrap="none" rtlCol="0">
            <a:spAutoFit/>
          </a:bodyPr>
          <a:lstStyle/>
          <a:p>
            <a:r>
              <a:rPr lang="sv-SE" sz="1200" dirty="0"/>
              <a:t>To </a:t>
            </a:r>
            <a:r>
              <a:rPr lang="sv-SE" sz="1200" dirty="0" err="1"/>
              <a:t>teacher</a:t>
            </a:r>
            <a:r>
              <a:rPr lang="sv-SE" sz="1200" dirty="0"/>
              <a:t> </a:t>
            </a:r>
            <a:r>
              <a:rPr lang="sv-SE" sz="1200" dirty="0" err="1"/>
              <a:t>eduction</a:t>
            </a:r>
            <a:r>
              <a:rPr lang="sv-SE" sz="1200" dirty="0"/>
              <a:t> and </a:t>
            </a:r>
            <a:r>
              <a:rPr lang="sv-SE" sz="1200" dirty="0" err="1"/>
              <a:t>training</a:t>
            </a:r>
            <a:endParaRPr lang="sv-SE" sz="1200" dirty="0"/>
          </a:p>
        </p:txBody>
      </p:sp>
      <p:sp>
        <p:nvSpPr>
          <p:cNvPr id="7" name="textruta 6"/>
          <p:cNvSpPr txBox="1"/>
          <p:nvPr/>
        </p:nvSpPr>
        <p:spPr>
          <a:xfrm>
            <a:off x="5303912" y="4614497"/>
            <a:ext cx="2428870" cy="253916"/>
          </a:xfrm>
          <a:prstGeom prst="rect">
            <a:avLst/>
          </a:prstGeom>
          <a:solidFill>
            <a:schemeClr val="bg1"/>
          </a:solidFill>
        </p:spPr>
        <p:txBody>
          <a:bodyPr wrap="none" rtlCol="0">
            <a:spAutoFit/>
          </a:bodyPr>
          <a:lstStyle/>
          <a:p>
            <a:r>
              <a:rPr lang="sv-SE" sz="1050" dirty="0" err="1"/>
              <a:t>Teacher</a:t>
            </a:r>
            <a:r>
              <a:rPr lang="sv-SE" sz="1050" dirty="0"/>
              <a:t> </a:t>
            </a:r>
            <a:r>
              <a:rPr lang="sv-SE" sz="1050" dirty="0" err="1"/>
              <a:t>degree</a:t>
            </a:r>
            <a:r>
              <a:rPr lang="sv-SE" sz="1050" dirty="0"/>
              <a:t>                                   </a:t>
            </a:r>
          </a:p>
        </p:txBody>
      </p:sp>
      <p:sp>
        <p:nvSpPr>
          <p:cNvPr id="8" name="textruta 7"/>
          <p:cNvSpPr txBox="1"/>
          <p:nvPr/>
        </p:nvSpPr>
        <p:spPr>
          <a:xfrm>
            <a:off x="7732782" y="4452915"/>
            <a:ext cx="1707697" cy="415498"/>
          </a:xfrm>
          <a:prstGeom prst="rect">
            <a:avLst/>
          </a:prstGeom>
          <a:solidFill>
            <a:schemeClr val="bg1"/>
          </a:solidFill>
        </p:spPr>
        <p:txBody>
          <a:bodyPr wrap="square" rtlCol="0">
            <a:spAutoFit/>
          </a:bodyPr>
          <a:lstStyle/>
          <a:p>
            <a:r>
              <a:rPr lang="sv-SE" sz="1050" dirty="0" err="1"/>
              <a:t>Share</a:t>
            </a:r>
            <a:r>
              <a:rPr lang="sv-SE" sz="1050" dirty="0"/>
              <a:t> </a:t>
            </a:r>
            <a:r>
              <a:rPr lang="sv-SE" sz="1050" dirty="0" err="1"/>
              <a:t>of</a:t>
            </a:r>
            <a:r>
              <a:rPr lang="sv-SE" sz="1050" dirty="0"/>
              <a:t> a </a:t>
            </a:r>
            <a:r>
              <a:rPr lang="sv-SE" sz="1050" dirty="0" err="1"/>
              <a:t>year</a:t>
            </a:r>
            <a:r>
              <a:rPr lang="sv-SE" sz="1050" dirty="0"/>
              <a:t> </a:t>
            </a:r>
            <a:r>
              <a:rPr lang="sv-SE" sz="1050" dirty="0" err="1"/>
              <a:t>group</a:t>
            </a:r>
            <a:r>
              <a:rPr lang="sv-SE" sz="1050" dirty="0"/>
              <a:t> </a:t>
            </a:r>
          </a:p>
          <a:p>
            <a:r>
              <a:rPr lang="sv-SE" sz="1050" dirty="0" err="1"/>
              <a:t>with</a:t>
            </a:r>
            <a:r>
              <a:rPr lang="sv-SE" sz="1050" dirty="0"/>
              <a:t> </a:t>
            </a:r>
            <a:r>
              <a:rPr lang="sv-SE" sz="1050" dirty="0" err="1"/>
              <a:t>teacher</a:t>
            </a:r>
            <a:r>
              <a:rPr lang="sv-SE" sz="1050" dirty="0"/>
              <a:t> </a:t>
            </a:r>
            <a:r>
              <a:rPr lang="sv-SE" sz="1050" dirty="0" err="1"/>
              <a:t>degree</a:t>
            </a:r>
            <a:r>
              <a:rPr lang="sv-SE" sz="1050" dirty="0"/>
              <a:t>.</a:t>
            </a:r>
          </a:p>
        </p:txBody>
      </p:sp>
      <p:sp>
        <p:nvSpPr>
          <p:cNvPr id="9" name="textruta 8"/>
          <p:cNvSpPr txBox="1"/>
          <p:nvPr/>
        </p:nvSpPr>
        <p:spPr>
          <a:xfrm>
            <a:off x="6901382" y="4332797"/>
            <a:ext cx="713657" cy="300082"/>
          </a:xfrm>
          <a:prstGeom prst="rect">
            <a:avLst/>
          </a:prstGeom>
          <a:solidFill>
            <a:schemeClr val="bg1"/>
          </a:solidFill>
        </p:spPr>
        <p:txBody>
          <a:bodyPr wrap="none" rtlCol="0">
            <a:spAutoFit/>
          </a:bodyPr>
          <a:lstStyle/>
          <a:p>
            <a:r>
              <a:rPr lang="sv-SE" sz="1350" dirty="0"/>
              <a:t>           </a:t>
            </a:r>
          </a:p>
        </p:txBody>
      </p:sp>
    </p:spTree>
    <p:extLst>
      <p:ext uri="{BB962C8B-B14F-4D97-AF65-F5344CB8AC3E}">
        <p14:creationId xmlns:p14="http://schemas.microsoft.com/office/powerpoint/2010/main" val="272942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32FD6E-5CC4-4F05-AB03-A309C542336F}"/>
              </a:ext>
            </a:extLst>
          </p:cNvPr>
          <p:cNvPicPr>
            <a:picLocks noChangeAspect="1"/>
          </p:cNvPicPr>
          <p:nvPr/>
        </p:nvPicPr>
        <p:blipFill rotWithShape="1">
          <a:blip r:embed="rId2"/>
          <a:srcRect l="4841" t="44728" r="37613" b="9939"/>
          <a:stretch/>
        </p:blipFill>
        <p:spPr>
          <a:xfrm>
            <a:off x="1218953" y="307570"/>
            <a:ext cx="9267047" cy="4106488"/>
          </a:xfrm>
          <a:prstGeom prst="rect">
            <a:avLst/>
          </a:prstGeom>
        </p:spPr>
      </p:pic>
      <p:pic>
        <p:nvPicPr>
          <p:cNvPr id="5" name="Bildobjekt 4">
            <a:extLst>
              <a:ext uri="{FF2B5EF4-FFF2-40B4-BE49-F238E27FC236}">
                <a16:creationId xmlns:a16="http://schemas.microsoft.com/office/drawing/2014/main" id="{CE11922C-CAB2-41E9-B91D-D42E6F7B01ED}"/>
              </a:ext>
            </a:extLst>
          </p:cNvPr>
          <p:cNvPicPr>
            <a:picLocks noChangeAspect="1"/>
          </p:cNvPicPr>
          <p:nvPr/>
        </p:nvPicPr>
        <p:blipFill rotWithShape="1">
          <a:blip r:embed="rId3"/>
          <a:srcRect l="4841" t="35152" r="37614" b="17455"/>
          <a:stretch/>
        </p:blipFill>
        <p:spPr>
          <a:xfrm>
            <a:off x="1218953" y="2660074"/>
            <a:ext cx="9061508" cy="4197926"/>
          </a:xfrm>
          <a:prstGeom prst="rect">
            <a:avLst/>
          </a:prstGeom>
        </p:spPr>
      </p:pic>
    </p:spTree>
    <p:extLst>
      <p:ext uri="{BB962C8B-B14F-4D97-AF65-F5344CB8AC3E}">
        <p14:creationId xmlns:p14="http://schemas.microsoft.com/office/powerpoint/2010/main" val="392206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7" y="1647327"/>
            <a:ext cx="7334169" cy="3668229"/>
          </a:xfrm>
          <a:prstGeom prst="rect">
            <a:avLst/>
          </a:prstGeom>
        </p:spPr>
      </p:pic>
      <p:sp>
        <p:nvSpPr>
          <p:cNvPr id="3" name="Rubrik 4"/>
          <p:cNvSpPr txBox="1">
            <a:spLocks/>
          </p:cNvSpPr>
          <p:nvPr/>
        </p:nvSpPr>
        <p:spPr>
          <a:xfrm>
            <a:off x="2495601" y="692696"/>
            <a:ext cx="7207369" cy="923544"/>
          </a:xfrm>
          <a:prstGeom prst="rect">
            <a:avLst/>
          </a:prstGeom>
        </p:spPr>
        <p:txBody>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300" dirty="0" err="1"/>
              <a:t>Train</a:t>
            </a:r>
            <a:r>
              <a:rPr lang="sv-SE" sz="3300" dirty="0"/>
              <a:t> an </a:t>
            </a:r>
            <a:r>
              <a:rPr lang="sv-SE" sz="3300" dirty="0" err="1"/>
              <a:t>retain</a:t>
            </a:r>
            <a:r>
              <a:rPr lang="sv-SE" sz="3300" dirty="0"/>
              <a:t> </a:t>
            </a:r>
            <a:r>
              <a:rPr lang="sv-SE" sz="3300" dirty="0" err="1"/>
              <a:t>teachers</a:t>
            </a:r>
            <a:endParaRPr lang="sv-SE" sz="3300" dirty="0"/>
          </a:p>
        </p:txBody>
      </p:sp>
    </p:spTree>
    <p:extLst>
      <p:ext uri="{BB962C8B-B14F-4D97-AF65-F5344CB8AC3E}">
        <p14:creationId xmlns:p14="http://schemas.microsoft.com/office/powerpoint/2010/main" val="63925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417" y="1788897"/>
            <a:ext cx="7543800" cy="3773078"/>
          </a:xfrm>
          <a:prstGeom prst="rect">
            <a:avLst/>
          </a:prstGeom>
        </p:spPr>
      </p:pic>
      <p:sp>
        <p:nvSpPr>
          <p:cNvPr id="3" name="Rubrik 4"/>
          <p:cNvSpPr txBox="1">
            <a:spLocks/>
          </p:cNvSpPr>
          <p:nvPr/>
        </p:nvSpPr>
        <p:spPr>
          <a:xfrm>
            <a:off x="1998249" y="692696"/>
            <a:ext cx="7392136" cy="923544"/>
          </a:xfrm>
          <a:prstGeom prst="rect">
            <a:avLst/>
          </a:prstGeom>
        </p:spPr>
        <p:txBody>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300" dirty="0"/>
              <a:t>Organisation </a:t>
            </a:r>
            <a:r>
              <a:rPr lang="sv-SE" sz="3300" dirty="0" err="1"/>
              <a:t>of</a:t>
            </a:r>
            <a:r>
              <a:rPr lang="sv-SE" sz="3300" dirty="0"/>
              <a:t> </a:t>
            </a:r>
            <a:r>
              <a:rPr lang="sv-SE" sz="3300" dirty="0" err="1"/>
              <a:t>teachers</a:t>
            </a:r>
            <a:r>
              <a:rPr lang="sv-SE" sz="3300" dirty="0"/>
              <a:t> and </a:t>
            </a:r>
            <a:r>
              <a:rPr lang="sv-SE" sz="3300" dirty="0" err="1"/>
              <a:t>others</a:t>
            </a:r>
            <a:endParaRPr lang="sv-SE" sz="3300" dirty="0"/>
          </a:p>
        </p:txBody>
      </p:sp>
    </p:spTree>
    <p:extLst>
      <p:ext uri="{BB962C8B-B14F-4D97-AF65-F5344CB8AC3E}">
        <p14:creationId xmlns:p14="http://schemas.microsoft.com/office/powerpoint/2010/main" val="203850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CE718F4-95F6-4BFA-91A9-F19BF7907B5B}"/>
              </a:ext>
            </a:extLst>
          </p:cNvPr>
          <p:cNvSpPr>
            <a:spLocks noGrp="1"/>
          </p:cNvSpPr>
          <p:nvPr>
            <p:ph type="title"/>
          </p:nvPr>
        </p:nvSpPr>
        <p:spPr/>
        <p:txBody>
          <a:bodyPr/>
          <a:lstStyle/>
          <a:p>
            <a:r>
              <a:rPr lang="sv-SE" dirty="0" err="1"/>
              <a:t>Inital</a:t>
            </a:r>
            <a:r>
              <a:rPr lang="sv-SE" dirty="0"/>
              <a:t> observations from a </a:t>
            </a:r>
            <a:r>
              <a:rPr lang="sv-SE" dirty="0" err="1"/>
              <a:t>decentralised</a:t>
            </a:r>
            <a:r>
              <a:rPr lang="sv-SE" dirty="0"/>
              <a:t> </a:t>
            </a:r>
            <a:r>
              <a:rPr lang="sv-SE" dirty="0" err="1"/>
              <a:t>education</a:t>
            </a:r>
            <a:r>
              <a:rPr lang="sv-SE" dirty="0"/>
              <a:t> system</a:t>
            </a:r>
          </a:p>
        </p:txBody>
      </p:sp>
      <p:sp>
        <p:nvSpPr>
          <p:cNvPr id="5" name="Platshållare för innehåll 4">
            <a:extLst>
              <a:ext uri="{FF2B5EF4-FFF2-40B4-BE49-F238E27FC236}">
                <a16:creationId xmlns:a16="http://schemas.microsoft.com/office/drawing/2014/main" id="{5C76AC93-7DA9-4252-8F92-54CD530ED87F}"/>
              </a:ext>
            </a:extLst>
          </p:cNvPr>
          <p:cNvSpPr>
            <a:spLocks noGrp="1"/>
          </p:cNvSpPr>
          <p:nvPr>
            <p:ph sz="half" idx="1"/>
          </p:nvPr>
        </p:nvSpPr>
        <p:spPr>
          <a:xfrm>
            <a:off x="664233" y="2709314"/>
            <a:ext cx="4716000" cy="3740400"/>
          </a:xfrm>
        </p:spPr>
        <p:txBody>
          <a:bodyPr/>
          <a:lstStyle/>
          <a:p>
            <a:r>
              <a:rPr lang="sv-SE" dirty="0" err="1"/>
              <a:t>How</a:t>
            </a:r>
            <a:r>
              <a:rPr lang="sv-SE" dirty="0"/>
              <a:t> </a:t>
            </a:r>
            <a:r>
              <a:rPr lang="sv-SE" dirty="0" err="1"/>
              <a:t>teachers</a:t>
            </a:r>
            <a:r>
              <a:rPr lang="sv-SE" dirty="0"/>
              <a:t> </a:t>
            </a:r>
            <a:r>
              <a:rPr lang="sv-SE" dirty="0" err="1"/>
              <a:t>are</a:t>
            </a:r>
            <a:r>
              <a:rPr lang="sv-SE" dirty="0"/>
              <a:t> </a:t>
            </a:r>
            <a:r>
              <a:rPr lang="sv-SE" dirty="0" err="1"/>
              <a:t>employed</a:t>
            </a:r>
            <a:endParaRPr lang="sv-SE" dirty="0"/>
          </a:p>
          <a:p>
            <a:r>
              <a:rPr lang="sv-SE" dirty="0" err="1"/>
              <a:t>Time</a:t>
            </a:r>
            <a:r>
              <a:rPr lang="sv-SE" dirty="0"/>
              <a:t>-table and </a:t>
            </a:r>
            <a:r>
              <a:rPr lang="sv-SE" dirty="0" err="1"/>
              <a:t>teaching</a:t>
            </a:r>
            <a:r>
              <a:rPr lang="sv-SE" dirty="0"/>
              <a:t> material </a:t>
            </a:r>
            <a:r>
              <a:rPr lang="sv-SE" dirty="0" err="1"/>
              <a:t>decisions</a:t>
            </a:r>
            <a:endParaRPr lang="sv-SE" dirty="0"/>
          </a:p>
          <a:p>
            <a:r>
              <a:rPr lang="sv-SE" dirty="0" err="1"/>
              <a:t>Funding</a:t>
            </a:r>
            <a:endParaRPr lang="sv-SE" dirty="0"/>
          </a:p>
          <a:p>
            <a:r>
              <a:rPr lang="sv-SE" dirty="0" err="1"/>
              <a:t>Accountability</a:t>
            </a:r>
            <a:endParaRPr lang="sv-SE" dirty="0"/>
          </a:p>
          <a:p>
            <a:endParaRPr lang="sv-SE" dirty="0"/>
          </a:p>
        </p:txBody>
      </p:sp>
      <p:pic>
        <p:nvPicPr>
          <p:cNvPr id="7" name="Picture 2" descr="G:\Avd lärande &amp; arbetsmarknad\Bilder fsk, skola, gy\Förskola\Älta\CH_Alta_Forskola_04.jpg">
            <a:extLst>
              <a:ext uri="{FF2B5EF4-FFF2-40B4-BE49-F238E27FC236}">
                <a16:creationId xmlns:a16="http://schemas.microsoft.com/office/drawing/2014/main" id="{682C3EAA-C71C-4542-A1B6-868B770BFC88}"/>
              </a:ext>
            </a:extLst>
          </p:cNvPr>
          <p:cNvPicPr>
            <a:picLocks noGrp="1" noChangeAspect="1" noChangeArrowheads="1"/>
          </p:cNvPicPr>
          <p:nvPr>
            <p:ph sz="half" idx="2"/>
          </p:nvPr>
        </p:nvPicPr>
        <p:blipFill>
          <a:blip r:embed="rId3" cstate="print"/>
          <a:srcRect/>
          <a:stretch>
            <a:fillRect/>
          </a:stretch>
        </p:blipFill>
        <p:spPr bwMode="auto">
          <a:xfrm>
            <a:off x="5780376" y="2709314"/>
            <a:ext cx="4260273" cy="3312622"/>
          </a:xfrm>
          <a:prstGeom prst="rect">
            <a:avLst/>
          </a:prstGeom>
          <a:noFill/>
        </p:spPr>
      </p:pic>
    </p:spTree>
    <p:extLst>
      <p:ext uri="{BB962C8B-B14F-4D97-AF65-F5344CB8AC3E}">
        <p14:creationId xmlns:p14="http://schemas.microsoft.com/office/powerpoint/2010/main" val="315181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Accountability</a:t>
            </a:r>
            <a:r>
              <a:rPr lang="sv-SE" dirty="0"/>
              <a:t> and </a:t>
            </a:r>
            <a:r>
              <a:rPr lang="sv-SE" dirty="0" err="1"/>
              <a:t>responsibility</a:t>
            </a:r>
            <a:endParaRPr lang="sv-SE" dirty="0"/>
          </a:p>
        </p:txBody>
      </p:sp>
      <p:pic>
        <p:nvPicPr>
          <p:cNvPr id="4" name="Picture 4" descr="C:\Users\bbav\AppData\Local\Microsoft\Windows\Temporary Internet Files\Content.Outlook\G9BKKKSL\skola_resultat_IMG_471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74792" y="2601884"/>
            <a:ext cx="4894353" cy="285894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14889C7A-2890-40B3-83EB-9646FD99A918}"/>
              </a:ext>
            </a:extLst>
          </p:cNvPr>
          <p:cNvSpPr>
            <a:spLocks noGrp="1"/>
          </p:cNvSpPr>
          <p:nvPr>
            <p:ph sz="half" idx="2"/>
          </p:nvPr>
        </p:nvSpPr>
        <p:spPr/>
        <p:txBody>
          <a:bodyPr/>
          <a:lstStyle/>
          <a:p>
            <a:r>
              <a:rPr lang="sv-SE" dirty="0" err="1"/>
              <a:t>Definding</a:t>
            </a:r>
            <a:r>
              <a:rPr lang="sv-SE" dirty="0"/>
              <a:t> </a:t>
            </a:r>
            <a:r>
              <a:rPr lang="sv-SE" dirty="0" err="1"/>
              <a:t>roles</a:t>
            </a:r>
            <a:r>
              <a:rPr lang="sv-SE" dirty="0"/>
              <a:t> and </a:t>
            </a:r>
            <a:r>
              <a:rPr lang="sv-SE" dirty="0" err="1"/>
              <a:t>responsibilites</a:t>
            </a:r>
            <a:endParaRPr lang="sv-SE" dirty="0"/>
          </a:p>
          <a:p>
            <a:r>
              <a:rPr lang="sv-SE" dirty="0" err="1"/>
              <a:t>Consistency</a:t>
            </a:r>
            <a:r>
              <a:rPr lang="sv-SE" dirty="0"/>
              <a:t> and long term </a:t>
            </a:r>
            <a:r>
              <a:rPr lang="sv-SE" dirty="0" err="1"/>
              <a:t>perspective</a:t>
            </a:r>
            <a:endParaRPr lang="sv-SE" dirty="0"/>
          </a:p>
          <a:p>
            <a:r>
              <a:rPr lang="sv-SE" dirty="0" err="1"/>
              <a:t>Follow-up</a:t>
            </a:r>
            <a:r>
              <a:rPr lang="sv-SE" dirty="0"/>
              <a:t> and </a:t>
            </a:r>
            <a:r>
              <a:rPr lang="sv-SE" dirty="0" err="1"/>
              <a:t>evaluation</a:t>
            </a:r>
            <a:r>
              <a:rPr lang="sv-SE" dirty="0"/>
              <a:t> – data for </a:t>
            </a:r>
            <a:r>
              <a:rPr lang="sv-SE" dirty="0" err="1"/>
              <a:t>improvment</a:t>
            </a:r>
            <a:endParaRPr lang="sv-SE" dirty="0"/>
          </a:p>
          <a:p>
            <a:r>
              <a:rPr lang="sv-SE" dirty="0" err="1"/>
              <a:t>Leadership</a:t>
            </a:r>
            <a:endParaRPr lang="sv-SE" dirty="0"/>
          </a:p>
        </p:txBody>
      </p:sp>
    </p:spTree>
    <p:extLst>
      <p:ext uri="{BB962C8B-B14F-4D97-AF65-F5344CB8AC3E}">
        <p14:creationId xmlns:p14="http://schemas.microsoft.com/office/powerpoint/2010/main" val="417283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a:t>Defining</a:t>
            </a:r>
            <a:r>
              <a:rPr lang="sv-SE" dirty="0"/>
              <a:t> </a:t>
            </a:r>
            <a:r>
              <a:rPr lang="sv-SE" dirty="0" err="1"/>
              <a:t>roles</a:t>
            </a:r>
            <a:r>
              <a:rPr lang="sv-SE" dirty="0"/>
              <a:t> and </a:t>
            </a:r>
            <a:r>
              <a:rPr lang="sv-SE" dirty="0" err="1"/>
              <a:t>responsibility</a:t>
            </a:r>
            <a:endParaRPr lang="sv-SE" dirty="0"/>
          </a:p>
        </p:txBody>
      </p:sp>
      <p:sp>
        <p:nvSpPr>
          <p:cNvPr id="3" name="Platshållare för innehåll 2"/>
          <p:cNvSpPr>
            <a:spLocks noGrp="1"/>
          </p:cNvSpPr>
          <p:nvPr>
            <p:ph idx="1"/>
          </p:nvPr>
        </p:nvSpPr>
        <p:spPr/>
        <p:txBody>
          <a:bodyPr>
            <a:normAutofit lnSpcReduction="10000"/>
          </a:bodyPr>
          <a:lstStyle/>
          <a:p>
            <a:pPr marL="0" indent="0">
              <a:buNone/>
            </a:pPr>
            <a:r>
              <a:rPr lang="en-US" i="1" dirty="0"/>
              <a:t>”Our communication is good, and she do not go into details. The politicians have a genuine interest in asking questions, understanding, discussing. All the time, they have our way of working and the goals in focus. Their interest makes continuing development necessary. There is no where to hide. This kind of steering works all the way. Asking questions, requiring answers but not steering details. There is clarity in each persons role and clear cuts between politicians and civil servants. She takes responsibility for her politics and the principals fell the support. The clear cuts in responsibility is based on mutual trust and really help us improve the education.”</a:t>
            </a:r>
            <a:endParaRPr lang="sv-SE" dirty="0"/>
          </a:p>
        </p:txBody>
      </p:sp>
    </p:spTree>
    <p:extLst>
      <p:ext uri="{BB962C8B-B14F-4D97-AF65-F5344CB8AC3E}">
        <p14:creationId xmlns:p14="http://schemas.microsoft.com/office/powerpoint/2010/main" val="160741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a:t>Consistency</a:t>
            </a:r>
            <a:r>
              <a:rPr lang="sv-SE" dirty="0"/>
              <a:t> and long term </a:t>
            </a:r>
            <a:r>
              <a:rPr lang="sv-SE" dirty="0" err="1"/>
              <a:t>perspecitve</a:t>
            </a:r>
            <a:endParaRPr lang="sv-SE" dirty="0"/>
          </a:p>
        </p:txBody>
      </p:sp>
      <p:sp>
        <p:nvSpPr>
          <p:cNvPr id="3" name="Platshållare för innehåll 2"/>
          <p:cNvSpPr>
            <a:spLocks noGrp="1"/>
          </p:cNvSpPr>
          <p:nvPr>
            <p:ph idx="1"/>
          </p:nvPr>
        </p:nvSpPr>
        <p:spPr/>
        <p:txBody>
          <a:bodyPr/>
          <a:lstStyle/>
          <a:p>
            <a:pPr marL="0" indent="0">
              <a:buNone/>
            </a:pPr>
            <a:r>
              <a:rPr lang="en-US" i="1" dirty="0"/>
              <a:t>”To constantly revise the way you do things take an enormous amount of effort. The most important factor that makes it possible for our pedagogical leadership is that we now the rules – the basic principles remain. Organizations that constantly are changing the way things are decided drains energy from the things that really matters and principals get broken by their burden.”</a:t>
            </a:r>
            <a:endParaRPr lang="sv-SE" dirty="0"/>
          </a:p>
          <a:p>
            <a:pPr marL="0" indent="0">
              <a:buNone/>
            </a:pPr>
            <a:endParaRPr lang="sv-SE" dirty="0"/>
          </a:p>
        </p:txBody>
      </p:sp>
    </p:spTree>
    <p:extLst>
      <p:ext uri="{BB962C8B-B14F-4D97-AF65-F5344CB8AC3E}">
        <p14:creationId xmlns:p14="http://schemas.microsoft.com/office/powerpoint/2010/main" val="291585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a:t>Follow</a:t>
            </a:r>
            <a:r>
              <a:rPr lang="sv-SE" dirty="0"/>
              <a:t> </a:t>
            </a:r>
            <a:r>
              <a:rPr lang="sv-SE" dirty="0" err="1"/>
              <a:t>up</a:t>
            </a:r>
            <a:r>
              <a:rPr lang="sv-SE" dirty="0"/>
              <a:t> and </a:t>
            </a:r>
            <a:r>
              <a:rPr lang="sv-SE" dirty="0" err="1"/>
              <a:t>evaluation</a:t>
            </a:r>
            <a:r>
              <a:rPr lang="sv-SE" dirty="0"/>
              <a:t> – data for </a:t>
            </a:r>
            <a:r>
              <a:rPr lang="sv-SE" dirty="0" err="1"/>
              <a:t>improvement</a:t>
            </a:r>
            <a:endParaRPr lang="sv-SE" dirty="0"/>
          </a:p>
        </p:txBody>
      </p:sp>
      <p:sp>
        <p:nvSpPr>
          <p:cNvPr id="3" name="Platshållare för innehåll 2"/>
          <p:cNvSpPr>
            <a:spLocks noGrp="1"/>
          </p:cNvSpPr>
          <p:nvPr>
            <p:ph idx="1"/>
          </p:nvPr>
        </p:nvSpPr>
        <p:spPr/>
        <p:txBody>
          <a:bodyPr/>
          <a:lstStyle/>
          <a:p>
            <a:pPr marL="0" indent="0">
              <a:buNone/>
            </a:pPr>
            <a:r>
              <a:rPr lang="en-US" i="1" dirty="0"/>
              <a:t>”All data you need to collect on how the pupils are doing really stresses you out . Until you have enough to see its value. That is when you realize that the pupils current results isn’t the end of it. School leaders and teachers work together to improve education on basis of the results. What we see helps us to find out how we can develop tuition and organization further.”</a:t>
            </a:r>
            <a:endParaRPr lang="sv-SE" dirty="0"/>
          </a:p>
        </p:txBody>
      </p:sp>
    </p:spTree>
    <p:extLst>
      <p:ext uri="{BB962C8B-B14F-4D97-AF65-F5344CB8AC3E}">
        <p14:creationId xmlns:p14="http://schemas.microsoft.com/office/powerpoint/2010/main" val="297332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a:t>Leadership</a:t>
            </a:r>
            <a:endParaRPr lang="sv-SE" dirty="0"/>
          </a:p>
        </p:txBody>
      </p:sp>
      <p:sp>
        <p:nvSpPr>
          <p:cNvPr id="3" name="Platshållare för innehåll 2"/>
          <p:cNvSpPr>
            <a:spLocks noGrp="1"/>
          </p:cNvSpPr>
          <p:nvPr>
            <p:ph idx="1"/>
          </p:nvPr>
        </p:nvSpPr>
        <p:spPr/>
        <p:txBody>
          <a:bodyPr>
            <a:normAutofit lnSpcReduction="10000"/>
          </a:bodyPr>
          <a:lstStyle/>
          <a:p>
            <a:pPr marL="0" indent="0">
              <a:buNone/>
            </a:pPr>
            <a:r>
              <a:rPr lang="en-US" i="1" dirty="0"/>
              <a:t>”Confident leaders with the goal in focus creates confident pupils. Leaders who involve others get teachers and pupils who work well together.”</a:t>
            </a:r>
          </a:p>
          <a:p>
            <a:pPr marL="0" indent="0">
              <a:buNone/>
            </a:pPr>
            <a:endParaRPr lang="sv-SE" i="1" dirty="0"/>
          </a:p>
          <a:p>
            <a:pPr marL="0" indent="0">
              <a:buNone/>
            </a:pPr>
            <a:r>
              <a:rPr lang="en-US" i="1" dirty="0"/>
              <a:t>”My goal is to make myself </a:t>
            </a:r>
            <a:r>
              <a:rPr lang="en-US" i="1" dirty="0" err="1"/>
              <a:t>unnessecary</a:t>
            </a:r>
            <a:r>
              <a:rPr lang="en-US" i="1" dirty="0"/>
              <a:t>. It usually takes three to four years to make the management team working without me. I just came from a meeting with all principals where I was at no use at all. </a:t>
            </a:r>
            <a:r>
              <a:rPr lang="sv-SE" i="1" dirty="0"/>
              <a:t>It </a:t>
            </a:r>
            <a:r>
              <a:rPr lang="sv-SE" i="1" dirty="0" err="1"/>
              <a:t>felt</a:t>
            </a:r>
            <a:r>
              <a:rPr lang="sv-SE" i="1" dirty="0"/>
              <a:t> </a:t>
            </a:r>
            <a:r>
              <a:rPr lang="sv-SE" i="1" dirty="0" err="1"/>
              <a:t>really</a:t>
            </a:r>
            <a:r>
              <a:rPr lang="sv-SE" i="1" dirty="0"/>
              <a:t> </a:t>
            </a:r>
            <a:r>
              <a:rPr lang="sv-SE" i="1" dirty="0" err="1"/>
              <a:t>good</a:t>
            </a:r>
            <a:r>
              <a:rPr lang="sv-SE" i="1" dirty="0"/>
              <a:t>!”</a:t>
            </a:r>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111829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15CB34-9ECF-4163-9816-6AE6A9546256}"/>
              </a:ext>
            </a:extLst>
          </p:cNvPr>
          <p:cNvSpPr>
            <a:spLocks noGrp="1"/>
          </p:cNvSpPr>
          <p:nvPr>
            <p:ph type="title"/>
          </p:nvPr>
        </p:nvSpPr>
        <p:spPr/>
        <p:txBody>
          <a:bodyPr/>
          <a:lstStyle/>
          <a:p>
            <a:r>
              <a:rPr lang="sv-SE" dirty="0"/>
              <a:t>Division </a:t>
            </a:r>
            <a:r>
              <a:rPr lang="sv-SE" dirty="0" err="1"/>
              <a:t>of</a:t>
            </a:r>
            <a:r>
              <a:rPr lang="sv-SE" dirty="0"/>
              <a:t> </a:t>
            </a:r>
            <a:r>
              <a:rPr lang="sv-SE" dirty="0" err="1"/>
              <a:t>responsibilities</a:t>
            </a:r>
            <a:r>
              <a:rPr lang="sv-SE" dirty="0"/>
              <a:t> – in </a:t>
            </a:r>
            <a:r>
              <a:rPr lang="sv-SE" dirty="0" err="1"/>
              <a:t>theory</a:t>
            </a:r>
            <a:r>
              <a:rPr lang="sv-SE" dirty="0"/>
              <a:t> and in </a:t>
            </a:r>
            <a:r>
              <a:rPr lang="sv-SE" dirty="0" err="1"/>
              <a:t>practice</a:t>
            </a:r>
            <a:endParaRPr lang="sv-SE" dirty="0"/>
          </a:p>
        </p:txBody>
      </p:sp>
      <p:pic>
        <p:nvPicPr>
          <p:cNvPr id="7" name="Platshållare för innehåll 4">
            <a:extLst>
              <a:ext uri="{FF2B5EF4-FFF2-40B4-BE49-F238E27FC236}">
                <a16:creationId xmlns:a16="http://schemas.microsoft.com/office/drawing/2014/main" id="{B42B3EB5-AE8A-45C1-8295-587443C367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87625" y="2683669"/>
            <a:ext cx="5762625" cy="3362325"/>
          </a:xfrm>
          <a:noFill/>
        </p:spPr>
      </p:pic>
    </p:spTree>
    <p:extLst>
      <p:ext uri="{BB962C8B-B14F-4D97-AF65-F5344CB8AC3E}">
        <p14:creationId xmlns:p14="http://schemas.microsoft.com/office/powerpoint/2010/main" val="2283500125"/>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2C530C51-CF04-4205-B1B0-91CAEF925A9D}"/>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A5228221-1381-4C06-89C4-C583DD8EBD56}"/>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D1581E24-854C-4191-80AA-AA46A5D8F5DF}"/>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8DDB4DE8-3930-45E3-85A3-30C7EB9A0F55}"/>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A099EF74-4C28-4A52-8A5D-7FC5A505FD14}"/>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A75665FF-9804-4692-87F2-086C75A66C48}" vid="{1FC08079-0EC5-4780-BD9F-7BBE73C96C3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3" ma:contentTypeDescription="Create a new document." ma:contentTypeScope="" ma:versionID="f378e4795edba6259a7f9ff86d187d39">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381aea2b4ecc3d3e0a8e925da484f3f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57788-2102-4010-B1B0-9CA97F9D50DD}"/>
</file>

<file path=customXml/itemProps2.xml><?xml version="1.0" encoding="utf-8"?>
<ds:datastoreItem xmlns:ds="http://schemas.openxmlformats.org/officeDocument/2006/customXml" ds:itemID="{B9F03BC9-18DA-4D73-A03E-D63EA6A91D5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3020B3-382B-4961-A13C-E28C7A9A7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 Engelsk</Template>
  <TotalTime>1986</TotalTime>
  <Words>2393</Words>
  <Application>Microsoft Office PowerPoint</Application>
  <PresentationFormat>Bredbild</PresentationFormat>
  <Paragraphs>201</Paragraphs>
  <Slides>21</Slides>
  <Notes>16</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21</vt:i4>
      </vt:variant>
    </vt:vector>
  </HeadingPairs>
  <TitlesOfParts>
    <vt:vector size="32" baseType="lpstr">
      <vt:lpstr>Arial</vt:lpstr>
      <vt:lpstr>Calibri</vt:lpstr>
      <vt:lpstr>Open Sans</vt:lpstr>
      <vt:lpstr>Open Sans</vt:lpstr>
      <vt:lpstr>Symbol</vt:lpstr>
      <vt:lpstr>SKL PPT Gul</vt:lpstr>
      <vt:lpstr>SKL PPT Röd</vt:lpstr>
      <vt:lpstr>Inledningsbilder</vt:lpstr>
      <vt:lpstr>SKL PPT Mörk</vt:lpstr>
      <vt:lpstr>SKL PPT Svart</vt:lpstr>
      <vt:lpstr>SKL PPT Vit</vt:lpstr>
      <vt:lpstr>PowerPoint-presentation</vt:lpstr>
      <vt:lpstr>PowerPoint-presentation</vt:lpstr>
      <vt:lpstr>Inital observations from a decentralised education system</vt:lpstr>
      <vt:lpstr>Accountability and responsibility</vt:lpstr>
      <vt:lpstr>Defining roles and responsibility</vt:lpstr>
      <vt:lpstr>Consistency and long term perspecitve</vt:lpstr>
      <vt:lpstr>Follow up and evaluation – data for improvement</vt:lpstr>
      <vt:lpstr>Leadership</vt:lpstr>
      <vt:lpstr>Division of responsibilities – in theory and in practice</vt:lpstr>
      <vt:lpstr>Will reforms work? How to ensure:</vt:lpstr>
      <vt:lpstr>Exemple of blurred responsibilites</vt:lpstr>
      <vt:lpstr>How we talk about schools matter</vt:lpstr>
      <vt:lpstr>School Specific Challanges</vt:lpstr>
      <vt:lpstr>Performance PISA </vt:lpstr>
      <vt:lpstr>Overall Challenges</vt:lpstr>
      <vt:lpstr>PowerPoint-presentation</vt:lpstr>
      <vt:lpstr> What works – school development</vt:lpstr>
      <vt:lpstr>Attracting, recruiting, retaining, developing teachers  and other staff </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Båvner Bodil</dc:creator>
  <cp:lastModifiedBy>Båvner Bodil</cp:lastModifiedBy>
  <cp:revision>8</cp:revision>
  <dcterms:created xsi:type="dcterms:W3CDTF">2022-04-30T15:04:30Z</dcterms:created>
  <dcterms:modified xsi:type="dcterms:W3CDTF">2022-05-09T14:18:16Z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