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9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1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2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6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2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7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9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7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0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03D3CC2-92C0-446B-91D6-D95EB3355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2897C999-28FA-4C54-8B7D-F10AACDEF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8177" y="0"/>
            <a:ext cx="7360775" cy="6858000"/>
          </a:xfrm>
          <a:custGeom>
            <a:avLst/>
            <a:gdLst>
              <a:gd name="connsiteX0" fmla="*/ 615190 w 7360775"/>
              <a:gd name="connsiteY0" fmla="*/ 3536635 h 6858000"/>
              <a:gd name="connsiteX1" fmla="*/ 1124778 w 7360775"/>
              <a:gd name="connsiteY1" fmla="*/ 4046223 h 6858000"/>
              <a:gd name="connsiteX2" fmla="*/ 615190 w 7360775"/>
              <a:gd name="connsiteY2" fmla="*/ 4555811 h 6858000"/>
              <a:gd name="connsiteX3" fmla="*/ 105602 w 7360775"/>
              <a:gd name="connsiteY3" fmla="*/ 4046223 h 6858000"/>
              <a:gd name="connsiteX4" fmla="*/ 615190 w 7360775"/>
              <a:gd name="connsiteY4" fmla="*/ 3536635 h 6858000"/>
              <a:gd name="connsiteX5" fmla="*/ 1497780 w 7360775"/>
              <a:gd name="connsiteY5" fmla="*/ 0 h 6858000"/>
              <a:gd name="connsiteX6" fmla="*/ 1997377 w 7360775"/>
              <a:gd name="connsiteY6" fmla="*/ 0 h 6858000"/>
              <a:gd name="connsiteX7" fmla="*/ 5164844 w 7360775"/>
              <a:gd name="connsiteY7" fmla="*/ 0 h 6858000"/>
              <a:gd name="connsiteX8" fmla="*/ 5726653 w 7360775"/>
              <a:gd name="connsiteY8" fmla="*/ 0 h 6858000"/>
              <a:gd name="connsiteX9" fmla="*/ 7360775 w 7360775"/>
              <a:gd name="connsiteY9" fmla="*/ 0 h 6858000"/>
              <a:gd name="connsiteX10" fmla="*/ 7360775 w 7360775"/>
              <a:gd name="connsiteY10" fmla="*/ 6858000 h 6858000"/>
              <a:gd name="connsiteX11" fmla="*/ 5726653 w 7360775"/>
              <a:gd name="connsiteY11" fmla="*/ 6858000 h 6858000"/>
              <a:gd name="connsiteX12" fmla="*/ 1997377 w 7360775"/>
              <a:gd name="connsiteY12" fmla="*/ 6858000 h 6858000"/>
              <a:gd name="connsiteX13" fmla="*/ 311757 w 7360775"/>
              <a:gd name="connsiteY13" fmla="*/ 6858000 h 6858000"/>
              <a:gd name="connsiteX14" fmla="*/ 314130 w 7360775"/>
              <a:gd name="connsiteY14" fmla="*/ 6707670 h 6858000"/>
              <a:gd name="connsiteX15" fmla="*/ 599702 w 7360775"/>
              <a:gd name="connsiteY15" fmla="*/ 5670858 h 6858000"/>
              <a:gd name="connsiteX16" fmla="*/ 1211433 w 7360775"/>
              <a:gd name="connsiteY16" fmla="*/ 4641255 h 6858000"/>
              <a:gd name="connsiteX17" fmla="*/ 1053041 w 7360775"/>
              <a:gd name="connsiteY17" fmla="*/ 3164269 h 6858000"/>
              <a:gd name="connsiteX18" fmla="*/ 607048 w 7360775"/>
              <a:gd name="connsiteY18" fmla="*/ 2589405 h 6858000"/>
              <a:gd name="connsiteX19" fmla="*/ 1054915 w 7360775"/>
              <a:gd name="connsiteY19" fmla="*/ 1068099 h 6858000"/>
              <a:gd name="connsiteX20" fmla="*/ 1502877 w 7360775"/>
              <a:gd name="connsiteY20" fmla="*/ 419995 h 6858000"/>
              <a:gd name="connsiteX21" fmla="*/ 1505904 w 7360775"/>
              <a:gd name="connsiteY21" fmla="*/ 184996 h 6858000"/>
              <a:gd name="connsiteX22" fmla="*/ 14543 w 7360775"/>
              <a:gd name="connsiteY22" fmla="*/ 0 h 6858000"/>
              <a:gd name="connsiteX23" fmla="*/ 879351 w 7360775"/>
              <a:gd name="connsiteY23" fmla="*/ 0 h 6858000"/>
              <a:gd name="connsiteX24" fmla="*/ 892053 w 7360775"/>
              <a:gd name="connsiteY24" fmla="*/ 78052 h 6858000"/>
              <a:gd name="connsiteX25" fmla="*/ 561940 w 7360775"/>
              <a:gd name="connsiteY25" fmla="*/ 535443 h 6858000"/>
              <a:gd name="connsiteX26" fmla="*/ 15319 w 7360775"/>
              <a:gd name="connsiteY26" fmla="*/ 219852 h 6858000"/>
              <a:gd name="connsiteX27" fmla="*/ 4234 w 7360775"/>
              <a:gd name="connsiteY27" fmla="*/ 4296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360775" h="6858000">
                <a:moveTo>
                  <a:pt x="615190" y="3536635"/>
                </a:moveTo>
                <a:cubicBezTo>
                  <a:pt x="896628" y="3536635"/>
                  <a:pt x="1124778" y="3764785"/>
                  <a:pt x="1124778" y="4046223"/>
                </a:cubicBezTo>
                <a:cubicBezTo>
                  <a:pt x="1124778" y="4327661"/>
                  <a:pt x="896628" y="4555811"/>
                  <a:pt x="615190" y="4555811"/>
                </a:cubicBezTo>
                <a:cubicBezTo>
                  <a:pt x="333752" y="4555811"/>
                  <a:pt x="105602" y="4327661"/>
                  <a:pt x="105602" y="4046223"/>
                </a:cubicBezTo>
                <a:cubicBezTo>
                  <a:pt x="105602" y="3764785"/>
                  <a:pt x="333752" y="3536635"/>
                  <a:pt x="615190" y="3536635"/>
                </a:cubicBezTo>
                <a:close/>
                <a:moveTo>
                  <a:pt x="1497780" y="0"/>
                </a:moveTo>
                <a:lnTo>
                  <a:pt x="1997377" y="0"/>
                </a:lnTo>
                <a:lnTo>
                  <a:pt x="5164844" y="0"/>
                </a:lnTo>
                <a:lnTo>
                  <a:pt x="5726653" y="0"/>
                </a:lnTo>
                <a:lnTo>
                  <a:pt x="7360775" y="0"/>
                </a:lnTo>
                <a:lnTo>
                  <a:pt x="7360775" y="6858000"/>
                </a:lnTo>
                <a:lnTo>
                  <a:pt x="5726653" y="6858000"/>
                </a:lnTo>
                <a:lnTo>
                  <a:pt x="1997377" y="6858000"/>
                </a:lnTo>
                <a:lnTo>
                  <a:pt x="311757" y="6858000"/>
                </a:lnTo>
                <a:lnTo>
                  <a:pt x="314130" y="6707670"/>
                </a:lnTo>
                <a:cubicBezTo>
                  <a:pt x="335132" y="6366409"/>
                  <a:pt x="433651" y="6019042"/>
                  <a:pt x="599702" y="5670858"/>
                </a:cubicBezTo>
                <a:cubicBezTo>
                  <a:pt x="770257" y="5311556"/>
                  <a:pt x="1010813" y="4986832"/>
                  <a:pt x="1211433" y="4641255"/>
                </a:cubicBezTo>
                <a:cubicBezTo>
                  <a:pt x="1493036" y="4154456"/>
                  <a:pt x="1511835" y="3622744"/>
                  <a:pt x="1053041" y="3164269"/>
                </a:cubicBezTo>
                <a:cubicBezTo>
                  <a:pt x="881977" y="2993264"/>
                  <a:pt x="700422" y="2805523"/>
                  <a:pt x="607048" y="2589405"/>
                </a:cubicBezTo>
                <a:cubicBezTo>
                  <a:pt x="366279" y="2032158"/>
                  <a:pt x="541125" y="1508061"/>
                  <a:pt x="1054915" y="1068099"/>
                </a:cubicBezTo>
                <a:cubicBezTo>
                  <a:pt x="1261027" y="891535"/>
                  <a:pt x="1489688" y="709488"/>
                  <a:pt x="1502877" y="419995"/>
                </a:cubicBezTo>
                <a:cubicBezTo>
                  <a:pt x="1506389" y="341910"/>
                  <a:pt x="1507262" y="263520"/>
                  <a:pt x="1505904" y="184996"/>
                </a:cubicBezTo>
                <a:close/>
                <a:moveTo>
                  <a:pt x="14543" y="0"/>
                </a:moveTo>
                <a:lnTo>
                  <a:pt x="879351" y="0"/>
                </a:lnTo>
                <a:lnTo>
                  <a:pt x="892053" y="78052"/>
                </a:lnTo>
                <a:cubicBezTo>
                  <a:pt x="904492" y="285271"/>
                  <a:pt x="770271" y="479621"/>
                  <a:pt x="561940" y="535443"/>
                </a:cubicBezTo>
                <a:cubicBezTo>
                  <a:pt x="323846" y="599240"/>
                  <a:pt x="79116" y="457945"/>
                  <a:pt x="15319" y="219852"/>
                </a:cubicBezTo>
                <a:cubicBezTo>
                  <a:pt x="-631" y="160329"/>
                  <a:pt x="-3762" y="100391"/>
                  <a:pt x="4234" y="429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3FF85B-A075-4C58-B0DC-94AC4076C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663960"/>
            <a:ext cx="4747014" cy="3310164"/>
          </a:xfrm>
        </p:spPr>
        <p:txBody>
          <a:bodyPr anchor="t">
            <a:normAutofit/>
          </a:bodyPr>
          <a:lstStyle/>
          <a:p>
            <a:r>
              <a:rPr lang="sv-SE" sz="4400" dirty="0" err="1"/>
              <a:t>Swedens</a:t>
            </a:r>
            <a:r>
              <a:rPr lang="sv-SE" sz="4400" dirty="0"/>
              <a:t> 290 </a:t>
            </a:r>
            <a:r>
              <a:rPr lang="sv-SE" sz="4400" dirty="0" err="1"/>
              <a:t>municipalities</a:t>
            </a:r>
            <a:endParaRPr lang="sv-SE" sz="44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56B9110-E34D-4733-B61B-FD6D6E08A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1" y="4265235"/>
            <a:ext cx="4747018" cy="1447274"/>
          </a:xfrm>
        </p:spPr>
        <p:txBody>
          <a:bodyPr anchor="ctr">
            <a:normAutofit/>
          </a:bodyPr>
          <a:lstStyle/>
          <a:p>
            <a:r>
              <a:rPr lang="sv-SE" dirty="0"/>
              <a:t>From Bjurholm </a:t>
            </a:r>
            <a:r>
              <a:rPr lang="sv-SE" dirty="0" err="1"/>
              <a:t>with</a:t>
            </a:r>
            <a:r>
              <a:rPr lang="sv-SE" dirty="0"/>
              <a:t> 2400 </a:t>
            </a:r>
            <a:r>
              <a:rPr lang="sv-SE" dirty="0" err="1"/>
              <a:t>inhabitants</a:t>
            </a:r>
            <a:r>
              <a:rPr lang="sv-SE" dirty="0"/>
              <a:t> to Stockholm </a:t>
            </a:r>
            <a:r>
              <a:rPr lang="sv-SE" dirty="0" err="1"/>
              <a:t>with</a:t>
            </a:r>
            <a:r>
              <a:rPr lang="sv-SE" dirty="0"/>
              <a:t> 974 000</a:t>
            </a:r>
          </a:p>
        </p:txBody>
      </p:sp>
      <p:pic>
        <p:nvPicPr>
          <p:cNvPr id="1026" name="Picture 2" descr="kommunkarta sveriges kommuner karta File Swe Map Kommuner Svg Wikimedia Commons kommunkarta sveriges kommuner karta">
            <a:extLst>
              <a:ext uri="{FF2B5EF4-FFF2-40B4-BE49-F238E27FC236}">
                <a16:creationId xmlns:a16="http://schemas.microsoft.com/office/drawing/2014/main" id="{5E2B4E9A-76B9-4C09-A4EB-050F0998E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89520" y="-233273"/>
            <a:ext cx="3291840" cy="748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DD02C4-A2BE-4562-B250-5EDB7D63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Share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students in independent </a:t>
            </a:r>
            <a:r>
              <a:rPr lang="sv-SE" dirty="0" err="1"/>
              <a:t>schools</a:t>
            </a:r>
            <a:r>
              <a:rPr lang="sv-SE" dirty="0"/>
              <a:t> </a:t>
            </a:r>
            <a:r>
              <a:rPr lang="sv-SE" dirty="0" err="1"/>
              <a:t>compulsary</a:t>
            </a:r>
            <a:r>
              <a:rPr lang="sv-SE" dirty="0"/>
              <a:t> and </a:t>
            </a:r>
            <a:r>
              <a:rPr lang="sv-SE" dirty="0" err="1"/>
              <a:t>upper</a:t>
            </a:r>
            <a:r>
              <a:rPr lang="sv-SE" dirty="0"/>
              <a:t> </a:t>
            </a:r>
            <a:r>
              <a:rPr lang="sv-SE" dirty="0" err="1"/>
              <a:t>secondary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C4FD93F8-719D-4B6D-B850-B805D8412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517" y="1971040"/>
            <a:ext cx="8071483" cy="4704079"/>
          </a:xfrm>
        </p:spPr>
      </p:pic>
    </p:spTree>
    <p:extLst>
      <p:ext uri="{BB962C8B-B14F-4D97-AF65-F5344CB8AC3E}">
        <p14:creationId xmlns:p14="http://schemas.microsoft.com/office/powerpoint/2010/main" val="45856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5C77E0-766A-43FA-ABB3-7027F85C3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Share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students from </a:t>
            </a:r>
            <a:r>
              <a:rPr lang="sv-SE" dirty="0" err="1"/>
              <a:t>compulsary</a:t>
            </a:r>
            <a:r>
              <a:rPr lang="sv-SE" dirty="0"/>
              <a:t> </a:t>
            </a:r>
            <a:r>
              <a:rPr lang="sv-SE" dirty="0" err="1"/>
              <a:t>school</a:t>
            </a:r>
            <a:r>
              <a:rPr lang="sv-SE" dirty="0"/>
              <a:t> </a:t>
            </a:r>
            <a:r>
              <a:rPr lang="sv-SE" dirty="0" err="1"/>
              <a:t>eligible</a:t>
            </a:r>
            <a:r>
              <a:rPr lang="sv-SE" dirty="0"/>
              <a:t> to national </a:t>
            </a:r>
            <a:r>
              <a:rPr lang="sv-SE" dirty="0" err="1"/>
              <a:t>programmes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8626845-3B7F-4A43-9C33-BADE4B426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440" y="1715305"/>
            <a:ext cx="9641839" cy="4990295"/>
          </a:xfrm>
        </p:spPr>
      </p:pic>
    </p:spTree>
    <p:extLst>
      <p:ext uri="{BB962C8B-B14F-4D97-AF65-F5344CB8AC3E}">
        <p14:creationId xmlns:p14="http://schemas.microsoft.com/office/powerpoint/2010/main" val="119984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ECBEEA-8622-4FE0-AA7D-CE401C45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students in different </a:t>
            </a:r>
            <a:r>
              <a:rPr lang="sv-SE" dirty="0" err="1"/>
              <a:t>types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upper</a:t>
            </a:r>
            <a:r>
              <a:rPr lang="sv-SE" dirty="0"/>
              <a:t> </a:t>
            </a:r>
            <a:r>
              <a:rPr lang="sv-SE" dirty="0" err="1"/>
              <a:t>secondary</a:t>
            </a:r>
            <a:r>
              <a:rPr lang="sv-SE" dirty="0"/>
              <a:t> </a:t>
            </a:r>
            <a:r>
              <a:rPr lang="sv-SE" dirty="0" err="1"/>
              <a:t>programmes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986911C7-1366-4B4D-9739-75BD7C2877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161" y="1726390"/>
            <a:ext cx="8514080" cy="4979209"/>
          </a:xfrm>
        </p:spPr>
      </p:pic>
    </p:spTree>
    <p:extLst>
      <p:ext uri="{BB962C8B-B14F-4D97-AF65-F5344CB8AC3E}">
        <p14:creationId xmlns:p14="http://schemas.microsoft.com/office/powerpoint/2010/main" val="301629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497C05-EC1E-4115-9F15-920C7EBC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Unemployment</a:t>
            </a:r>
            <a:r>
              <a:rPr lang="sv-SE" dirty="0"/>
              <a:t> rates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highest</a:t>
            </a:r>
            <a:r>
              <a:rPr lang="sv-SE" dirty="0"/>
              <a:t> </a:t>
            </a:r>
            <a:r>
              <a:rPr lang="sv-SE" dirty="0" err="1"/>
              <a:t>educational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4DA8AFFF-7B7F-480A-A040-F6CBA3576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2480" y="1783484"/>
            <a:ext cx="9550400" cy="4983075"/>
          </a:xfrm>
        </p:spPr>
      </p:pic>
    </p:spTree>
    <p:extLst>
      <p:ext uri="{BB962C8B-B14F-4D97-AF65-F5344CB8AC3E}">
        <p14:creationId xmlns:p14="http://schemas.microsoft.com/office/powerpoint/2010/main" val="3419800054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1" ma:contentTypeDescription="Crée un document." ma:contentTypeScope="" ma:versionID="77bf79552c046a8c39a9d63979776b19">
  <xsd:schema xmlns:xsd="http://www.w3.org/2001/XMLSchema" xmlns:xs="http://www.w3.org/2001/XMLSchema" xmlns:p="http://schemas.microsoft.com/office/2006/metadata/properties" xmlns:ns2="ca8b9c18-5e1d-46e5-9d1a-4e2a3224a5d3" targetNamespace="http://schemas.microsoft.com/office/2006/metadata/properties" ma:root="true" ma:fieldsID="52b5bb7baae942fb3ea69abf4553be44" ns2:_="">
    <xsd:import namespace="ca8b9c18-5e1d-46e5-9d1a-4e2a3224a5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48BC49-9BCE-4997-952D-18ACEEC31D03}"/>
</file>

<file path=customXml/itemProps2.xml><?xml version="1.0" encoding="utf-8"?>
<ds:datastoreItem xmlns:ds="http://schemas.openxmlformats.org/officeDocument/2006/customXml" ds:itemID="{C7FE54A0-4098-4440-9E0B-0AE1A1160F98}"/>
</file>

<file path=customXml/itemProps3.xml><?xml version="1.0" encoding="utf-8"?>
<ds:datastoreItem xmlns:ds="http://schemas.openxmlformats.org/officeDocument/2006/customXml" ds:itemID="{30931C80-35DC-4331-A463-509F99F7E694}"/>
</file>

<file path=docProps/app.xml><?xml version="1.0" encoding="utf-8"?>
<Properties xmlns="http://schemas.openxmlformats.org/officeDocument/2006/extended-properties" xmlns:vt="http://schemas.openxmlformats.org/officeDocument/2006/docPropsVTypes">
  <TotalTime>8506</TotalTime>
  <Words>49</Words>
  <Application>Microsoft Office PowerPoint</Application>
  <PresentationFormat>Bredbild</PresentationFormat>
  <Paragraphs>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Posterama</vt:lpstr>
      <vt:lpstr>SplashVTI</vt:lpstr>
      <vt:lpstr>Swedens 290 municipalities</vt:lpstr>
      <vt:lpstr>Share of students in independent schools compulsary and upper secondary</vt:lpstr>
      <vt:lpstr>Share of students from compulsary school eligible to national programmes</vt:lpstr>
      <vt:lpstr>Number of students in different types of upper secondary programmes</vt:lpstr>
      <vt:lpstr>Unemployment rates after highest educational level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Swedens 290 municipalities</dc:title>
  <dc:creator>Erik Nilsson</dc:creator>
  <cp:lastModifiedBy>Erik Nilsson</cp:lastModifiedBy>
  <cp:revision>1</cp:revision>
  <dcterms:created xsi:type="dcterms:W3CDTF">2022-04-26T10:32:48Z</dcterms:created>
  <dcterms:modified xsi:type="dcterms:W3CDTF">2022-05-02T08:19:18Z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</Properties>
</file>