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96" r:id="rId5"/>
    <p:sldId id="259" r:id="rId6"/>
    <p:sldId id="260" r:id="rId7"/>
    <p:sldId id="261" r:id="rId8"/>
    <p:sldId id="262" r:id="rId9"/>
    <p:sldId id="263" r:id="rId10"/>
    <p:sldId id="264" r:id="rId11"/>
    <p:sldId id="265" r:id="rId12"/>
    <p:sldId id="266" r:id="rId13"/>
    <p:sldId id="267" r:id="rId14"/>
    <p:sldId id="268" r:id="rId15"/>
    <p:sldId id="269" r:id="rId16"/>
    <p:sldId id="273" r:id="rId17"/>
  </p:sldIdLst>
  <p:sldSz cx="9144000" cy="5143500" type="screen16x9"/>
  <p:notesSz cx="9144000" cy="51435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nrik Dahl" initials="HD" lastIdx="6" clrIdx="0">
    <p:extLst>
      <p:ext uri="{19B8F6BF-5375-455C-9EA6-DF929625EA0E}">
        <p15:presenceInfo xmlns:p15="http://schemas.microsoft.com/office/powerpoint/2012/main" userId="S::Henrik.Dahl@skolverket.se::eb38528e-9000-4e44-97fc-e05c898cb9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0137" autoAdjust="0"/>
  </p:normalViewPr>
  <p:slideViewPr>
    <p:cSldViewPr>
      <p:cViewPr varScale="1">
        <p:scale>
          <a:sx n="84" d="100"/>
          <a:sy n="84" d="100"/>
        </p:scale>
        <p:origin x="77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962400" cy="25717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5180013" y="0"/>
            <a:ext cx="3962400" cy="257175"/>
          </a:xfrm>
          <a:prstGeom prst="rect">
            <a:avLst/>
          </a:prstGeom>
        </p:spPr>
        <p:txBody>
          <a:bodyPr vert="horz" lIns="91440" tIns="45720" rIns="91440" bIns="45720" rtlCol="0"/>
          <a:lstStyle>
            <a:lvl1pPr algn="r">
              <a:defRPr sz="1200"/>
            </a:lvl1pPr>
          </a:lstStyle>
          <a:p>
            <a:fld id="{36327E46-22D5-4E23-819A-24EC26D6740C}" type="datetimeFigureOut">
              <a:rPr lang="sv-SE" smtClean="0"/>
              <a:t>2022-04-04</a:t>
            </a:fld>
            <a:endParaRPr lang="sv-SE"/>
          </a:p>
        </p:txBody>
      </p:sp>
      <p:sp>
        <p:nvSpPr>
          <p:cNvPr id="4" name="Platshållare för bildobjekt 3"/>
          <p:cNvSpPr>
            <a:spLocks noGrp="1" noRot="1" noChangeAspect="1"/>
          </p:cNvSpPr>
          <p:nvPr>
            <p:ph type="sldImg" idx="2"/>
          </p:nvPr>
        </p:nvSpPr>
        <p:spPr>
          <a:xfrm>
            <a:off x="3028950" y="642938"/>
            <a:ext cx="3086100" cy="17367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914400" y="2474913"/>
            <a:ext cx="7315200" cy="20256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4886325"/>
            <a:ext cx="3962400" cy="25717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5180013" y="4886325"/>
            <a:ext cx="3962400" cy="257175"/>
          </a:xfrm>
          <a:prstGeom prst="rect">
            <a:avLst/>
          </a:prstGeom>
        </p:spPr>
        <p:txBody>
          <a:bodyPr vert="horz" lIns="91440" tIns="45720" rIns="91440" bIns="45720" rtlCol="0" anchor="b"/>
          <a:lstStyle>
            <a:lvl1pPr algn="r">
              <a:defRPr sz="1200"/>
            </a:lvl1pPr>
          </a:lstStyle>
          <a:p>
            <a:fld id="{753E64F1-F8DE-42E9-A479-05F540D2B9A2}" type="slidenum">
              <a:rPr lang="sv-SE" smtClean="0"/>
              <a:t>‹#›</a:t>
            </a:fld>
            <a:endParaRPr lang="sv-SE"/>
          </a:p>
        </p:txBody>
      </p:sp>
    </p:spTree>
    <p:extLst>
      <p:ext uri="{BB962C8B-B14F-4D97-AF65-F5344CB8AC3E}">
        <p14:creationId xmlns:p14="http://schemas.microsoft.com/office/powerpoint/2010/main" val="2376278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2</a:t>
            </a:fld>
            <a:endParaRPr lang="sv-SE"/>
          </a:p>
        </p:txBody>
      </p:sp>
    </p:spTree>
    <p:extLst>
      <p:ext uri="{BB962C8B-B14F-4D97-AF65-F5344CB8AC3E}">
        <p14:creationId xmlns:p14="http://schemas.microsoft.com/office/powerpoint/2010/main" val="1358522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endParaRPr lang="en-GB" altLang="sv-SE" b="1" u="sng" dirty="0">
              <a:ea typeface="ＭＳ Ｐゴシック" pitchFamily="34" charset="-128"/>
            </a:endParaRPr>
          </a:p>
          <a:p>
            <a:pPr marL="0" indent="0">
              <a:buFont typeface="Arial" panose="020B0604020202020204" pitchFamily="34" charset="0"/>
              <a:buNone/>
            </a:pPr>
            <a:r>
              <a:rPr lang="en-GB" altLang="sv-SE" b="1" u="none" dirty="0">
                <a:ea typeface="ＭＳ Ｐゴシック" pitchFamily="34" charset="-128"/>
              </a:rPr>
              <a:t>NATIONAL PROGRAMMES</a:t>
            </a:r>
          </a:p>
          <a:p>
            <a:pPr marL="171450" indent="-171450">
              <a:buFont typeface="Arial" panose="020B0604020202020204" pitchFamily="34" charset="0"/>
              <a:buChar char="•"/>
            </a:pPr>
            <a:endParaRPr lang="en-GB" altLang="sv-SE" b="1" u="sng" dirty="0">
              <a:ea typeface="ＭＳ Ｐゴシック" pitchFamily="34" charset="-128"/>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Parliament decides what programs and what standard subjects are to be offered.</a:t>
            </a:r>
          </a:p>
          <a:p>
            <a:endParaRPr lang="en-GB" altLang="sv-SE" b="1" dirty="0">
              <a:ea typeface="ＭＳ Ｐゴシック" pitchFamily="34" charset="-128"/>
            </a:endParaRPr>
          </a:p>
          <a:p>
            <a:pPr marL="171450" indent="-171450">
              <a:buFontTx/>
              <a:buChar char="-"/>
            </a:pPr>
            <a:r>
              <a:rPr lang="en-GB" altLang="sv-SE" dirty="0">
                <a:ea typeface="ＭＳ Ｐゴシック" pitchFamily="34" charset="-128"/>
              </a:rPr>
              <a:t>There are </a:t>
            </a:r>
            <a:r>
              <a:rPr lang="en-GB" altLang="sv-SE" b="1" dirty="0">
                <a:ea typeface="ＭＳ Ｐゴシック" pitchFamily="34" charset="-128"/>
              </a:rPr>
              <a:t>18 national programmes in the upper secondary school.</a:t>
            </a:r>
            <a:r>
              <a:rPr lang="en-GB" altLang="sv-SE" dirty="0">
                <a:ea typeface="ＭＳ Ｐゴシック" pitchFamily="34" charset="-128"/>
              </a:rPr>
              <a:t> </a:t>
            </a:r>
          </a:p>
          <a:p>
            <a:endParaRPr lang="en-GB" altLang="sv-SE" dirty="0">
              <a:ea typeface="ＭＳ Ｐゴシック" pitchFamily="34" charset="-128"/>
            </a:endParaRPr>
          </a:p>
          <a:p>
            <a:pPr marL="171450" indent="-171450">
              <a:buFontTx/>
              <a:buChar char="-"/>
            </a:pPr>
            <a:r>
              <a:rPr lang="en-GB" altLang="sv-SE" dirty="0">
                <a:ea typeface="ＭＳ Ｐゴシック" pitchFamily="34" charset="-128"/>
              </a:rPr>
              <a:t>Each programme is </a:t>
            </a:r>
            <a:r>
              <a:rPr lang="en-GB" altLang="sv-SE" b="1" dirty="0">
                <a:ea typeface="ＭＳ Ｐゴシック" pitchFamily="34" charset="-128"/>
              </a:rPr>
              <a:t>3 years long</a:t>
            </a:r>
            <a:r>
              <a:rPr lang="en-GB" altLang="sv-SE" dirty="0">
                <a:ea typeface="ＭＳ Ｐゴシック" pitchFamily="34" charset="-128"/>
              </a:rPr>
              <a:t>. The various upper secondary programmes can either be </a:t>
            </a:r>
            <a:r>
              <a:rPr lang="en-GB" altLang="sv-SE" b="1" dirty="0">
                <a:ea typeface="ＭＳ Ｐゴシック" pitchFamily="34" charset="-128"/>
              </a:rPr>
              <a:t>vocational</a:t>
            </a:r>
            <a:r>
              <a:rPr lang="en-GB" altLang="sv-SE" dirty="0">
                <a:ea typeface="ＭＳ Ｐゴシック" pitchFamily="34" charset="-128"/>
              </a:rPr>
              <a:t> or </a:t>
            </a:r>
            <a:r>
              <a:rPr lang="en-GB" altLang="sv-SE" b="1" dirty="0">
                <a:ea typeface="ＭＳ Ｐゴシック" pitchFamily="34" charset="-128"/>
              </a:rPr>
              <a:t>prepare pupils for higher education</a:t>
            </a:r>
            <a:r>
              <a:rPr lang="en-GB" altLang="sv-SE" dirty="0">
                <a:ea typeface="ＭＳ Ｐゴシック" pitchFamily="34" charset="-128"/>
              </a:rPr>
              <a:t>. </a:t>
            </a:r>
          </a:p>
          <a:p>
            <a:pPr marL="171450" indent="-171450">
              <a:buFontTx/>
              <a:buChar char="-"/>
            </a:pPr>
            <a:endParaRPr lang="en-GB" altLang="sv-SE" dirty="0">
              <a:ea typeface="ＭＳ Ｐゴシック" pitchFamily="34" charset="-128"/>
            </a:endParaRP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GB" altLang="sv-SE" dirty="0">
                <a:ea typeface="ＭＳ Ｐゴシック" pitchFamily="34" charset="-128"/>
              </a:rPr>
              <a:t>The </a:t>
            </a:r>
            <a:r>
              <a:rPr lang="en-GB" altLang="sv-SE" b="1" dirty="0">
                <a:ea typeface="ＭＳ Ｐゴシック" pitchFamily="34" charset="-128"/>
              </a:rPr>
              <a:t>total instruction time </a:t>
            </a:r>
            <a:r>
              <a:rPr lang="en-GB" altLang="sv-SE" dirty="0">
                <a:ea typeface="ＭＳ Ｐゴシック" pitchFamily="34" charset="-128"/>
              </a:rPr>
              <a:t>on </a:t>
            </a:r>
            <a:r>
              <a:rPr lang="en-GB" altLang="sv-SE" b="1" dirty="0">
                <a:ea typeface="ＭＳ Ｐゴシック" pitchFamily="34" charset="-128"/>
              </a:rPr>
              <a:t>Vocational programmes </a:t>
            </a:r>
            <a:r>
              <a:rPr lang="en-GB" altLang="sv-SE" dirty="0">
                <a:ea typeface="ＭＳ Ｐゴシック" pitchFamily="34" charset="-128"/>
              </a:rPr>
              <a:t>should be at least </a:t>
            </a:r>
            <a:r>
              <a:rPr lang="en-GB" altLang="sv-SE" b="1" dirty="0">
                <a:ea typeface="ＭＳ Ｐゴシック" pitchFamily="34" charset="-128"/>
              </a:rPr>
              <a:t>2 430 </a:t>
            </a:r>
            <a:r>
              <a:rPr lang="en-GB" altLang="sv-SE" dirty="0">
                <a:ea typeface="ＭＳ Ｐゴシック" pitchFamily="34" charset="-128"/>
              </a:rPr>
              <a:t>hours of instruction (More instruction hours because of work-based learning) </a:t>
            </a:r>
          </a:p>
          <a:p>
            <a:pPr marL="171450" marR="0" lvl="0" indent="-171450" algn="l" defTabSz="685800" rtl="0" eaLnBrk="1" fontAlgn="auto" latinLnBrk="0" hangingPunct="1">
              <a:lnSpc>
                <a:spcPct val="100000"/>
              </a:lnSpc>
              <a:spcBef>
                <a:spcPts val="0"/>
              </a:spcBef>
              <a:spcAft>
                <a:spcPts val="0"/>
              </a:spcAft>
              <a:buClrTx/>
              <a:buSzTx/>
              <a:buFontTx/>
              <a:buChar char="-"/>
              <a:tabLst/>
              <a:defRPr/>
            </a:pPr>
            <a:endParaRPr lang="en-GB" altLang="sv-SE" dirty="0">
              <a:ea typeface="ＭＳ Ｐゴシック" pitchFamily="34" charset="-128"/>
            </a:endParaRPr>
          </a:p>
          <a:p>
            <a:pPr marL="171450" indent="-171450">
              <a:buFontTx/>
              <a:buChar char="-"/>
            </a:pPr>
            <a:r>
              <a:rPr lang="en-GB" altLang="sv-SE" dirty="0">
                <a:ea typeface="ＭＳ Ｐゴシック" pitchFamily="34" charset="-128"/>
              </a:rPr>
              <a:t>The </a:t>
            </a:r>
            <a:r>
              <a:rPr lang="en-GB" altLang="sv-SE" b="1" dirty="0">
                <a:ea typeface="ＭＳ Ｐゴシック" pitchFamily="34" charset="-128"/>
              </a:rPr>
              <a:t>total instruction time </a:t>
            </a:r>
            <a:r>
              <a:rPr lang="en-GB" altLang="sv-SE" dirty="0">
                <a:ea typeface="ＭＳ Ｐゴシック" pitchFamily="34" charset="-128"/>
              </a:rPr>
              <a:t>on </a:t>
            </a:r>
            <a:r>
              <a:rPr lang="en-GB" altLang="sv-SE" b="1" dirty="0">
                <a:ea typeface="ＭＳ Ｐゴシック" pitchFamily="34" charset="-128"/>
              </a:rPr>
              <a:t>Higher education preparatory programmes </a:t>
            </a:r>
            <a:r>
              <a:rPr lang="en-GB" altLang="sv-SE" dirty="0">
                <a:ea typeface="ＭＳ Ｐゴシック" pitchFamily="34" charset="-128"/>
              </a:rPr>
              <a:t>should be at least </a:t>
            </a:r>
            <a:r>
              <a:rPr lang="en-GB" altLang="sv-SE" b="1" dirty="0">
                <a:ea typeface="ＭＳ Ｐゴシック" pitchFamily="34" charset="-128"/>
              </a:rPr>
              <a:t>2 180 hours</a:t>
            </a:r>
          </a:p>
          <a:p>
            <a:pPr marL="171450" indent="-171450">
              <a:buFontTx/>
              <a:buChar char="-"/>
            </a:pPr>
            <a:endParaRPr lang="en-GB" altLang="sv-SE" dirty="0">
              <a:ea typeface="ＭＳ Ｐゴシック" pitchFamily="34" charset="-128"/>
            </a:endParaRPr>
          </a:p>
          <a:p>
            <a:pPr marL="171450" indent="-171450">
              <a:buFontTx/>
              <a:buChar char="-"/>
            </a:pPr>
            <a:r>
              <a:rPr lang="en-GB" altLang="sv-SE" dirty="0">
                <a:ea typeface="ＭＳ Ｐゴシック" pitchFamily="34" charset="-128"/>
              </a:rPr>
              <a:t>The school provider decides how the instruction hours should be divided between different courses and through the school year(s). </a:t>
            </a:r>
          </a:p>
          <a:p>
            <a:pPr marL="0" indent="0">
              <a:buFont typeface="Arial" panose="020B0604020202020204" pitchFamily="34" charset="0"/>
              <a:buNone/>
            </a:pPr>
            <a:endParaRPr lang="en-GB" altLang="sv-SE" b="1" u="sng" dirty="0">
              <a:ea typeface="ＭＳ Ｐゴシック" pitchFamily="34" charset="-128"/>
            </a:endParaRPr>
          </a:p>
          <a:p>
            <a:pPr marL="171450" indent="-171450">
              <a:buFontTx/>
              <a:buChar char="-"/>
            </a:pPr>
            <a:r>
              <a:rPr lang="en-GB" altLang="sv-SE" b="0" u="none" dirty="0">
                <a:ea typeface="ＭＳ Ｐゴシック" pitchFamily="34" charset="-128"/>
              </a:rPr>
              <a:t>There are several options to the national programmes</a:t>
            </a:r>
          </a:p>
          <a:p>
            <a:pPr marL="171450" indent="-171450">
              <a:buFontTx/>
              <a:buChar char="-"/>
            </a:pPr>
            <a:endParaRPr lang="en-GB" altLang="sv-SE" b="0" u="none" dirty="0">
              <a:ea typeface="ＭＳ Ｐゴシック" pitchFamily="34" charset="-128"/>
            </a:endParaRPr>
          </a:p>
          <a:p>
            <a:pPr marL="171450" indent="-171450">
              <a:buFontTx/>
              <a:buChar char="-"/>
            </a:pPr>
            <a:r>
              <a:rPr lang="en-GB" altLang="sv-SE" b="0" u="none" dirty="0">
                <a:ea typeface="ＭＳ Ｐゴシック" pitchFamily="34" charset="-128"/>
              </a:rPr>
              <a:t>Upper secondary programmes with </a:t>
            </a:r>
            <a:r>
              <a:rPr lang="en-GB" altLang="sv-SE" b="1" u="none" dirty="0">
                <a:ea typeface="ＭＳ Ｐゴシック" pitchFamily="34" charset="-128"/>
              </a:rPr>
              <a:t>nationwide admission </a:t>
            </a:r>
            <a:r>
              <a:rPr lang="en-GB" altLang="sv-SE" b="0" u="none" dirty="0">
                <a:ea typeface="ＭＳ Ｐゴシック" pitchFamily="34" charset="-128"/>
              </a:rPr>
              <a:t>such as </a:t>
            </a:r>
            <a:r>
              <a:rPr lang="en-GB" altLang="sv-SE" b="1" u="none" dirty="0">
                <a:ea typeface="ＭＳ Ｐゴシック" pitchFamily="34" charset="-128"/>
              </a:rPr>
              <a:t>Professional dance education, </a:t>
            </a:r>
            <a:r>
              <a:rPr lang="en-GB" altLang="sv-SE" b="1" u="none" dirty="0" err="1">
                <a:ea typeface="ＭＳ Ｐゴシック" pitchFamily="34" charset="-128"/>
              </a:rPr>
              <a:t>Aerotechnics</a:t>
            </a:r>
            <a:r>
              <a:rPr lang="en-GB" altLang="sv-SE" b="1" u="none" dirty="0">
                <a:ea typeface="ＭＳ Ｐゴシック" pitchFamily="34" charset="-128"/>
              </a:rPr>
              <a:t> &amp; Marine Technology</a:t>
            </a:r>
            <a:r>
              <a:rPr lang="en-GB" altLang="sv-SE" b="0" u="none" dirty="0">
                <a:ea typeface="ＭＳ Ｐゴシック" pitchFamily="34" charset="-128"/>
              </a:rPr>
              <a:t>, </a:t>
            </a:r>
          </a:p>
          <a:p>
            <a:pPr marL="171450" indent="-171450">
              <a:buFontTx/>
              <a:buChar char="-"/>
            </a:pPr>
            <a:endParaRPr lang="en-GB" altLang="sv-SE" b="0" u="none" dirty="0">
              <a:ea typeface="ＭＳ Ｐゴシック" pitchFamily="34" charset="-128"/>
            </a:endParaRPr>
          </a:p>
          <a:p>
            <a:pPr marL="0" indent="0">
              <a:buFontTx/>
              <a:buNone/>
            </a:pPr>
            <a:endParaRPr lang="en-GB" altLang="sv-SE" b="0" u="none" dirty="0">
              <a:ea typeface="ＭＳ Ｐゴシック" pitchFamily="34" charset="-128"/>
            </a:endParaRPr>
          </a:p>
          <a:p>
            <a:pPr marL="171450" indent="-171450">
              <a:buFontTx/>
              <a:buChar char="-"/>
            </a:pPr>
            <a:endParaRPr lang="en-GB" altLang="sv-SE" b="0" u="none" dirty="0">
              <a:ea typeface="ＭＳ Ｐゴシック" pitchFamily="34" charset="-128"/>
            </a:endParaRPr>
          </a:p>
          <a:p>
            <a:endParaRPr lang="en-GB" altLang="sv-SE" dirty="0">
              <a:ea typeface="ＭＳ Ｐゴシック" pitchFamily="34" charset="-128"/>
            </a:endParaRPr>
          </a:p>
          <a:p>
            <a:endParaRPr lang="en-GB" altLang="sv-SE" dirty="0">
              <a:ea typeface="ＭＳ Ｐゴシック" pitchFamily="34" charset="-128"/>
            </a:endParaRPr>
          </a:p>
          <a:p>
            <a:endParaRPr lang="en-GB" altLang="sv-SE" dirty="0">
              <a:ea typeface="ＭＳ Ｐゴシック" pitchFamily="34" charset="-128"/>
            </a:endParaRPr>
          </a:p>
          <a:p>
            <a:endParaRPr lang="sv-SE" altLang="sv-SE" dirty="0">
              <a:ea typeface="ＭＳ Ｐゴシック" pitchFamily="34" charset="-128"/>
            </a:endParaRPr>
          </a:p>
          <a:p>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12</a:t>
            </a:fld>
            <a:endParaRPr lang="sv-SE"/>
          </a:p>
        </p:txBody>
      </p:sp>
    </p:spTree>
    <p:extLst>
      <p:ext uri="{BB962C8B-B14F-4D97-AF65-F5344CB8AC3E}">
        <p14:creationId xmlns:p14="http://schemas.microsoft.com/office/powerpoint/2010/main" val="3174851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en-GB" altLang="sv-SE" b="0" i="1" u="none" dirty="0" err="1">
                <a:ea typeface="ＭＳ Ｐゴシック" pitchFamily="34" charset="-128"/>
              </a:rPr>
              <a:t>Syfte</a:t>
            </a:r>
            <a:r>
              <a:rPr lang="en-GB" altLang="sv-SE" b="0" i="1" u="none" dirty="0">
                <a:ea typeface="ＭＳ Ｐゴシック" pitchFamily="34" charset="-128"/>
              </a:rPr>
              <a:t> med </a:t>
            </a:r>
            <a:r>
              <a:rPr lang="en-GB" altLang="sv-SE" b="0" i="1" u="none" dirty="0" err="1">
                <a:ea typeface="ＭＳ Ｐゴシック" pitchFamily="34" charset="-128"/>
              </a:rPr>
              <a:t>bilden</a:t>
            </a:r>
            <a:r>
              <a:rPr lang="en-GB" altLang="sv-SE" b="0" i="1" u="none" dirty="0">
                <a:ea typeface="ＭＳ Ｐゴシック" pitchFamily="34" charset="-128"/>
              </a:rPr>
              <a:t> </a:t>
            </a:r>
            <a:r>
              <a:rPr lang="en-GB" altLang="sv-SE" b="0" i="1" u="none" dirty="0" err="1">
                <a:ea typeface="ＭＳ Ｐゴシック" pitchFamily="34" charset="-128"/>
              </a:rPr>
              <a:t>är</a:t>
            </a:r>
            <a:r>
              <a:rPr lang="en-GB" altLang="sv-SE" b="0" i="1" u="none" dirty="0">
                <a:ea typeface="ＭＳ Ｐゴシック" pitchFamily="34" charset="-128"/>
              </a:rPr>
              <a:t> </a:t>
            </a:r>
            <a:r>
              <a:rPr lang="en-GB" altLang="sv-SE" b="0" i="1" u="none" dirty="0" err="1">
                <a:ea typeface="ＭＳ Ｐゴシック" pitchFamily="34" charset="-128"/>
              </a:rPr>
              <a:t>att</a:t>
            </a:r>
            <a:r>
              <a:rPr lang="en-GB" altLang="sv-SE" b="0" i="1" u="none" dirty="0">
                <a:ea typeface="ＭＳ Ｐゴシック" pitchFamily="34" charset="-128"/>
              </a:rPr>
              <a:t> visa </a:t>
            </a:r>
            <a:r>
              <a:rPr lang="en-GB" altLang="sv-SE" b="0" i="1" u="none" dirty="0" err="1">
                <a:ea typeface="ＭＳ Ｐゴシック" pitchFamily="34" charset="-128"/>
              </a:rPr>
              <a:t>på</a:t>
            </a:r>
            <a:r>
              <a:rPr lang="en-GB" altLang="sv-SE" b="0" i="1" u="none" dirty="0">
                <a:ea typeface="ＭＳ Ｐゴシック" pitchFamily="34" charset="-128"/>
              </a:rPr>
              <a:t> </a:t>
            </a:r>
            <a:r>
              <a:rPr lang="en-GB" altLang="sv-SE" b="0" i="1" u="none" dirty="0" err="1">
                <a:ea typeface="ＭＳ Ｐゴシック" pitchFamily="34" charset="-128"/>
              </a:rPr>
              <a:t>bredd</a:t>
            </a:r>
            <a:r>
              <a:rPr lang="en-GB" altLang="sv-SE" b="0" i="1" u="none" dirty="0">
                <a:ea typeface="ＭＳ Ｐゴシック" pitchFamily="34" charset="-128"/>
              </a:rPr>
              <a:t> och variation </a:t>
            </a:r>
            <a:r>
              <a:rPr lang="en-GB" altLang="sv-SE" b="0" i="1" u="none" dirty="0" err="1">
                <a:ea typeface="ＭＳ Ｐゴシック" pitchFamily="34" charset="-128"/>
              </a:rPr>
              <a:t>när</a:t>
            </a:r>
            <a:r>
              <a:rPr lang="en-GB" altLang="sv-SE" b="0" i="1" u="none" dirty="0">
                <a:ea typeface="ＭＳ Ｐゴシック" pitchFamily="34" charset="-128"/>
              </a:rPr>
              <a:t> det </a:t>
            </a:r>
            <a:r>
              <a:rPr lang="en-GB" altLang="sv-SE" b="0" i="1" u="none" dirty="0" err="1">
                <a:ea typeface="ＭＳ Ｐゴシック" pitchFamily="34" charset="-128"/>
              </a:rPr>
              <a:t>gäller</a:t>
            </a:r>
            <a:r>
              <a:rPr lang="en-GB" altLang="sv-SE" b="0" i="1" u="none" dirty="0">
                <a:ea typeface="ＭＳ Ｐゴシック" pitchFamily="34" charset="-128"/>
              </a:rPr>
              <a:t> </a:t>
            </a:r>
            <a:r>
              <a:rPr lang="en-GB" altLang="sv-SE" b="0" i="1" u="none" dirty="0" err="1">
                <a:ea typeface="ＭＳ Ｐゴシック" pitchFamily="34" charset="-128"/>
              </a:rPr>
              <a:t>gymnsieprogram</a:t>
            </a:r>
            <a:r>
              <a:rPr lang="en-GB" altLang="sv-SE" b="0" i="1" u="none" dirty="0">
                <a:ea typeface="ＭＳ Ｐゴシック" pitchFamily="34" charset="-128"/>
              </a:rPr>
              <a:t>. Den </a:t>
            </a:r>
            <a:r>
              <a:rPr lang="en-GB" altLang="sv-SE" b="0" i="1" u="none" dirty="0" err="1">
                <a:ea typeface="ＭＳ Ｐゴシック" pitchFamily="34" charset="-128"/>
              </a:rPr>
              <a:t>mer</a:t>
            </a:r>
            <a:r>
              <a:rPr lang="en-GB" altLang="sv-SE" b="0" i="1" u="none" dirty="0">
                <a:ea typeface="ＭＳ Ｐゴシック" pitchFamily="34" charset="-128"/>
              </a:rPr>
              <a:t> </a:t>
            </a:r>
            <a:r>
              <a:rPr lang="en-GB" altLang="sv-SE" b="0" i="1" u="none" dirty="0" err="1">
                <a:ea typeface="ＭＳ Ｐゴシック" pitchFamily="34" charset="-128"/>
              </a:rPr>
              <a:t>detaljerade</a:t>
            </a:r>
            <a:r>
              <a:rPr lang="en-GB" altLang="sv-SE" b="0" i="1" u="none" dirty="0">
                <a:ea typeface="ＭＳ Ｐゴシック" pitchFamily="34" charset="-128"/>
              </a:rPr>
              <a:t> information </a:t>
            </a:r>
            <a:r>
              <a:rPr lang="en-GB" altLang="sv-SE" b="0" i="1" u="none" dirty="0" err="1">
                <a:ea typeface="ＭＳ Ｐゴシック" pitchFamily="34" charset="-128"/>
              </a:rPr>
              <a:t>nedan</a:t>
            </a:r>
            <a:r>
              <a:rPr lang="en-GB" altLang="sv-SE" b="0" i="1" u="none" dirty="0">
                <a:ea typeface="ＭＳ Ｐゴシック" pitchFamily="34" charset="-128"/>
              </a:rPr>
              <a:t> </a:t>
            </a:r>
            <a:r>
              <a:rPr lang="en-GB" altLang="sv-SE" b="0" i="1" u="none" dirty="0" err="1">
                <a:ea typeface="ＭＳ Ｐゴシック" pitchFamily="34" charset="-128"/>
              </a:rPr>
              <a:t>är</a:t>
            </a:r>
            <a:r>
              <a:rPr lang="en-GB" altLang="sv-SE" b="0" i="1" u="none" dirty="0">
                <a:ea typeface="ＭＳ Ｐゴシック" pitchFamily="34" charset="-128"/>
              </a:rPr>
              <a:t> </a:t>
            </a:r>
            <a:r>
              <a:rPr lang="en-GB" altLang="sv-SE" b="0" i="1" u="none" dirty="0" err="1">
                <a:ea typeface="ＭＳ Ｐゴシック" pitchFamily="34" charset="-128"/>
              </a:rPr>
              <a:t>främst</a:t>
            </a:r>
            <a:r>
              <a:rPr lang="en-GB" altLang="sv-SE" b="0" i="1" u="none" dirty="0">
                <a:ea typeface="ＭＳ Ｐゴシック" pitchFamily="34" charset="-128"/>
              </a:rPr>
              <a:t> </a:t>
            </a:r>
            <a:r>
              <a:rPr lang="en-GB" altLang="sv-SE" b="0" i="1" u="none" dirty="0" err="1">
                <a:ea typeface="ＭＳ Ｐゴシック" pitchFamily="34" charset="-128"/>
              </a:rPr>
              <a:t>för</a:t>
            </a:r>
            <a:r>
              <a:rPr lang="en-GB" altLang="sv-SE" b="0" i="1" u="none" dirty="0">
                <a:ea typeface="ＭＳ Ｐゴシック" pitchFamily="34" charset="-128"/>
              </a:rPr>
              <a:t> </a:t>
            </a:r>
            <a:r>
              <a:rPr lang="en-GB" altLang="sv-SE" b="0" i="1" u="none" dirty="0" err="1">
                <a:ea typeface="ＭＳ Ｐゴシック" pitchFamily="34" charset="-128"/>
              </a:rPr>
              <a:t>specifikt</a:t>
            </a:r>
            <a:r>
              <a:rPr lang="en-GB" altLang="sv-SE" b="0" i="1" u="none" dirty="0">
                <a:ea typeface="ＭＳ Ｐゴシック" pitchFamily="34" charset="-128"/>
              </a:rPr>
              <a:t> </a:t>
            </a:r>
            <a:r>
              <a:rPr lang="en-GB" altLang="sv-SE" b="0" i="1" u="none" dirty="0" err="1">
                <a:ea typeface="ＭＳ Ｐゴシック" pitchFamily="34" charset="-128"/>
              </a:rPr>
              <a:t>efterfrågad</a:t>
            </a:r>
            <a:r>
              <a:rPr lang="en-GB" altLang="sv-SE" b="0" i="1" u="none" dirty="0">
                <a:ea typeface="ＭＳ Ｐゴシック" pitchFamily="34" charset="-128"/>
              </a:rPr>
              <a:t> info</a:t>
            </a:r>
          </a:p>
          <a:p>
            <a:pPr marL="0" indent="0">
              <a:buFont typeface="Arial" panose="020B0604020202020204" pitchFamily="34" charset="0"/>
              <a:buNone/>
            </a:pPr>
            <a:endParaRPr lang="en-GB" altLang="sv-SE" b="1" u="sng" dirty="0">
              <a:ea typeface="ＭＳ Ｐゴシック" pitchFamily="34" charset="-128"/>
            </a:endParaRPr>
          </a:p>
          <a:p>
            <a:pPr marL="0" indent="0">
              <a:buFont typeface="Arial" panose="020B0604020202020204" pitchFamily="34" charset="0"/>
              <a:buNone/>
            </a:pPr>
            <a:r>
              <a:rPr lang="en-GB" altLang="sv-SE" b="1" u="none" dirty="0">
                <a:ea typeface="ＭＳ Ｐゴシック" pitchFamily="34" charset="-128"/>
              </a:rPr>
              <a:t>VOCATIONAL PROGRAMMES</a:t>
            </a:r>
          </a:p>
          <a:p>
            <a:endParaRPr lang="en-GB" altLang="sv-SE" dirty="0">
              <a:ea typeface="ＭＳ Ｐゴシック" pitchFamily="34" charset="-128"/>
            </a:endParaRPr>
          </a:p>
          <a:p>
            <a:pPr marL="171450" indent="-171450">
              <a:buFontTx/>
              <a:buChar char="-"/>
            </a:pPr>
            <a:r>
              <a:rPr lang="en-GB" altLang="sv-SE" b="1" dirty="0">
                <a:ea typeface="ＭＳ Ｐゴシック" pitchFamily="34" charset="-128"/>
              </a:rPr>
              <a:t>2 forms </a:t>
            </a:r>
            <a:r>
              <a:rPr lang="en-GB" altLang="sv-SE" dirty="0">
                <a:ea typeface="ＭＳ Ｐゴシック" pitchFamily="34" charset="-128"/>
              </a:rPr>
              <a:t>of Vocational programmes: </a:t>
            </a:r>
            <a:r>
              <a:rPr lang="en-GB" altLang="sv-SE" b="1" dirty="0">
                <a:ea typeface="ＭＳ Ｐゴシック" pitchFamily="34" charset="-128"/>
              </a:rPr>
              <a:t>School based vocational programmes </a:t>
            </a:r>
            <a:r>
              <a:rPr lang="en-GB" altLang="sv-SE" dirty="0">
                <a:ea typeface="ＭＳ Ｐゴシック" pitchFamily="34" charset="-128"/>
              </a:rPr>
              <a:t>&amp; </a:t>
            </a:r>
            <a:r>
              <a:rPr lang="en-GB" altLang="sv-SE" b="1" dirty="0">
                <a:ea typeface="ＭＳ Ｐゴシック" pitchFamily="34" charset="-128"/>
              </a:rPr>
              <a:t>Apprentice based VET </a:t>
            </a:r>
            <a:r>
              <a:rPr lang="en-GB" altLang="sv-SE" dirty="0">
                <a:ea typeface="ＭＳ Ｐゴシック" pitchFamily="34" charset="-128"/>
              </a:rPr>
              <a:t>where </a:t>
            </a:r>
            <a:r>
              <a:rPr lang="en-GB" altLang="sv-SE" b="0" dirty="0">
                <a:ea typeface="ＭＳ Ｐゴシック" pitchFamily="34" charset="-128"/>
              </a:rPr>
              <a:t>students carry out a </a:t>
            </a:r>
            <a:r>
              <a:rPr lang="en-GB" altLang="sv-SE" b="1" dirty="0">
                <a:ea typeface="ＭＳ Ｐゴシック" pitchFamily="34" charset="-128"/>
              </a:rPr>
              <a:t>more than half of their education at one or several workplaces.</a:t>
            </a:r>
            <a:r>
              <a:rPr lang="en-GB" altLang="sv-SE" dirty="0">
                <a:ea typeface="ＭＳ Ｐゴシック" pitchFamily="34" charset="-128"/>
              </a:rPr>
              <a:t>. </a:t>
            </a:r>
          </a:p>
          <a:p>
            <a:endParaRPr lang="en-GB" altLang="sv-SE" dirty="0">
              <a:ea typeface="ＭＳ Ｐゴシック" pitchFamily="34" charset="-128"/>
            </a:endParaRPr>
          </a:p>
          <a:p>
            <a:pPr marL="171450" indent="-171450">
              <a:buFontTx/>
              <a:buChar char="-"/>
            </a:pPr>
            <a:r>
              <a:rPr lang="en-GB" altLang="sv-SE" dirty="0">
                <a:ea typeface="ＭＳ Ｐゴシック" pitchFamily="34" charset="-128"/>
              </a:rPr>
              <a:t>After completing a vocational programme, students should be </a:t>
            </a:r>
            <a:r>
              <a:rPr lang="en-GB" altLang="sv-SE" b="1" dirty="0">
                <a:ea typeface="ＭＳ Ｐゴシック" pitchFamily="34" charset="-128"/>
              </a:rPr>
              <a:t>well prepared for working life</a:t>
            </a:r>
            <a:r>
              <a:rPr lang="en-GB" altLang="sv-SE" dirty="0">
                <a:ea typeface="ＭＳ Ｐゴシック" pitchFamily="34" charset="-128"/>
              </a:rPr>
              <a:t>. </a:t>
            </a:r>
          </a:p>
          <a:p>
            <a:pPr marL="171450" indent="-171450">
              <a:buFontTx/>
              <a:buChar char="-"/>
            </a:pPr>
            <a:endParaRPr lang="en-GB" altLang="sv-SE" dirty="0">
              <a:ea typeface="ＭＳ Ｐゴシック" pitchFamily="34" charset="-128"/>
            </a:endParaRPr>
          </a:p>
          <a:p>
            <a:pPr marL="171450" indent="-171450">
              <a:buFontTx/>
              <a:buChar char="-"/>
            </a:pPr>
            <a:r>
              <a:rPr lang="en-GB" altLang="sv-SE" dirty="0">
                <a:ea typeface="ＭＳ Ｐゴシック" pitchFamily="34" charset="-128"/>
              </a:rPr>
              <a:t>The education should be of high quality and </a:t>
            </a:r>
            <a:r>
              <a:rPr lang="en-GB" altLang="sv-SE" b="1" dirty="0">
                <a:ea typeface="ＭＳ Ｐゴシック" pitchFamily="34" charset="-128"/>
              </a:rPr>
              <a:t>equip students with the necessary vocational skills</a:t>
            </a:r>
            <a:r>
              <a:rPr lang="en-GB" altLang="sv-SE" dirty="0">
                <a:ea typeface="ＭＳ Ｐゴシック" pitchFamily="34" charset="-128"/>
              </a:rPr>
              <a:t>. </a:t>
            </a:r>
          </a:p>
          <a:p>
            <a:pPr marL="171450" indent="-171450">
              <a:buFontTx/>
              <a:buChar char="-"/>
            </a:pPr>
            <a:endParaRPr lang="en-GB" altLang="sv-SE" dirty="0">
              <a:ea typeface="ＭＳ Ｐゴシック" pitchFamily="34" charset="-128"/>
            </a:endParaRPr>
          </a:p>
          <a:p>
            <a:pPr marL="171450" indent="-171450">
              <a:buFontTx/>
              <a:buChar char="-"/>
            </a:pPr>
            <a:r>
              <a:rPr lang="en-GB" altLang="sv-SE" dirty="0">
                <a:ea typeface="ＭＳ Ｐゴシック" pitchFamily="34" charset="-128"/>
              </a:rPr>
              <a:t>It should be possible to start working directly after completing the education. </a:t>
            </a:r>
          </a:p>
          <a:p>
            <a:pPr marL="171450" indent="-171450">
              <a:buFontTx/>
              <a:buChar char="-"/>
            </a:pPr>
            <a:endParaRPr lang="en-GB" altLang="sv-SE" dirty="0">
              <a:ea typeface="ＭＳ Ｐゴシック" pitchFamily="34" charset="-128"/>
            </a:endParaRPr>
          </a:p>
          <a:p>
            <a:pPr marL="171450" indent="-171450">
              <a:buFontTx/>
              <a:buChar char="-"/>
            </a:pPr>
            <a:r>
              <a:rPr lang="en-GB" altLang="sv-SE" dirty="0">
                <a:ea typeface="ＭＳ Ｐゴシック" pitchFamily="34" charset="-128"/>
              </a:rPr>
              <a:t>In order to strengthen cooperation between the upper secondary school and working life, </a:t>
            </a:r>
            <a:r>
              <a:rPr lang="en-GB" altLang="sv-SE" b="0" dirty="0">
                <a:ea typeface="ＭＳ Ｐゴシック" pitchFamily="34" charset="-128"/>
              </a:rPr>
              <a:t>national programme councils </a:t>
            </a:r>
            <a:r>
              <a:rPr lang="en-GB" altLang="sv-SE" dirty="0">
                <a:ea typeface="ＭＳ Ｐゴシック" pitchFamily="34" charset="-128"/>
              </a:rPr>
              <a:t>exist to validate the vocational programmes.</a:t>
            </a:r>
          </a:p>
          <a:p>
            <a:endParaRPr lang="en-GB" altLang="sv-SE" dirty="0">
              <a:ea typeface="ＭＳ Ｐゴシック" pitchFamily="34" charset="-128"/>
            </a:endParaRPr>
          </a:p>
          <a:p>
            <a:pPr marL="171450" indent="-171450">
              <a:buFontTx/>
              <a:buChar char="-"/>
            </a:pPr>
            <a:r>
              <a:rPr lang="en-GB" altLang="sv-SE" dirty="0">
                <a:ea typeface="ＭＳ Ｐゴシック" pitchFamily="34" charset="-128"/>
              </a:rPr>
              <a:t>Work-based learning is integrated in the Vocational programmes (minimum 15 weeks in vocational programmes and minimum 50% work-based learning in apprentice based VET)</a:t>
            </a:r>
          </a:p>
          <a:p>
            <a:endParaRPr lang="en-GB" altLang="sv-SE" dirty="0">
              <a:ea typeface="ＭＳ Ｐゴシック" pitchFamily="34" charset="-128"/>
            </a:endParaRPr>
          </a:p>
          <a:p>
            <a:pPr marL="0" indent="0">
              <a:buFont typeface="Arial" panose="020B0604020202020204" pitchFamily="34" charset="0"/>
              <a:buNone/>
            </a:pPr>
            <a:r>
              <a:rPr lang="en-GB" altLang="sv-SE" b="1" u="none" dirty="0">
                <a:ea typeface="ＭＳ Ｐゴシック" pitchFamily="34" charset="-128"/>
              </a:rPr>
              <a:t>BASIC ELIGIBILITY FOR HIGHER EDUCATION</a:t>
            </a:r>
            <a:endParaRPr lang="sv-SE" altLang="sv-SE" b="1" u="none" dirty="0">
              <a:ea typeface="ＭＳ Ｐゴシック" pitchFamily="34" charset="-128"/>
            </a:endParaRPr>
          </a:p>
          <a:p>
            <a:endParaRPr lang="en-GB" altLang="sv-SE" dirty="0">
              <a:ea typeface="ＭＳ Ｐゴシック" pitchFamily="34" charset="-128"/>
            </a:endParaRPr>
          </a:p>
          <a:p>
            <a:pPr marL="171450" indent="-171450">
              <a:buFontTx/>
              <a:buChar char="-"/>
            </a:pPr>
            <a:r>
              <a:rPr lang="en-GB" altLang="sv-SE" dirty="0">
                <a:ea typeface="ＭＳ Ｐゴシック" pitchFamily="34" charset="-128"/>
              </a:rPr>
              <a:t>If pupils in Vocational programmes want </a:t>
            </a:r>
            <a:r>
              <a:rPr lang="en-GB" altLang="sv-SE" b="1" dirty="0">
                <a:ea typeface="ＭＳ Ｐゴシック" pitchFamily="34" charset="-128"/>
              </a:rPr>
              <a:t>basic eligibility for higher education, they need to complement the standard range in English and Swedish.</a:t>
            </a:r>
            <a:r>
              <a:rPr lang="en-GB" altLang="sv-SE" dirty="0">
                <a:ea typeface="ＭＳ Ｐゴシック" pitchFamily="34" charset="-128"/>
              </a:rPr>
              <a:t> </a:t>
            </a:r>
          </a:p>
          <a:p>
            <a:pPr marL="0" indent="0">
              <a:buFontTx/>
              <a:buNone/>
            </a:pPr>
            <a:endParaRPr lang="en-GB" altLang="sv-SE" dirty="0">
              <a:ea typeface="ＭＳ Ｐゴシック" pitchFamily="34" charset="-128"/>
            </a:endParaRPr>
          </a:p>
          <a:p>
            <a:pPr marL="171450" indent="-171450">
              <a:buFontTx/>
              <a:buChar char="-"/>
            </a:pPr>
            <a:r>
              <a:rPr lang="en-GB" altLang="sv-SE" dirty="0">
                <a:ea typeface="ＭＳ Ｐゴシック" pitchFamily="34" charset="-128"/>
              </a:rPr>
              <a:t>Depending on which university education they want to attend after upper secondary school, they may also need to add additional courses as well. </a:t>
            </a:r>
          </a:p>
          <a:p>
            <a:endParaRPr lang="en-GB" altLang="sv-SE" dirty="0">
              <a:ea typeface="ＭＳ Ｐゴシック" pitchFamily="34" charset="-128"/>
            </a:endParaRPr>
          </a:p>
          <a:p>
            <a:r>
              <a:rPr lang="en-GB" altLang="sv-SE" b="1" u="none" dirty="0">
                <a:ea typeface="ＭＳ Ｐゴシック" pitchFamily="34" charset="-128"/>
              </a:rPr>
              <a:t>HIGER EDUCATION PREPARATORY PROGRAMMES</a:t>
            </a:r>
          </a:p>
          <a:p>
            <a:endParaRPr lang="en-GB" altLang="sv-SE" dirty="0">
              <a:ea typeface="ＭＳ Ｐゴシック" pitchFamily="34" charset="-128"/>
            </a:endParaRPr>
          </a:p>
          <a:p>
            <a:pPr marL="171450" indent="-171450">
              <a:buFontTx/>
              <a:buChar char="-"/>
            </a:pPr>
            <a:r>
              <a:rPr lang="en-GB" altLang="sv-SE" dirty="0">
                <a:ea typeface="ＭＳ Ｐゴシック" pitchFamily="34" charset="-128"/>
              </a:rPr>
              <a:t>The higher education preparatory programmes are intended to prepare students for studies in higher education. </a:t>
            </a:r>
          </a:p>
          <a:p>
            <a:pPr marL="0" indent="0">
              <a:buFontTx/>
              <a:buNone/>
            </a:pPr>
            <a:endParaRPr lang="en-GB" altLang="sv-SE" dirty="0">
              <a:ea typeface="ＭＳ Ｐゴシック" pitchFamily="34" charset="-128"/>
            </a:endParaRPr>
          </a:p>
          <a:p>
            <a:pPr marL="171450" indent="-171450">
              <a:buFontTx/>
              <a:buChar char="-"/>
            </a:pPr>
            <a:r>
              <a:rPr lang="en-GB" altLang="sv-SE" dirty="0">
                <a:ea typeface="ＭＳ Ｐゴシック" pitchFamily="34" charset="-128"/>
              </a:rPr>
              <a:t>The </a:t>
            </a:r>
            <a:r>
              <a:rPr lang="en-GB" altLang="sv-SE" b="1" dirty="0">
                <a:ea typeface="ＭＳ Ｐゴシック" pitchFamily="34" charset="-128"/>
              </a:rPr>
              <a:t>admission requirements </a:t>
            </a:r>
            <a:r>
              <a:rPr lang="en-GB" altLang="sv-SE" dirty="0">
                <a:ea typeface="ＭＳ Ｐゴシック" pitchFamily="34" charset="-128"/>
              </a:rPr>
              <a:t>for starting upper secondary education </a:t>
            </a:r>
            <a:r>
              <a:rPr lang="en-GB" altLang="sv-SE" b="1" dirty="0">
                <a:ea typeface="ＭＳ Ｐゴシック" pitchFamily="34" charset="-128"/>
              </a:rPr>
              <a:t>differ</a:t>
            </a:r>
            <a:r>
              <a:rPr lang="en-GB" altLang="sv-SE" dirty="0">
                <a:ea typeface="ＭＳ Ｐゴシック" pitchFamily="34" charset="-128"/>
              </a:rPr>
              <a:t> between </a:t>
            </a:r>
            <a:r>
              <a:rPr lang="en-GB" altLang="sv-SE" b="1" dirty="0">
                <a:ea typeface="ＭＳ Ｐゴシック" pitchFamily="34" charset="-128"/>
              </a:rPr>
              <a:t>vocational programmes </a:t>
            </a:r>
            <a:r>
              <a:rPr lang="en-GB" altLang="sv-SE" dirty="0">
                <a:ea typeface="ＭＳ Ｐゴシック" pitchFamily="34" charset="-128"/>
              </a:rPr>
              <a:t>and </a:t>
            </a:r>
            <a:r>
              <a:rPr lang="en-GB" altLang="sv-SE" b="1" dirty="0">
                <a:ea typeface="ＭＳ Ｐゴシック" pitchFamily="34" charset="-128"/>
              </a:rPr>
              <a:t>Higher education preparatory programmes </a:t>
            </a:r>
          </a:p>
          <a:p>
            <a:pPr marL="0" indent="0">
              <a:buFontTx/>
              <a:buNone/>
            </a:pPr>
            <a:endParaRPr lang="en-GB" altLang="sv-SE" b="1" dirty="0">
              <a:ea typeface="ＭＳ Ｐゴシック" pitchFamily="34" charset="-128"/>
            </a:endParaRPr>
          </a:p>
          <a:p>
            <a:pPr marL="171450" indent="-171450">
              <a:buFontTx/>
              <a:buChar char="-"/>
            </a:pPr>
            <a:r>
              <a:rPr lang="en-GB" altLang="sv-SE" dirty="0">
                <a:ea typeface="ＭＳ Ｐゴシック" pitchFamily="34" charset="-128"/>
              </a:rPr>
              <a:t>To be </a:t>
            </a:r>
            <a:r>
              <a:rPr lang="en-GB" altLang="sv-SE" b="1" dirty="0">
                <a:ea typeface="ＭＳ Ｐゴシック" pitchFamily="34" charset="-128"/>
              </a:rPr>
              <a:t>admitted to a national programme</a:t>
            </a:r>
            <a:r>
              <a:rPr lang="en-GB" altLang="sv-SE" dirty="0">
                <a:ea typeface="ＭＳ Ｐゴシック" pitchFamily="34" charset="-128"/>
              </a:rPr>
              <a:t>, students must have </a:t>
            </a:r>
            <a:r>
              <a:rPr lang="en-GB" altLang="sv-SE" b="1" dirty="0">
                <a:ea typeface="ＭＳ Ｐゴシック" pitchFamily="34" charset="-128"/>
              </a:rPr>
              <a:t>passing grades </a:t>
            </a:r>
            <a:r>
              <a:rPr lang="en-GB" altLang="sv-SE" dirty="0">
                <a:ea typeface="ＭＳ Ｐゴシック" pitchFamily="34" charset="-128"/>
              </a:rPr>
              <a:t>in </a:t>
            </a:r>
            <a:r>
              <a:rPr lang="en-GB" altLang="sv-SE" b="1" dirty="0">
                <a:ea typeface="ＭＳ Ｐゴシック" pitchFamily="34" charset="-128"/>
              </a:rPr>
              <a:t>Swedish</a:t>
            </a:r>
            <a:r>
              <a:rPr lang="en-GB" altLang="sv-SE" dirty="0">
                <a:ea typeface="ＭＳ Ｐゴシック" pitchFamily="34" charset="-128"/>
              </a:rPr>
              <a:t> or </a:t>
            </a:r>
            <a:r>
              <a:rPr lang="en-GB" altLang="sv-SE" b="1" dirty="0">
                <a:ea typeface="ＭＳ Ｐゴシック" pitchFamily="34" charset="-128"/>
              </a:rPr>
              <a:t>Swedish as a second language</a:t>
            </a:r>
            <a:r>
              <a:rPr lang="en-GB" altLang="sv-SE" dirty="0">
                <a:ea typeface="ＭＳ Ｐゴシック" pitchFamily="34" charset="-128"/>
              </a:rPr>
              <a:t>, </a:t>
            </a:r>
            <a:r>
              <a:rPr lang="en-GB" altLang="sv-SE" b="1" dirty="0">
                <a:ea typeface="ＭＳ Ｐゴシック" pitchFamily="34" charset="-128"/>
              </a:rPr>
              <a:t>English</a:t>
            </a:r>
            <a:r>
              <a:rPr lang="en-GB" altLang="sv-SE" dirty="0">
                <a:ea typeface="ＭＳ Ｐゴシック" pitchFamily="34" charset="-128"/>
              </a:rPr>
              <a:t> and </a:t>
            </a:r>
            <a:r>
              <a:rPr lang="en-GB" altLang="sv-SE" b="1" dirty="0">
                <a:ea typeface="ＭＳ Ｐゴシック" pitchFamily="34" charset="-128"/>
              </a:rPr>
              <a:t>Mathematics. </a:t>
            </a:r>
          </a:p>
          <a:p>
            <a:pPr marL="0" indent="0">
              <a:buFontTx/>
              <a:buNone/>
            </a:pPr>
            <a:endParaRPr lang="en-GB" altLang="sv-SE" b="1" dirty="0">
              <a:ea typeface="ＭＳ Ｐゴシック" pitchFamily="34" charset="-128"/>
            </a:endParaRPr>
          </a:p>
          <a:p>
            <a:pPr marL="171450" indent="-171450">
              <a:buFontTx/>
              <a:buChar char="-"/>
            </a:pPr>
            <a:r>
              <a:rPr lang="en-GB" altLang="sv-SE" b="0" dirty="0">
                <a:ea typeface="ＭＳ Ｐゴシック" pitchFamily="34" charset="-128"/>
              </a:rPr>
              <a:t>S</a:t>
            </a:r>
            <a:r>
              <a:rPr lang="en-GB" altLang="sv-SE" dirty="0">
                <a:ea typeface="ＭＳ Ｐゴシック" pitchFamily="34" charset="-128"/>
              </a:rPr>
              <a:t>tudying a </a:t>
            </a:r>
            <a:r>
              <a:rPr lang="en-GB" altLang="sv-SE" b="1" dirty="0">
                <a:ea typeface="ＭＳ Ｐゴシック" pitchFamily="34" charset="-128"/>
              </a:rPr>
              <a:t>vocational programme </a:t>
            </a:r>
            <a:r>
              <a:rPr lang="en-GB" altLang="sv-SE" dirty="0">
                <a:ea typeface="ＭＳ Ｐゴシック" pitchFamily="34" charset="-128"/>
              </a:rPr>
              <a:t>requires </a:t>
            </a:r>
            <a:r>
              <a:rPr lang="en-GB" altLang="sv-SE" b="1" dirty="0">
                <a:ea typeface="ＭＳ Ｐゴシック" pitchFamily="34" charset="-128"/>
              </a:rPr>
              <a:t>passing grades </a:t>
            </a:r>
            <a:r>
              <a:rPr lang="en-GB" altLang="sv-SE" dirty="0">
                <a:ea typeface="ＭＳ Ｐゴシック" pitchFamily="34" charset="-128"/>
              </a:rPr>
              <a:t>in </a:t>
            </a:r>
            <a:r>
              <a:rPr lang="en-GB" altLang="sv-SE" b="1" dirty="0">
                <a:ea typeface="ＭＳ Ｐゴシック" pitchFamily="34" charset="-128"/>
              </a:rPr>
              <a:t>5 further subjects</a:t>
            </a:r>
            <a:r>
              <a:rPr lang="en-GB" altLang="sv-SE" dirty="0">
                <a:ea typeface="ＭＳ Ｐゴシック" pitchFamily="34" charset="-128"/>
              </a:rPr>
              <a:t>, making a total of </a:t>
            </a:r>
            <a:r>
              <a:rPr lang="en-GB" altLang="sv-SE" b="1" dirty="0">
                <a:ea typeface="ＭＳ Ｐゴシック" pitchFamily="34" charset="-128"/>
              </a:rPr>
              <a:t>8 passing grades</a:t>
            </a:r>
            <a:r>
              <a:rPr lang="en-GB" altLang="sv-SE" dirty="0">
                <a:ea typeface="ＭＳ Ｐゴシック" pitchFamily="34" charset="-128"/>
              </a:rPr>
              <a:t> </a:t>
            </a:r>
          </a:p>
          <a:p>
            <a:pPr marL="0" indent="0">
              <a:buFontTx/>
              <a:buNone/>
            </a:pPr>
            <a:endParaRPr lang="en-GB" altLang="sv-SE" dirty="0">
              <a:ea typeface="ＭＳ Ｐゴシック" pitchFamily="34" charset="-128"/>
            </a:endParaRPr>
          </a:p>
          <a:p>
            <a:pPr marL="171450" indent="-171450">
              <a:buFontTx/>
              <a:buChar char="-"/>
            </a:pPr>
            <a:r>
              <a:rPr lang="en-GB" altLang="sv-SE" dirty="0">
                <a:ea typeface="ＭＳ Ｐゴシック" pitchFamily="34" charset="-128"/>
              </a:rPr>
              <a:t>The </a:t>
            </a:r>
            <a:r>
              <a:rPr lang="en-GB" altLang="sv-SE" b="1" dirty="0">
                <a:ea typeface="ＭＳ Ｐゴシック" pitchFamily="34" charset="-128"/>
              </a:rPr>
              <a:t>higher education preparatory programmes </a:t>
            </a:r>
            <a:r>
              <a:rPr lang="en-GB" altLang="sv-SE" dirty="0">
                <a:ea typeface="ＭＳ Ｐゴシック" pitchFamily="34" charset="-128"/>
              </a:rPr>
              <a:t>require </a:t>
            </a:r>
            <a:r>
              <a:rPr lang="en-GB" altLang="sv-SE" b="1" dirty="0">
                <a:ea typeface="ＭＳ Ｐゴシック" pitchFamily="34" charset="-128"/>
              </a:rPr>
              <a:t>passing grades </a:t>
            </a:r>
            <a:r>
              <a:rPr lang="en-GB" altLang="sv-SE" dirty="0">
                <a:ea typeface="ＭＳ Ｐゴシック" pitchFamily="34" charset="-128"/>
              </a:rPr>
              <a:t>in a at least </a:t>
            </a:r>
            <a:r>
              <a:rPr lang="en-GB" altLang="sv-SE" b="1" dirty="0">
                <a:ea typeface="ＭＳ Ｐゴシック" pitchFamily="34" charset="-128"/>
              </a:rPr>
              <a:t>9 further</a:t>
            </a:r>
            <a:r>
              <a:rPr lang="en-GB" altLang="sv-SE" dirty="0">
                <a:ea typeface="ＭＳ Ｐゴシック" pitchFamily="34" charset="-128"/>
              </a:rPr>
              <a:t> </a:t>
            </a:r>
            <a:r>
              <a:rPr lang="en-GB" altLang="sv-SE" b="1" dirty="0">
                <a:ea typeface="ＭＳ Ｐゴシック" pitchFamily="34" charset="-128"/>
              </a:rPr>
              <a:t>subjects</a:t>
            </a:r>
            <a:r>
              <a:rPr lang="en-GB" altLang="sv-SE" dirty="0">
                <a:ea typeface="ＭＳ Ｐゴシック" pitchFamily="34" charset="-128"/>
              </a:rPr>
              <a:t>, making a total of </a:t>
            </a:r>
            <a:r>
              <a:rPr lang="en-GB" altLang="sv-SE" b="1" dirty="0">
                <a:ea typeface="ＭＳ Ｐゴシック" pitchFamily="34" charset="-128"/>
              </a:rPr>
              <a:t>12 passing grades</a:t>
            </a:r>
            <a:r>
              <a:rPr lang="en-GB" altLang="sv-SE" dirty="0">
                <a:ea typeface="ＭＳ Ｐゴシック" pitchFamily="34" charset="-128"/>
              </a:rPr>
              <a:t>.</a:t>
            </a:r>
            <a:endParaRPr lang="sv-SE" altLang="sv-SE" dirty="0">
              <a:ea typeface="ＭＳ Ｐゴシック" pitchFamily="34" charset="-128"/>
            </a:endParaRPr>
          </a:p>
          <a:p>
            <a:endParaRPr lang="sv-SE" altLang="sv-SE" dirty="0">
              <a:ea typeface="ＭＳ Ｐゴシック" pitchFamily="34" charset="-128"/>
            </a:endParaRPr>
          </a:p>
          <a:p>
            <a:pPr marL="0" indent="0">
              <a:buFontTx/>
              <a:buNone/>
            </a:pPr>
            <a:endParaRPr lang="en-GB" altLang="sv-SE" dirty="0">
              <a:ea typeface="ＭＳ Ｐゴシック" pitchFamily="34" charset="-128"/>
            </a:endParaRPr>
          </a:p>
          <a:p>
            <a:endParaRPr lang="en-GB" altLang="sv-SE" dirty="0">
              <a:ea typeface="ＭＳ Ｐゴシック" pitchFamily="34" charset="-128"/>
            </a:endParaRPr>
          </a:p>
          <a:p>
            <a:endParaRPr lang="en-GB" altLang="sv-SE" dirty="0">
              <a:ea typeface="ＭＳ Ｐゴシック" pitchFamily="34" charset="-128"/>
            </a:endParaRPr>
          </a:p>
          <a:p>
            <a:endParaRPr lang="sv-SE" altLang="sv-SE" dirty="0">
              <a:ea typeface="ＭＳ Ｐゴシック" pitchFamily="34" charset="-128"/>
            </a:endParaRPr>
          </a:p>
          <a:p>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13</a:t>
            </a:fld>
            <a:endParaRPr lang="sv-SE"/>
          </a:p>
        </p:txBody>
      </p:sp>
    </p:spTree>
    <p:extLst>
      <p:ext uri="{BB962C8B-B14F-4D97-AF65-F5344CB8AC3E}">
        <p14:creationId xmlns:p14="http://schemas.microsoft.com/office/powerpoint/2010/main" val="2277266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altLang="sv-SE" b="0" u="none" dirty="0">
                <a:ea typeface="ＭＳ Ｐゴシック" pitchFamily="34" charset="-128"/>
              </a:rPr>
              <a:t>There are introductory programmes for </a:t>
            </a:r>
            <a:r>
              <a:rPr lang="en-GB" altLang="sv-SE" b="1" u="none" dirty="0">
                <a:ea typeface="ＭＳ Ｐゴシック" pitchFamily="34" charset="-128"/>
              </a:rPr>
              <a:t>students who are not qualified for the national programmes in upper secondary school</a:t>
            </a:r>
            <a:r>
              <a:rPr lang="en-GB" altLang="sv-SE" b="0" u="none" dirty="0">
                <a:ea typeface="ＭＳ Ｐゴシック" pitchFamily="34" charset="-128"/>
              </a:rPr>
              <a:t>. </a:t>
            </a:r>
          </a:p>
          <a:p>
            <a:endParaRPr lang="en-GB" altLang="sv-SE" b="0" u="none" dirty="0">
              <a:ea typeface="ＭＳ Ｐゴシック" pitchFamily="34" charset="-128"/>
            </a:endParaRPr>
          </a:p>
          <a:p>
            <a:r>
              <a:rPr lang="en-GB" altLang="sv-SE" b="1" u="none" dirty="0">
                <a:ea typeface="ＭＳ Ｐゴシック" pitchFamily="34" charset="-128"/>
              </a:rPr>
              <a:t>The pupils’ home municipalities are responsible for offering introductory programmes </a:t>
            </a:r>
            <a:r>
              <a:rPr lang="en-GB" altLang="sv-SE" b="0" u="none" dirty="0">
                <a:ea typeface="ＭＳ Ｐゴシック" pitchFamily="34" charset="-128"/>
              </a:rPr>
              <a:t>to those who don’t fulfil the requirements for being accepted to the national programmes. </a:t>
            </a:r>
          </a:p>
          <a:p>
            <a:endParaRPr lang="en-GB" altLang="sv-SE" b="0" u="none" dirty="0">
              <a:ea typeface="ＭＳ Ｐゴシック" pitchFamily="34" charset="-128"/>
            </a:endParaRPr>
          </a:p>
          <a:p>
            <a:r>
              <a:rPr lang="en-GB" altLang="sv-SE" b="0" u="none" dirty="0">
                <a:ea typeface="ＭＳ Ｐゴシック" pitchFamily="34" charset="-128"/>
              </a:rPr>
              <a:t>Education on an introductory programme has to follow a plan drawn by the principal, which must include the purpose and duration of the programme and specify its main content. An individual study plan must also be drawn up for each pupil and must take the pupil’s needs and interests into account. </a:t>
            </a:r>
          </a:p>
          <a:p>
            <a:endParaRPr lang="en-GB" altLang="sv-SE" b="0" u="none" dirty="0">
              <a:ea typeface="ＭＳ Ｐゴシック" pitchFamily="34" charset="-128"/>
            </a:endParaRPr>
          </a:p>
          <a:p>
            <a:r>
              <a:rPr lang="en-GB" altLang="sv-SE" b="1" u="none" dirty="0">
                <a:ea typeface="ＭＳ Ｐゴシック" pitchFamily="34" charset="-128"/>
              </a:rPr>
              <a:t>PREPARATORY PROGRAMME</a:t>
            </a:r>
          </a:p>
          <a:p>
            <a:pPr defTabSz="456606">
              <a:defRPr/>
            </a:pPr>
            <a:endParaRPr lang="en-GB" altLang="sv-SE" u="none" dirty="0">
              <a:ea typeface="ＭＳ Ｐゴシック" pitchFamily="34"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GB" altLang="sv-SE" b="1" u="none" dirty="0">
                <a:ea typeface="ＭＳ Ｐゴシック" pitchFamily="34" charset="-128"/>
              </a:rPr>
              <a:t>PROGRAMME ORIENTED INDIVIDUAL OPTIONS</a:t>
            </a:r>
          </a:p>
          <a:p>
            <a:r>
              <a:rPr lang="en-GB" altLang="sv-SE" b="1" u="none" dirty="0">
                <a:ea typeface="ＭＳ Ｐゴシック" pitchFamily="34" charset="-128"/>
              </a:rPr>
              <a:t>Programme oriented individual options </a:t>
            </a:r>
            <a:r>
              <a:rPr lang="en-GB" altLang="sv-SE" u="none" dirty="0">
                <a:ea typeface="ＭＳ Ｐゴシック" pitchFamily="34" charset="-128"/>
              </a:rPr>
              <a:t>should </a:t>
            </a:r>
            <a:r>
              <a:rPr lang="en-GB" altLang="sv-SE" b="1" u="none" dirty="0">
                <a:ea typeface="ＭＳ Ｐゴシック" pitchFamily="34" charset="-128"/>
              </a:rPr>
              <a:t>lead to admission to a national vocational programme</a:t>
            </a:r>
            <a:r>
              <a:rPr lang="en-GB" altLang="sv-SE" u="none" dirty="0">
                <a:ea typeface="ＭＳ Ｐゴシック" pitchFamily="34" charset="-128"/>
              </a:rPr>
              <a:t>. To be admitted, students must have passing grades in Swedish or Swedish as a second language. In addition, passing grades are required in English or mathematics and in at least four other subjects, or passing grades in English and mathematics and at least three other subjects. Students can follow a number of courses in a national programme at the same time as they study courses needed to achieve eligibility. </a:t>
            </a:r>
            <a:endParaRPr lang="sv-SE" altLang="sv-SE" u="none" dirty="0">
              <a:ea typeface="ＭＳ Ｐゴシック" pitchFamily="34" charset="-128"/>
            </a:endParaRPr>
          </a:p>
          <a:p>
            <a:pPr defTabSz="456606">
              <a:defRPr/>
            </a:pPr>
            <a:endParaRPr lang="en-GB" altLang="sv-SE" b="1" u="none" dirty="0">
              <a:ea typeface="ＭＳ Ｐゴシック" pitchFamily="34" charset="-128"/>
            </a:endParaRPr>
          </a:p>
          <a:p>
            <a:r>
              <a:rPr lang="en-GB" altLang="sv-SE" b="1" u="none" dirty="0">
                <a:ea typeface="ＭＳ Ｐゴシック" pitchFamily="34" charset="-128"/>
              </a:rPr>
              <a:t>VOCATIONAL INTRODUCTION</a:t>
            </a:r>
          </a:p>
          <a:p>
            <a:r>
              <a:rPr lang="en-GB" altLang="sv-SE" b="1" u="none" dirty="0">
                <a:ea typeface="ＭＳ Ｐゴシック" pitchFamily="34" charset="-128"/>
              </a:rPr>
              <a:t>The vocational introduction </a:t>
            </a:r>
            <a:r>
              <a:rPr lang="en-GB" altLang="sv-SE" u="none" dirty="0">
                <a:ea typeface="ＭＳ Ｐゴシック" pitchFamily="34" charset="-128"/>
              </a:rPr>
              <a:t>is intended for </a:t>
            </a:r>
            <a:r>
              <a:rPr lang="en-GB" altLang="sv-SE" b="1" u="none" dirty="0">
                <a:ea typeface="ＭＳ Ｐゴシック" pitchFamily="34" charset="-128"/>
              </a:rPr>
              <a:t>students who lack passing grades for admission to a vocational programme</a:t>
            </a:r>
            <a:r>
              <a:rPr lang="en-GB" altLang="sv-SE" u="none" dirty="0">
                <a:ea typeface="ＭＳ Ｐゴシック" pitchFamily="34" charset="-128"/>
              </a:rPr>
              <a:t>. Students should receive a vocationally oriented education which improve their chances to establish themselves on the labour market or that leads to studies in a vocational programme. </a:t>
            </a:r>
          </a:p>
          <a:p>
            <a:endParaRPr lang="en-GB" altLang="sv-SE" b="1" u="none" dirty="0">
              <a:ea typeface="ＭＳ Ｐゴシック" pitchFamily="34" charset="-128"/>
            </a:endParaRPr>
          </a:p>
          <a:p>
            <a:pPr defTabSz="456606">
              <a:defRPr/>
            </a:pPr>
            <a:endParaRPr lang="en-GB" altLang="sv-SE" b="1" u="none" dirty="0">
              <a:ea typeface="ＭＳ Ｐゴシック" pitchFamily="34" charset="-128"/>
            </a:endParaRPr>
          </a:p>
          <a:p>
            <a:r>
              <a:rPr lang="en-GB" altLang="sv-SE" b="1" u="none" dirty="0">
                <a:ea typeface="ＭＳ Ｐゴシック" pitchFamily="34" charset="-128"/>
              </a:rPr>
              <a:t>INDIVIDUAL ALTERNATIVE</a:t>
            </a:r>
          </a:p>
          <a:p>
            <a:r>
              <a:rPr lang="en-GB" altLang="sv-SE" b="1" u="none" dirty="0">
                <a:ea typeface="ＭＳ Ｐゴシック" pitchFamily="34" charset="-128"/>
              </a:rPr>
              <a:t>The individual alternative prepares students for the vocational introduction, other forms of further education or the labour market</a:t>
            </a:r>
            <a:r>
              <a:rPr lang="en-GB" altLang="sv-SE" u="none" dirty="0">
                <a:ea typeface="ＭＳ Ｐゴシック" pitchFamily="34" charset="-128"/>
              </a:rPr>
              <a:t>. The education is designed for students on an individual level and is </a:t>
            </a:r>
            <a:r>
              <a:rPr lang="en-GB" altLang="sv-SE" b="1" u="none" dirty="0">
                <a:ea typeface="ＭＳ Ｐゴシック" pitchFamily="34" charset="-128"/>
              </a:rPr>
              <a:t>intended for students with profound lack of knowledge, weak motivation and that aren’t qualified for a national vocational programme</a:t>
            </a:r>
            <a:r>
              <a:rPr lang="sv-SE" altLang="sv-SE" b="1" u="none" dirty="0">
                <a:ea typeface="ＭＳ Ｐゴシック" pitchFamily="34" charset="-128"/>
              </a:rPr>
              <a:t>.</a:t>
            </a:r>
            <a:r>
              <a:rPr lang="sv-SE" altLang="sv-SE" u="none" dirty="0">
                <a:ea typeface="ＭＳ Ｐゴシック" pitchFamily="34" charset="-128"/>
              </a:rPr>
              <a:t> </a:t>
            </a:r>
          </a:p>
          <a:p>
            <a:endParaRPr lang="sv-SE" altLang="sv-SE" u="none" dirty="0">
              <a:ea typeface="ＭＳ Ｐゴシック" pitchFamily="34" charset="-128"/>
            </a:endParaRPr>
          </a:p>
          <a:p>
            <a:r>
              <a:rPr lang="en-GB" altLang="sv-SE" b="1" u="none" dirty="0">
                <a:ea typeface="ＭＳ Ｐゴシック" pitchFamily="34" charset="-128"/>
              </a:rPr>
              <a:t>LANGUAGE INTRODUCTION</a:t>
            </a:r>
          </a:p>
          <a:p>
            <a:r>
              <a:rPr lang="en-GB" altLang="sv-SE" b="1" dirty="0">
                <a:ea typeface="ＭＳ Ｐゴシック" pitchFamily="34" charset="-128"/>
              </a:rPr>
              <a:t>The language introduction </a:t>
            </a:r>
            <a:r>
              <a:rPr lang="en-GB" altLang="sv-SE" dirty="0">
                <a:ea typeface="ＭＳ Ｐゴシック" pitchFamily="34" charset="-128"/>
              </a:rPr>
              <a:t>aims to provide </a:t>
            </a:r>
            <a:r>
              <a:rPr lang="en-GB" altLang="sv-SE" b="1" dirty="0">
                <a:ea typeface="ＭＳ Ｐゴシック" pitchFamily="34" charset="-128"/>
              </a:rPr>
              <a:t>newly arrived immigrant youths with an education in Swedish enabling them to progress to the upper secondary school or other forms of education</a:t>
            </a:r>
            <a:r>
              <a:rPr lang="en-GB" altLang="sv-SE" dirty="0">
                <a:ea typeface="ＭＳ Ｐゴシック" pitchFamily="34" charset="-128"/>
              </a:rPr>
              <a:t>. The students can also get tuition in other compulsory and secondary subjects that the student needs for further education. </a:t>
            </a:r>
          </a:p>
          <a:p>
            <a:endParaRPr lang="en-GB" altLang="sv-SE" dirty="0">
              <a:ea typeface="ＭＳ Ｐゴシック" pitchFamily="34" charset="-128"/>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14</a:t>
            </a:fld>
            <a:endParaRPr lang="sv-SE"/>
          </a:p>
        </p:txBody>
      </p:sp>
    </p:spTree>
    <p:extLst>
      <p:ext uri="{BB962C8B-B14F-4D97-AF65-F5344CB8AC3E}">
        <p14:creationId xmlns:p14="http://schemas.microsoft.com/office/powerpoint/2010/main" val="22202557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spc="-5" dirty="0">
                <a:latin typeface="Arial"/>
                <a:cs typeface="Arial"/>
              </a:rPr>
              <a:t>Upper</a:t>
            </a:r>
            <a:r>
              <a:rPr lang="en-US" sz="1200" b="1" spc="-20" dirty="0">
                <a:latin typeface="Arial"/>
                <a:cs typeface="Arial"/>
              </a:rPr>
              <a:t> </a:t>
            </a:r>
            <a:r>
              <a:rPr lang="en-US" sz="1200" b="1" spc="-5" dirty="0">
                <a:latin typeface="Arial"/>
                <a:cs typeface="Arial"/>
              </a:rPr>
              <a:t>secondary</a:t>
            </a:r>
            <a:r>
              <a:rPr lang="en-US" sz="1200" b="1" spc="-30" dirty="0">
                <a:latin typeface="Arial"/>
                <a:cs typeface="Arial"/>
              </a:rPr>
              <a:t> </a:t>
            </a:r>
            <a:r>
              <a:rPr lang="en-US" sz="1200" b="1" dirty="0">
                <a:latin typeface="Arial"/>
                <a:cs typeface="Arial"/>
              </a:rPr>
              <a:t>school</a:t>
            </a:r>
            <a:r>
              <a:rPr lang="en-US" sz="1200" b="1" spc="-45" dirty="0">
                <a:latin typeface="Arial"/>
                <a:cs typeface="Arial"/>
              </a:rPr>
              <a:t> </a:t>
            </a:r>
            <a:r>
              <a:rPr lang="en-US" sz="1200" b="1" dirty="0">
                <a:latin typeface="Arial"/>
                <a:cs typeface="Arial"/>
              </a:rPr>
              <a:t>for</a:t>
            </a:r>
            <a:r>
              <a:rPr lang="en-US" sz="1200" b="1" spc="-15" dirty="0">
                <a:latin typeface="Arial"/>
                <a:cs typeface="Arial"/>
              </a:rPr>
              <a:t> </a:t>
            </a:r>
            <a:r>
              <a:rPr lang="en-US" sz="1200" b="1" spc="-5" dirty="0">
                <a:latin typeface="Arial"/>
                <a:cs typeface="Arial"/>
              </a:rPr>
              <a:t>pupils</a:t>
            </a:r>
            <a:r>
              <a:rPr lang="en-US" sz="1200" b="1" spc="-15" dirty="0">
                <a:latin typeface="Arial"/>
                <a:cs typeface="Arial"/>
              </a:rPr>
              <a:t> </a:t>
            </a:r>
            <a:r>
              <a:rPr lang="en-US" sz="1200" b="1" spc="-5" dirty="0">
                <a:latin typeface="Arial"/>
                <a:cs typeface="Arial"/>
              </a:rPr>
              <a:t>with learning</a:t>
            </a:r>
            <a:r>
              <a:rPr lang="en-US" sz="1200" b="1" spc="-25" dirty="0">
                <a:latin typeface="Arial"/>
                <a:cs typeface="Arial"/>
              </a:rPr>
              <a:t> </a:t>
            </a:r>
            <a:r>
              <a:rPr lang="en-US" sz="1200" b="1" dirty="0">
                <a:latin typeface="Arial"/>
                <a:cs typeface="Arial"/>
              </a:rPr>
              <a:t>disabilities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latin typeface="Arial"/>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Upper secondary school for individuals with learning disabilities is a voluntary type of school which young people with learning disabilities can choose to attend. There are nine national upper secondary school programmes, largely mirroring the programmes of upper secondary school but adjusted to provide optimal learning for the target group. The national programmes are primarily vocational. The duration of each programme is four years. In all national programmes, a minimum of 22 weeks of work-based learning should be included.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A national programme may also be undertaken as an upper secondary school apprenticeship. All students should complete a diploma project at the end of the education. This should be in line with the programme’s objectives and the student’s education. The project aims to show that students can manage normal tasks at work in a vocational area. There are also individual programmes for learners with severe learning disabilities. These programmes are tailored to the needs of the individual students. In 2020/21 6 580 students were enrolled in one of the programmes in upper secondary school for individuals with learning disabilities. 3 780 students were enrolled in a national programme and 2 800 were enrolled in an individual programme.</a:t>
            </a: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sv-SE" dirty="0"/>
          </a:p>
          <a:p>
            <a:endParaRPr lang="sv-SE" dirty="0"/>
          </a:p>
          <a:p>
            <a:r>
              <a:rPr lang="sv-SE" b="1" dirty="0"/>
              <a:t>Swedish </a:t>
            </a:r>
            <a:r>
              <a:rPr lang="sv-SE" b="1" dirty="0" err="1"/>
              <a:t>schools</a:t>
            </a:r>
            <a:r>
              <a:rPr lang="sv-SE" b="1" dirty="0"/>
              <a:t> </a:t>
            </a:r>
            <a:r>
              <a:rPr lang="sv-SE" b="1" dirty="0" err="1"/>
              <a:t>abroad</a:t>
            </a:r>
            <a:endParaRPr lang="sv-SE" b="1" dirty="0"/>
          </a:p>
          <a:p>
            <a:endParaRPr lang="sv-SE" b="1" dirty="0"/>
          </a:p>
          <a:p>
            <a:pPr>
              <a:lnSpc>
                <a:spcPct val="120000"/>
              </a:lnSpc>
              <a:spcAft>
                <a:spcPts val="800"/>
              </a:spcAft>
            </a:pP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The Swedish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abroad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are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entitled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to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state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subsidies for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in pre-</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classes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and in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grades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1-6. In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some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cases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also</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for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upper</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secondary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grades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7-9 and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upper</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secondary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1-3.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There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are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currently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18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abroad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that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receive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government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grants. </a:t>
            </a:r>
          </a:p>
          <a:p>
            <a:pPr>
              <a:lnSpc>
                <a:spcPct val="120000"/>
              </a:lnSpc>
              <a:spcAft>
                <a:spcPts val="800"/>
              </a:spcAft>
            </a:pP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Teaching</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foreign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corresponds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as far as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possible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to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that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which</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student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receive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in Sweden.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follow</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the Swedish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curricula</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and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teaching</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is in Swedish. Swedish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abroad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that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receive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government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grants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have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the right to set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grades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The Swedish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Inspectorate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supervises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activities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that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receive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government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grants. The National Agency for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is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responsible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for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follow-up</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evaluation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activities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20000"/>
              </a:lnSpc>
              <a:spcAft>
                <a:spcPts val="800"/>
              </a:spcAft>
            </a:pP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20000"/>
              </a:lnSpc>
              <a:spcAft>
                <a:spcPts val="800"/>
              </a:spcAft>
            </a:pPr>
            <a:r>
              <a:rPr lang="sv-SE" sz="1800" b="1" dirty="0">
                <a:effectLst/>
                <a:latin typeface="Times New Roman" panose="02020603050405020304" pitchFamily="18" charset="0"/>
                <a:ea typeface="Times New Roman" panose="02020603050405020304" pitchFamily="18" charset="0"/>
                <a:cs typeface="Times New Roman" panose="02020603050405020304" pitchFamily="18" charset="0"/>
              </a:rPr>
              <a:t>Special institutions</a:t>
            </a:r>
          </a:p>
          <a:p>
            <a:pPr>
              <a:lnSpc>
                <a:spcPct val="120000"/>
              </a:lnSpc>
              <a:spcAft>
                <a:spcPts val="800"/>
              </a:spcAft>
            </a:pPr>
            <a:endParaRPr lang="sv-SE"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within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special institutions (SIS)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shall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correspond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to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in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compulsory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upper</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secondary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upper</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secondary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special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respectively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Relevant provisions in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Act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shall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be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applied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with</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necessary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deviations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that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follow</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from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child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or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young</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person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staying</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in a special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youth</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home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Furthermore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certain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specified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provisions in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Act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do not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need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to be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applied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light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regulation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in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Act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all special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youth</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homes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have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activities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Each</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has a principal and a focus for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(and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department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on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compulsory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and / or non-</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compulsory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students.</a:t>
            </a:r>
          </a:p>
          <a:p>
            <a:pPr>
              <a:lnSpc>
                <a:spcPct val="120000"/>
              </a:lnSpc>
              <a:spcAft>
                <a:spcPts val="800"/>
              </a:spcAft>
            </a:pP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20000"/>
              </a:lnSpc>
              <a:spcAft>
                <a:spcPts val="800"/>
              </a:spcAft>
            </a:pP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There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is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also</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national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recruitment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training</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for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young</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people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who</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are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deaf</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and hard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hearing,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deafblind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or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young</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people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with</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severe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mobility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impairments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20000"/>
              </a:lnSpc>
              <a:spcAft>
                <a:spcPts val="800"/>
              </a:spcAft>
            </a:pP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20000"/>
              </a:lnSpc>
              <a:spcAft>
                <a:spcPts val="800"/>
              </a:spcAft>
            </a:pPr>
            <a:r>
              <a:rPr lang="sv-SE" sz="1800" b="1" dirty="0" err="1">
                <a:effectLst/>
                <a:latin typeface="Times New Roman" panose="02020603050405020304" pitchFamily="18" charset="0"/>
                <a:ea typeface="Times New Roman" panose="02020603050405020304" pitchFamily="18" charset="0"/>
                <a:cs typeface="Times New Roman" panose="02020603050405020304" pitchFamily="18" charset="0"/>
              </a:rPr>
              <a:t>Distance</a:t>
            </a:r>
            <a:r>
              <a:rPr lang="sv-SE"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b="1" dirty="0" err="1">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sv-SE" sz="1800" b="1" dirty="0">
                <a:effectLst/>
                <a:latin typeface="Times New Roman" panose="02020603050405020304" pitchFamily="18" charset="0"/>
                <a:ea typeface="Times New Roman" panose="02020603050405020304" pitchFamily="18" charset="0"/>
                <a:cs typeface="Times New Roman" panose="02020603050405020304" pitchFamily="18" charset="0"/>
              </a:rPr>
              <a:t> at </a:t>
            </a:r>
            <a:r>
              <a:rPr lang="sv-SE" sz="1800" b="1" dirty="0" err="1">
                <a:effectLst/>
                <a:latin typeface="Times New Roman" panose="02020603050405020304" pitchFamily="18" charset="0"/>
                <a:ea typeface="Times New Roman" panose="02020603050405020304" pitchFamily="18" charset="0"/>
                <a:cs typeface="Times New Roman" panose="02020603050405020304" pitchFamily="18" charset="0"/>
              </a:rPr>
              <a:t>upper</a:t>
            </a:r>
            <a:r>
              <a:rPr lang="sv-SE"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b="1" dirty="0" err="1">
                <a:effectLst/>
                <a:latin typeface="Times New Roman" panose="02020603050405020304" pitchFamily="18" charset="0"/>
                <a:ea typeface="Times New Roman" panose="02020603050405020304" pitchFamily="18" charset="0"/>
                <a:cs typeface="Times New Roman" panose="02020603050405020304" pitchFamily="18" charset="0"/>
              </a:rPr>
              <a:t>secondary</a:t>
            </a:r>
            <a:r>
              <a:rPr lang="sv-SE"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b="1" dirty="0" err="1">
                <a:effectLst/>
                <a:latin typeface="Times New Roman" panose="02020603050405020304" pitchFamily="18" charset="0"/>
                <a:ea typeface="Times New Roman" panose="02020603050405020304" pitchFamily="18" charset="0"/>
                <a:cs typeface="Times New Roman" panose="02020603050405020304" pitchFamily="18" charset="0"/>
              </a:rPr>
              <a:t>level</a:t>
            </a:r>
            <a:r>
              <a:rPr lang="sv-SE" sz="1800" b="1" dirty="0">
                <a:effectLst/>
                <a:latin typeface="Times New Roman" panose="02020603050405020304" pitchFamily="18" charset="0"/>
                <a:ea typeface="Times New Roman" panose="02020603050405020304" pitchFamily="18" charset="0"/>
                <a:cs typeface="Times New Roman" panose="02020603050405020304" pitchFamily="18" charset="0"/>
              </a:rPr>
              <a:t> in Torsås</a:t>
            </a:r>
          </a:p>
          <a:p>
            <a:pPr>
              <a:lnSpc>
                <a:spcPct val="120000"/>
              </a:lnSpc>
              <a:spcAft>
                <a:spcPts val="800"/>
              </a:spcAft>
            </a:pPr>
            <a:endParaRPr lang="sv-SE"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municipality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Torsås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may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within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framework</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 pilot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project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organize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national programs in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upper</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secondary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through</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distance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for students from all over the country.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which</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is given via Korrespondensgymnasiet,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may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be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arranged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as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distance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learning</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with</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study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guidance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regulated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in a special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ordinance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20000"/>
              </a:lnSpc>
              <a:spcAft>
                <a:spcPts val="800"/>
              </a:spcAft>
            </a:pP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20000"/>
              </a:lnSpc>
              <a:spcAft>
                <a:spcPts val="800"/>
              </a:spcAft>
            </a:pPr>
            <a:r>
              <a:rPr lang="sv-SE" sz="1800" b="1" dirty="0">
                <a:effectLst/>
                <a:latin typeface="Times New Roman" panose="02020603050405020304" pitchFamily="18" charset="0"/>
                <a:ea typeface="Times New Roman" panose="02020603050405020304" pitchFamily="18" charset="0"/>
                <a:cs typeface="Times New Roman" panose="02020603050405020304" pitchFamily="18" charset="0"/>
              </a:rPr>
              <a:t>International </a:t>
            </a:r>
            <a:r>
              <a:rPr lang="sv-SE" sz="1800" b="1" dirty="0" err="1">
                <a:effectLst/>
                <a:latin typeface="Times New Roman" panose="02020603050405020304" pitchFamily="18" charset="0"/>
                <a:ea typeface="Times New Roman" panose="02020603050405020304" pitchFamily="18" charset="0"/>
                <a:cs typeface="Times New Roman" panose="02020603050405020304" pitchFamily="18" charset="0"/>
              </a:rPr>
              <a:t>schools</a:t>
            </a:r>
            <a:r>
              <a:rPr lang="sv-SE" sz="1800" b="1" dirty="0">
                <a:effectLst/>
                <a:latin typeface="Times New Roman" panose="02020603050405020304" pitchFamily="18" charset="0"/>
                <a:ea typeface="Times New Roman" panose="02020603050405020304" pitchFamily="18" charset="0"/>
                <a:cs typeface="Times New Roman" panose="02020603050405020304" pitchFamily="18" charset="0"/>
              </a:rPr>
              <a:t> and IB </a:t>
            </a:r>
            <a:r>
              <a:rPr lang="sv-SE" sz="1800" b="1" dirty="0" err="1">
                <a:effectLst/>
                <a:latin typeface="Times New Roman" panose="02020603050405020304" pitchFamily="18" charset="0"/>
                <a:ea typeface="Times New Roman" panose="02020603050405020304" pitchFamily="18" charset="0"/>
                <a:cs typeface="Times New Roman" panose="02020603050405020304" pitchFamily="18" charset="0"/>
              </a:rPr>
              <a:t>education</a:t>
            </a:r>
            <a:endParaRPr lang="sv-SE"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endParaRPr lang="sv-SE"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providing</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upper</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secondary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level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that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follows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the curriculum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another</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country or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that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IB.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They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are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not part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the Swedish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system.</a:t>
            </a:r>
          </a:p>
          <a:p>
            <a:pPr>
              <a:lnSpc>
                <a:spcPct val="120000"/>
              </a:lnSpc>
              <a:spcAft>
                <a:spcPts val="800"/>
              </a:spcAft>
            </a:pP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15</a:t>
            </a:fld>
            <a:endParaRPr lang="sv-SE"/>
          </a:p>
        </p:txBody>
      </p:sp>
    </p:spTree>
    <p:extLst>
      <p:ext uri="{BB962C8B-B14F-4D97-AF65-F5344CB8AC3E}">
        <p14:creationId xmlns:p14="http://schemas.microsoft.com/office/powerpoint/2010/main" val="17714721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altLang="sv-SE" b="0" i="1" dirty="0" err="1">
                <a:ea typeface="Geneva" charset="0"/>
              </a:rPr>
              <a:t>Valbar</a:t>
            </a:r>
            <a:r>
              <a:rPr lang="en-US" altLang="sv-SE" b="0" i="1" dirty="0">
                <a:ea typeface="Geneva" charset="0"/>
              </a:rPr>
              <a:t> </a:t>
            </a:r>
            <a:r>
              <a:rPr lang="en-US" altLang="sv-SE" b="0" i="1" dirty="0" err="1">
                <a:ea typeface="Geneva" charset="0"/>
              </a:rPr>
              <a:t>bild</a:t>
            </a:r>
            <a:r>
              <a:rPr lang="en-US" altLang="sv-SE" b="0" i="1" dirty="0">
                <a:ea typeface="Geneva" charset="0"/>
              </a:rPr>
              <a:t> med </a:t>
            </a:r>
            <a:r>
              <a:rPr lang="en-US" altLang="sv-SE" b="0" i="1" dirty="0" err="1">
                <a:ea typeface="Geneva" charset="0"/>
              </a:rPr>
              <a:t>syfte</a:t>
            </a:r>
            <a:r>
              <a:rPr lang="en-US" altLang="sv-SE" b="0" i="1" dirty="0">
                <a:ea typeface="Geneva" charset="0"/>
              </a:rPr>
              <a:t> </a:t>
            </a:r>
            <a:r>
              <a:rPr lang="en-US" altLang="sv-SE" b="0" i="1" dirty="0" err="1">
                <a:ea typeface="Geneva" charset="0"/>
              </a:rPr>
              <a:t>att</a:t>
            </a:r>
            <a:r>
              <a:rPr lang="en-US" altLang="sv-SE" b="0" i="1" dirty="0">
                <a:ea typeface="Geneva" charset="0"/>
              </a:rPr>
              <a:t> </a:t>
            </a:r>
            <a:r>
              <a:rPr lang="en-US" altLang="sv-SE" b="0" i="1" dirty="0" err="1">
                <a:ea typeface="Geneva" charset="0"/>
              </a:rPr>
              <a:t>lyfta</a:t>
            </a:r>
            <a:r>
              <a:rPr lang="en-US" altLang="sv-SE" b="0" i="1" dirty="0">
                <a:ea typeface="Geneva" charset="0"/>
              </a:rPr>
              <a:t> </a:t>
            </a:r>
            <a:r>
              <a:rPr lang="en-US" altLang="sv-SE" b="0" i="1" dirty="0" err="1">
                <a:ea typeface="Geneva" charset="0"/>
              </a:rPr>
              <a:t>blicken</a:t>
            </a:r>
            <a:r>
              <a:rPr lang="en-US" altLang="sv-SE" b="0" i="1" dirty="0">
                <a:ea typeface="Geneva" charset="0"/>
              </a:rPr>
              <a:t> och </a:t>
            </a:r>
            <a:r>
              <a:rPr lang="en-US" altLang="sv-SE" b="0" i="1" dirty="0" err="1">
                <a:ea typeface="Geneva" charset="0"/>
              </a:rPr>
              <a:t>kunna</a:t>
            </a:r>
            <a:r>
              <a:rPr lang="en-US" altLang="sv-SE" b="0" i="1" dirty="0">
                <a:ea typeface="Geneva" charset="0"/>
              </a:rPr>
              <a:t> </a:t>
            </a:r>
            <a:r>
              <a:rPr lang="en-US" altLang="sv-SE" b="0" i="1" dirty="0" err="1">
                <a:ea typeface="Geneva" charset="0"/>
              </a:rPr>
              <a:t>presentera</a:t>
            </a:r>
            <a:r>
              <a:rPr lang="en-US" altLang="sv-SE" b="0" i="1" dirty="0">
                <a:ea typeface="Geneva" charset="0"/>
              </a:rPr>
              <a:t> </a:t>
            </a:r>
            <a:r>
              <a:rPr lang="en-US" altLang="sv-SE" b="0" i="1" dirty="0" err="1">
                <a:ea typeface="Geneva" charset="0"/>
              </a:rPr>
              <a:t>tre</a:t>
            </a:r>
            <a:r>
              <a:rPr lang="en-US" altLang="sv-SE" b="0" i="1" dirty="0">
                <a:ea typeface="Geneva" charset="0"/>
              </a:rPr>
              <a:t> av </a:t>
            </a:r>
            <a:r>
              <a:rPr lang="en-US" altLang="sv-SE" b="0" i="1" dirty="0" err="1">
                <a:ea typeface="Geneva" charset="0"/>
              </a:rPr>
              <a:t>Skolverkets</a:t>
            </a:r>
            <a:r>
              <a:rPr lang="en-US" altLang="sv-SE" b="0" i="1" dirty="0">
                <a:ea typeface="Geneva" charset="0"/>
              </a:rPr>
              <a:t> </a:t>
            </a:r>
            <a:r>
              <a:rPr lang="en-US" altLang="sv-SE" b="0" i="1" dirty="0" err="1">
                <a:ea typeface="Geneva" charset="0"/>
              </a:rPr>
              <a:t>prioriterade</a:t>
            </a:r>
            <a:r>
              <a:rPr lang="en-US" altLang="sv-SE" b="0" i="1" dirty="0">
                <a:ea typeface="Geneva" charset="0"/>
              </a:rPr>
              <a:t> </a:t>
            </a:r>
            <a:r>
              <a:rPr lang="en-US" altLang="sv-SE" b="0" i="1" dirty="0" err="1">
                <a:ea typeface="Geneva" charset="0"/>
              </a:rPr>
              <a:t>områden</a:t>
            </a:r>
            <a:r>
              <a:rPr lang="en-US" altLang="sv-SE" b="0" i="1" dirty="0">
                <a:ea typeface="Geneva" charset="0"/>
              </a:rPr>
              <a:t> </a:t>
            </a:r>
            <a:r>
              <a:rPr lang="en-US" altLang="sv-SE" b="0" i="1" dirty="0" err="1">
                <a:ea typeface="Geneva" charset="0"/>
              </a:rPr>
              <a:t>samt</a:t>
            </a:r>
            <a:r>
              <a:rPr lang="en-US" altLang="sv-SE" b="0" i="1" dirty="0">
                <a:ea typeface="Geneva" charset="0"/>
              </a:rPr>
              <a:t> </a:t>
            </a:r>
            <a:r>
              <a:rPr lang="en-US" altLang="sv-SE" b="0" i="1" dirty="0" err="1">
                <a:ea typeface="Geneva" charset="0"/>
              </a:rPr>
              <a:t>aktuella</a:t>
            </a:r>
            <a:r>
              <a:rPr lang="en-US" altLang="sv-SE" b="0" i="1" dirty="0">
                <a:ea typeface="Geneva" charset="0"/>
              </a:rPr>
              <a:t> </a:t>
            </a:r>
            <a:r>
              <a:rPr lang="en-US" altLang="sv-SE" b="0" i="1" dirty="0" err="1">
                <a:ea typeface="Geneva" charset="0"/>
              </a:rPr>
              <a:t>frågor</a:t>
            </a:r>
            <a:r>
              <a:rPr lang="en-US" altLang="sv-SE" b="0" i="1" dirty="0">
                <a:ea typeface="Geneva" charset="0"/>
              </a:rPr>
              <a:t> i </a:t>
            </a:r>
            <a:r>
              <a:rPr lang="en-US" altLang="sv-SE" b="0" i="1" dirty="0" err="1">
                <a:ea typeface="Geneva" charset="0"/>
              </a:rPr>
              <a:t>svensk</a:t>
            </a:r>
            <a:r>
              <a:rPr lang="en-US" altLang="sv-SE" b="0" i="1" dirty="0">
                <a:ea typeface="Geneva" charset="0"/>
              </a:rPr>
              <a:t> </a:t>
            </a:r>
            <a:r>
              <a:rPr lang="en-US" altLang="sv-SE" b="0" i="1" dirty="0" err="1">
                <a:ea typeface="Geneva" charset="0"/>
              </a:rPr>
              <a:t>utbildningskontext</a:t>
            </a:r>
            <a:r>
              <a:rPr lang="en-US" altLang="sv-SE" b="0" i="1" dirty="0">
                <a:ea typeface="Geneva" charset="0"/>
              </a:rPr>
              <a:t>. </a:t>
            </a:r>
            <a:r>
              <a:rPr lang="en-US" altLang="sv-SE" b="0" i="1" dirty="0" err="1">
                <a:ea typeface="Geneva" charset="0"/>
              </a:rPr>
              <a:t>Nedan</a:t>
            </a:r>
            <a:r>
              <a:rPr lang="en-US" altLang="sv-SE" b="0" i="1" dirty="0">
                <a:ea typeface="Geneva" charset="0"/>
              </a:rPr>
              <a:t> </a:t>
            </a:r>
            <a:r>
              <a:rPr lang="en-US" altLang="sv-SE" b="0" i="1" dirty="0" err="1">
                <a:ea typeface="Geneva" charset="0"/>
              </a:rPr>
              <a:t>presenteras</a:t>
            </a:r>
            <a:r>
              <a:rPr lang="en-US" altLang="sv-SE" b="0" i="1" dirty="0">
                <a:ea typeface="Geneva" charset="0"/>
              </a:rPr>
              <a:t> </a:t>
            </a:r>
            <a:r>
              <a:rPr lang="en-US" altLang="sv-SE" b="0" i="1" dirty="0" err="1">
                <a:ea typeface="Geneva" charset="0"/>
              </a:rPr>
              <a:t>Skolverkest</a:t>
            </a:r>
            <a:r>
              <a:rPr lang="en-US" altLang="sv-SE" b="0" i="1" dirty="0">
                <a:ea typeface="Geneva" charset="0"/>
              </a:rPr>
              <a:t> </a:t>
            </a:r>
            <a:r>
              <a:rPr lang="en-US" altLang="sv-SE" b="0" i="1" dirty="0" err="1">
                <a:ea typeface="Geneva" charset="0"/>
              </a:rPr>
              <a:t>mål</a:t>
            </a:r>
            <a:r>
              <a:rPr lang="en-US" altLang="sv-SE" b="0" i="1" dirty="0">
                <a:ea typeface="Geneva" charset="0"/>
              </a:rPr>
              <a:t> </a:t>
            </a:r>
            <a:r>
              <a:rPr lang="en-US" altLang="sv-SE" b="0" i="1" dirty="0" err="1">
                <a:ea typeface="Geneva" charset="0"/>
              </a:rPr>
              <a:t>för</a:t>
            </a:r>
            <a:r>
              <a:rPr lang="en-US" altLang="sv-SE" b="0" i="1" dirty="0">
                <a:ea typeface="Geneva" charset="0"/>
              </a:rPr>
              <a:t> </a:t>
            </a:r>
            <a:r>
              <a:rPr lang="en-US" altLang="sv-SE" b="0" i="1" dirty="0" err="1">
                <a:ea typeface="Geneva" charset="0"/>
              </a:rPr>
              <a:t>några</a:t>
            </a:r>
            <a:r>
              <a:rPr lang="en-US" altLang="sv-SE" b="0" i="1" dirty="0">
                <a:ea typeface="Geneva" charset="0"/>
              </a:rPr>
              <a:t> av de </a:t>
            </a:r>
            <a:r>
              <a:rPr lang="en-US" altLang="sv-SE" b="0" i="1" dirty="0" err="1">
                <a:ea typeface="Geneva" charset="0"/>
              </a:rPr>
              <a:t>prioriterade</a:t>
            </a:r>
            <a:r>
              <a:rPr lang="en-US" altLang="sv-SE" b="0" i="1" dirty="0">
                <a:ea typeface="Geneva" charset="0"/>
              </a:rPr>
              <a:t> </a:t>
            </a:r>
            <a:r>
              <a:rPr lang="en-US" altLang="sv-SE" b="0" i="1" dirty="0" err="1">
                <a:ea typeface="Geneva" charset="0"/>
              </a:rPr>
              <a:t>områdena</a:t>
            </a:r>
            <a:r>
              <a:rPr lang="en-US" altLang="sv-SE" b="0" i="1" dirty="0">
                <a:ea typeface="Geneva" charset="0"/>
              </a:rPr>
              <a:t> </a:t>
            </a:r>
            <a:r>
              <a:rPr lang="en-US" altLang="sv-SE" b="0" i="1" dirty="0" err="1">
                <a:ea typeface="Geneva" charset="0"/>
              </a:rPr>
              <a:t>samt</a:t>
            </a:r>
            <a:r>
              <a:rPr lang="en-US" altLang="sv-SE" b="0" i="1" dirty="0">
                <a:ea typeface="Geneva" charset="0"/>
              </a:rPr>
              <a:t> </a:t>
            </a:r>
            <a:r>
              <a:rPr lang="en-US" altLang="sv-SE" b="0" i="1" dirty="0" err="1">
                <a:ea typeface="Geneva" charset="0"/>
              </a:rPr>
              <a:t>önskvärda</a:t>
            </a:r>
            <a:r>
              <a:rPr lang="en-US" altLang="sv-SE" b="0" i="1" dirty="0">
                <a:ea typeface="Geneva" charset="0"/>
              </a:rPr>
              <a:t> </a:t>
            </a:r>
            <a:r>
              <a:rPr lang="en-US" altLang="sv-SE" b="0" i="1" dirty="0" err="1">
                <a:ea typeface="Geneva" charset="0"/>
              </a:rPr>
              <a:t>lägen</a:t>
            </a:r>
            <a:r>
              <a:rPr lang="en-US" altLang="sv-SE" b="0" i="1" dirty="0">
                <a:ea typeface="Geneva" charset="0"/>
              </a:rPr>
              <a:t>. </a:t>
            </a:r>
            <a:r>
              <a:rPr lang="en-US" altLang="sv-SE" b="0" i="1" dirty="0" err="1">
                <a:ea typeface="Geneva" charset="0"/>
              </a:rPr>
              <a:t>Presentatören</a:t>
            </a:r>
            <a:r>
              <a:rPr lang="en-US" altLang="sv-SE" b="0" i="1" dirty="0">
                <a:ea typeface="Geneva" charset="0"/>
              </a:rPr>
              <a:t> tar </a:t>
            </a:r>
            <a:r>
              <a:rPr lang="en-US" altLang="sv-SE" b="0" i="1" dirty="0" err="1">
                <a:ea typeface="Geneva" charset="0"/>
              </a:rPr>
              <a:t>själv</a:t>
            </a:r>
            <a:r>
              <a:rPr lang="en-US" altLang="sv-SE" b="0" i="1" dirty="0">
                <a:ea typeface="Geneva" charset="0"/>
              </a:rPr>
              <a:t> </a:t>
            </a:r>
            <a:r>
              <a:rPr lang="en-US" altLang="sv-SE" b="0" i="1" dirty="0" err="1">
                <a:ea typeface="Geneva" charset="0"/>
              </a:rPr>
              <a:t>fram</a:t>
            </a:r>
            <a:r>
              <a:rPr lang="en-US" altLang="sv-SE" b="0" i="1" dirty="0">
                <a:ea typeface="Geneva" charset="0"/>
              </a:rPr>
              <a:t> </a:t>
            </a:r>
            <a:r>
              <a:rPr lang="en-US" altLang="sv-SE" b="0" i="1" dirty="0" err="1">
                <a:ea typeface="Geneva" charset="0"/>
              </a:rPr>
              <a:t>fördjupad</a:t>
            </a:r>
            <a:r>
              <a:rPr lang="en-US" altLang="sv-SE" b="0" i="1" dirty="0">
                <a:ea typeface="Geneva" charset="0"/>
              </a:rPr>
              <a:t> information vid </a:t>
            </a:r>
            <a:r>
              <a:rPr lang="en-US" altLang="sv-SE" b="0" i="1" dirty="0" err="1">
                <a:ea typeface="Geneva" charset="0"/>
              </a:rPr>
              <a:t>behov</a:t>
            </a:r>
            <a:r>
              <a:rPr lang="en-US" altLang="sv-SE" b="0" i="1" dirty="0">
                <a:ea typeface="Geneva" charset="0"/>
              </a:rPr>
              <a:t>. </a:t>
            </a:r>
          </a:p>
          <a:p>
            <a:endParaRPr lang="en-US" altLang="sv-SE" dirty="0">
              <a:ea typeface="Geneva"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Times New Roman" panose="02020603050405020304" pitchFamily="18" charset="0"/>
              </a:rPr>
              <a:t>The National Agency for Education has set up six prioritised areas based on some of the challenges within the educational system. There are six prioritised areas for the school sector and the Agency has a variety of actions to fulfil the goals of each area. Below we presents the objectives for each of the six prioritised areas.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800" dirty="0">
              <a:effectLst/>
              <a:latin typeface="Arial" panose="020B0604020202020204" pitchFamily="34" charset="0"/>
              <a:ea typeface="Times New Roman" panose="02020603050405020304" pitchFamily="18" charset="0"/>
            </a:endParaRPr>
          </a:p>
          <a:p>
            <a:pPr>
              <a:lnSpc>
                <a:spcPct val="120000"/>
              </a:lnSpc>
              <a:spcAft>
                <a:spcPts val="800"/>
              </a:spcAft>
            </a:pPr>
            <a:r>
              <a:rPr lang="sv-SE" sz="1800" b="1" u="sng"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Governance</a:t>
            </a:r>
            <a:r>
              <a:rPr lang="sv-SE" sz="1800" b="1" u="sng"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and </a:t>
            </a:r>
            <a:r>
              <a:rPr lang="sv-SE" sz="1800" b="1" u="sng"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leadership</a:t>
            </a:r>
            <a:endParaRPr lang="sv-SE" sz="1800" b="1" u="sng"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20000"/>
              </a:lnSpc>
              <a:spcAft>
                <a:spcPts val="800"/>
              </a:spcAft>
            </a:pPr>
            <a:endParaRPr lang="sv-SE" sz="1800" u="sng"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b="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Objective</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School</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are</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developed</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systematically</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based</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on the national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objectives</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with</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the support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of</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science and proven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experience</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a:t>
            </a: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b="1" u="sng"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School</a:t>
            </a:r>
            <a:r>
              <a:rPr lang="sv-SE" sz="1800" b="1" u="sng"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segregation</a:t>
            </a:r>
          </a:p>
          <a:p>
            <a:pPr>
              <a:lnSpc>
                <a:spcPct val="120000"/>
              </a:lnSpc>
              <a:spcAft>
                <a:spcPts val="800"/>
              </a:spcAft>
            </a:pPr>
            <a:endParaRPr lang="sv-SE" sz="1800" u="sng"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b="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Objective</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In the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school</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system,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compensatory</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measures</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are</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taken to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counteract</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the negative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effects</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of</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school</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segregation.</a:t>
            </a:r>
          </a:p>
          <a:p>
            <a:pPr>
              <a:lnSpc>
                <a:spcPct val="120000"/>
              </a:lnSpc>
              <a:spcAft>
                <a:spcPts val="800"/>
              </a:spcAft>
            </a:pP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b="1" u="sng" dirty="0" err="1">
                <a:effectLst/>
                <a:latin typeface="Times New Roman" panose="02020603050405020304" pitchFamily="18" charset="0"/>
                <a:ea typeface="Times New Roman" panose="02020603050405020304" pitchFamily="18" charset="0"/>
                <a:cs typeface="Times New Roman" panose="02020603050405020304" pitchFamily="18" charset="0"/>
              </a:rPr>
              <a:t>Supply</a:t>
            </a:r>
            <a:r>
              <a:rPr lang="sv-SE" sz="18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b="1" u="sng"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b="1" u="sng" dirty="0" err="1">
                <a:effectLst/>
                <a:latin typeface="Times New Roman" panose="02020603050405020304" pitchFamily="18" charset="0"/>
                <a:ea typeface="Times New Roman" panose="02020603050405020304" pitchFamily="18" charset="0"/>
                <a:cs typeface="Times New Roman" panose="02020603050405020304" pitchFamily="18" charset="0"/>
              </a:rPr>
              <a:t>teachers</a:t>
            </a:r>
            <a:endParaRPr lang="sv-SE" sz="1800" b="1" u="sng"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b="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Objective</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In the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school</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system,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teaching</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is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carried</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out</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by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competent</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and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certified</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preschool</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teachers</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and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teachers</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a:t>
            </a:r>
          </a:p>
          <a:p>
            <a:pPr>
              <a:lnSpc>
                <a:spcPct val="120000"/>
              </a:lnSpc>
              <a:spcAft>
                <a:spcPts val="800"/>
              </a:spcAft>
            </a:pP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b="1" u="sng"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Digitization</a:t>
            </a:r>
            <a:endParaRPr lang="sv-SE" sz="1800" b="1" u="sng"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20000"/>
              </a:lnSpc>
              <a:spcAft>
                <a:spcPts val="800"/>
              </a:spcAft>
            </a:pP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b="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Objective</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Digitization</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strengthens</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the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quality</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of</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teaching</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in the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school</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system.</a:t>
            </a:r>
          </a:p>
          <a:p>
            <a:pPr>
              <a:lnSpc>
                <a:spcPct val="120000"/>
              </a:lnSpc>
              <a:spcAft>
                <a:spcPts val="800"/>
              </a:spcAft>
            </a:pPr>
            <a:endPar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20000"/>
              </a:lnSpc>
              <a:spcAft>
                <a:spcPts val="800"/>
              </a:spcAft>
            </a:pPr>
            <a:r>
              <a:rPr lang="en-US" sz="2800" b="1" u="sng" dirty="0"/>
              <a:t>Curricula, course and subject plans </a:t>
            </a:r>
          </a:p>
          <a:p>
            <a:pPr>
              <a:lnSpc>
                <a:spcPct val="120000"/>
              </a:lnSpc>
              <a:spcAft>
                <a:spcPts val="800"/>
              </a:spcAft>
            </a:pPr>
            <a:endParaRPr lang="en-US" sz="2800" b="1" dirty="0"/>
          </a:p>
          <a:p>
            <a:pPr>
              <a:lnSpc>
                <a:spcPct val="120000"/>
              </a:lnSpc>
              <a:spcAft>
                <a:spcPts val="800"/>
              </a:spcAft>
            </a:pPr>
            <a:r>
              <a:rPr lang="en-US" sz="2800" b="1" dirty="0"/>
              <a:t>Objective:</a:t>
            </a:r>
            <a:r>
              <a:rPr lang="en-US" sz="2800" dirty="0"/>
              <a:t> Curricula, course and subject plans provide conditions for one good and equivalent teaching in the school system.</a:t>
            </a:r>
          </a:p>
          <a:p>
            <a:pPr>
              <a:lnSpc>
                <a:spcPct val="120000"/>
              </a:lnSpc>
              <a:spcAft>
                <a:spcPts val="800"/>
              </a:spcAft>
            </a:pPr>
            <a:endParaRPr lang="en-US" sz="2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20000"/>
              </a:lnSpc>
              <a:spcAft>
                <a:spcPts val="800"/>
              </a:spcAft>
            </a:pPr>
            <a:r>
              <a:rPr lang="en-US" sz="2800" b="1" u="sng" dirty="0"/>
              <a:t>The benefit of state grants</a:t>
            </a:r>
          </a:p>
          <a:p>
            <a:pPr>
              <a:lnSpc>
                <a:spcPct val="120000"/>
              </a:lnSpc>
              <a:spcAft>
                <a:spcPts val="800"/>
              </a:spcAft>
            </a:pPr>
            <a:endParaRPr lang="en-US" sz="2800" dirty="0"/>
          </a:p>
          <a:p>
            <a:pPr>
              <a:lnSpc>
                <a:spcPct val="120000"/>
              </a:lnSpc>
              <a:spcAft>
                <a:spcPts val="800"/>
              </a:spcAft>
            </a:pPr>
            <a:r>
              <a:rPr lang="en-US" sz="2800" b="1" dirty="0"/>
              <a:t>Objective</a:t>
            </a:r>
            <a:r>
              <a:rPr lang="en-US" sz="2800" dirty="0"/>
              <a:t>: Government grants contribute to increased quality in the school system.</a:t>
            </a:r>
            <a:endPar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20000"/>
              </a:lnSpc>
              <a:spcAft>
                <a:spcPts val="800"/>
              </a:spcAft>
            </a:pP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16</a:t>
            </a:fld>
            <a:endParaRPr lang="sv-SE"/>
          </a:p>
        </p:txBody>
      </p:sp>
    </p:spTree>
    <p:extLst>
      <p:ext uri="{BB962C8B-B14F-4D97-AF65-F5344CB8AC3E}">
        <p14:creationId xmlns:p14="http://schemas.microsoft.com/office/powerpoint/2010/main" val="1773558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r>
              <a:rPr lang="sv-SE" sz="1200" i="1" dirty="0"/>
              <a:t>Syftet med denna bild är att beskriva Skolverkets uppdrag och roll.  </a:t>
            </a:r>
          </a:p>
          <a:p>
            <a:pPr>
              <a:spcBef>
                <a:spcPts val="200"/>
              </a:spcBef>
            </a:pPr>
            <a:endParaRPr lang="en-GB" sz="1200" dirty="0">
              <a:effectLst/>
              <a:latin typeface="Arial" panose="020B0604020202020204" pitchFamily="34" charset="0"/>
              <a:ea typeface="Times New Roman" panose="02020603050405020304" pitchFamily="18" charset="0"/>
            </a:endParaRPr>
          </a:p>
          <a:p>
            <a:pPr>
              <a:spcBef>
                <a:spcPts val="200"/>
              </a:spcBef>
            </a:pPr>
            <a:r>
              <a:rPr lang="en-GB" sz="1200" dirty="0">
                <a:effectLst/>
                <a:latin typeface="Arial" panose="020B0604020202020204" pitchFamily="34" charset="0"/>
                <a:ea typeface="Times New Roman" panose="02020603050405020304" pitchFamily="18" charset="0"/>
              </a:rPr>
              <a:t>The National Agency for Education is the central administrative authority for the public school system, publicly organised </a:t>
            </a:r>
            <a:r>
              <a:rPr lang="en-GB" sz="1200" dirty="0" err="1">
                <a:effectLst/>
                <a:latin typeface="Arial" panose="020B0604020202020204" pitchFamily="34" charset="0"/>
                <a:ea typeface="Times New Roman" panose="02020603050405020304" pitchFamily="18" charset="0"/>
              </a:rPr>
              <a:t>preschooling</a:t>
            </a:r>
            <a:r>
              <a:rPr lang="en-GB" sz="1200" dirty="0">
                <a:effectLst/>
                <a:latin typeface="Arial" panose="020B0604020202020204" pitchFamily="34" charset="0"/>
                <a:ea typeface="Times New Roman" panose="02020603050405020304" pitchFamily="18" charset="0"/>
              </a:rPr>
              <a:t>, school-age childcare and for adult education.</a:t>
            </a:r>
            <a:endParaRPr lang="sv-SE" sz="1200" dirty="0">
              <a:effectLst/>
              <a:latin typeface="Arial" panose="020B0604020202020204" pitchFamily="34" charset="0"/>
              <a:ea typeface="Times New Roman" panose="02020603050405020304" pitchFamily="18" charset="0"/>
            </a:endParaRPr>
          </a:p>
          <a:p>
            <a:pPr>
              <a:spcBef>
                <a:spcPts val="200"/>
              </a:spcBef>
            </a:pPr>
            <a:r>
              <a:rPr lang="en-GB" sz="1200" dirty="0">
                <a:effectLst/>
                <a:latin typeface="Arial" panose="020B0604020202020204" pitchFamily="34" charset="0"/>
                <a:ea typeface="Times New Roman" panose="02020603050405020304" pitchFamily="18" charset="0"/>
              </a:rPr>
              <a:t> </a:t>
            </a:r>
            <a:endParaRPr lang="sv-SE" sz="1200" dirty="0">
              <a:effectLst/>
              <a:latin typeface="Arial" panose="020B0604020202020204" pitchFamily="34" charset="0"/>
              <a:ea typeface="Times New Roman" panose="02020603050405020304" pitchFamily="18" charset="0"/>
            </a:endParaRPr>
          </a:p>
          <a:p>
            <a:pPr>
              <a:spcBef>
                <a:spcPts val="200"/>
              </a:spcBef>
            </a:pPr>
            <a:r>
              <a:rPr lang="en-GB" sz="1200" dirty="0">
                <a:effectLst/>
                <a:latin typeface="Arial" panose="020B0604020202020204" pitchFamily="34" charset="0"/>
                <a:ea typeface="Times New Roman" panose="02020603050405020304" pitchFamily="18" charset="0"/>
              </a:rPr>
              <a:t>The Swedish National Agency for Education is tasked with ensuring that all children and students have access to the same high-quality standard of education and activities in secure environments. Our mission is to create the best conditions for the children’s development and learning and to help improve the students’ learning outcomes.</a:t>
            </a:r>
            <a:endParaRPr lang="sv-SE" sz="1200" dirty="0">
              <a:effectLst/>
              <a:latin typeface="Arial" panose="020B0604020202020204" pitchFamily="34" charset="0"/>
              <a:ea typeface="Times New Roman" panose="02020603050405020304" pitchFamily="18" charset="0"/>
            </a:endParaRPr>
          </a:p>
          <a:p>
            <a:pPr>
              <a:spcBef>
                <a:spcPts val="200"/>
              </a:spcBef>
            </a:pPr>
            <a:r>
              <a:rPr lang="en-GB" sz="1200" dirty="0">
                <a:effectLst/>
                <a:latin typeface="Arial" panose="020B0604020202020204" pitchFamily="34" charset="0"/>
                <a:ea typeface="Times New Roman" panose="02020603050405020304" pitchFamily="18" charset="0"/>
              </a:rPr>
              <a:t> </a:t>
            </a:r>
            <a:endParaRPr lang="sv-SE" sz="1200" dirty="0">
              <a:effectLst/>
              <a:latin typeface="Arial" panose="020B0604020202020204" pitchFamily="34" charset="0"/>
              <a:ea typeface="Times New Roman" panose="02020603050405020304" pitchFamily="18" charset="0"/>
            </a:endParaRPr>
          </a:p>
          <a:p>
            <a:r>
              <a:rPr lang="en-GB" altLang="sv-SE" sz="800" b="1" i="0" u="none" dirty="0">
                <a:solidFill>
                  <a:srgbClr val="FF0000"/>
                </a:solidFill>
                <a:effectLst/>
                <a:highlight>
                  <a:srgbClr val="FFFF00"/>
                </a:highlight>
                <a:ea typeface="Geneva" charset="0"/>
              </a:rPr>
              <a:t>SUPPORT, FOLLOW-UP AND EVALUATE</a:t>
            </a:r>
          </a:p>
          <a:p>
            <a:endParaRPr lang="en-GB" altLang="sv-SE" sz="800" b="1" i="0" u="none" dirty="0">
              <a:solidFill>
                <a:srgbClr val="FF0000"/>
              </a:solidFill>
              <a:effectLst/>
              <a:highlight>
                <a:srgbClr val="FFFF00"/>
              </a:highlight>
              <a:ea typeface="Geneva" charset="0"/>
            </a:endParaRPr>
          </a:p>
          <a:p>
            <a:r>
              <a:rPr lang="sv-SE" i="0" dirty="0" err="1">
                <a:solidFill>
                  <a:srgbClr val="FF0000"/>
                </a:solidFill>
                <a:effectLst/>
                <a:highlight>
                  <a:srgbClr val="FFFF00"/>
                </a:highlight>
              </a:rPr>
              <a:t>We</a:t>
            </a:r>
            <a:r>
              <a:rPr lang="sv-SE" i="0" dirty="0">
                <a:solidFill>
                  <a:srgbClr val="FF0000"/>
                </a:solidFill>
                <a:effectLst/>
                <a:highlight>
                  <a:srgbClr val="FFFF00"/>
                </a:highlight>
              </a:rPr>
              <a:t> focus on the </a:t>
            </a:r>
            <a:r>
              <a:rPr lang="sv-SE" b="1" i="0" dirty="0">
                <a:solidFill>
                  <a:srgbClr val="FF0000"/>
                </a:solidFill>
                <a:effectLst/>
                <a:highlight>
                  <a:srgbClr val="FFFF00"/>
                </a:highlight>
              </a:rPr>
              <a:t>principal </a:t>
            </a:r>
            <a:r>
              <a:rPr lang="sv-SE" b="1" i="0" dirty="0" err="1">
                <a:solidFill>
                  <a:srgbClr val="FF0000"/>
                </a:solidFill>
                <a:effectLst/>
                <a:highlight>
                  <a:srgbClr val="FFFF00"/>
                </a:highlight>
              </a:rPr>
              <a:t>organisers</a:t>
            </a:r>
            <a:r>
              <a:rPr lang="sv-SE" b="1" i="0" dirty="0">
                <a:solidFill>
                  <a:srgbClr val="FF0000"/>
                </a:solidFill>
                <a:effectLst/>
                <a:highlight>
                  <a:srgbClr val="FFFF00"/>
                </a:highlight>
              </a:rPr>
              <a:t> </a:t>
            </a:r>
            <a:r>
              <a:rPr lang="sv-SE" b="1" i="0" dirty="0" err="1">
                <a:solidFill>
                  <a:srgbClr val="FF0000"/>
                </a:solidFill>
                <a:effectLst/>
                <a:highlight>
                  <a:srgbClr val="FFFF00"/>
                </a:highlight>
              </a:rPr>
              <a:t>of</a:t>
            </a:r>
            <a:r>
              <a:rPr lang="sv-SE" b="1" i="0" dirty="0">
                <a:solidFill>
                  <a:srgbClr val="FF0000"/>
                </a:solidFill>
                <a:effectLst/>
                <a:highlight>
                  <a:srgbClr val="FFFF00"/>
                </a:highlight>
              </a:rPr>
              <a:t> the </a:t>
            </a:r>
            <a:r>
              <a:rPr lang="sv-SE" b="1" i="0" dirty="0" err="1">
                <a:solidFill>
                  <a:srgbClr val="FF0000"/>
                </a:solidFill>
                <a:effectLst/>
                <a:highlight>
                  <a:srgbClr val="FFFF00"/>
                </a:highlight>
              </a:rPr>
              <a:t>school</a:t>
            </a:r>
            <a:r>
              <a:rPr lang="sv-SE" b="1" i="0" dirty="0">
                <a:solidFill>
                  <a:srgbClr val="FF0000"/>
                </a:solidFill>
                <a:effectLst/>
                <a:highlight>
                  <a:srgbClr val="FFFF00"/>
                </a:highlight>
              </a:rPr>
              <a:t>, </a:t>
            </a:r>
            <a:r>
              <a:rPr lang="sv-SE" b="1" i="0" dirty="0" err="1">
                <a:solidFill>
                  <a:srgbClr val="FF0000"/>
                </a:solidFill>
                <a:effectLst/>
                <a:highlight>
                  <a:srgbClr val="FFFF00"/>
                </a:highlight>
              </a:rPr>
              <a:t>school</a:t>
            </a:r>
            <a:r>
              <a:rPr lang="sv-SE" b="1" i="0" dirty="0">
                <a:solidFill>
                  <a:srgbClr val="FF0000"/>
                </a:solidFill>
                <a:effectLst/>
                <a:highlight>
                  <a:srgbClr val="FFFF00"/>
                </a:highlight>
              </a:rPr>
              <a:t> </a:t>
            </a:r>
            <a:r>
              <a:rPr lang="sv-SE" b="1" i="0" dirty="0" err="1">
                <a:solidFill>
                  <a:srgbClr val="FF0000"/>
                </a:solidFill>
                <a:effectLst/>
                <a:highlight>
                  <a:srgbClr val="FFFF00"/>
                </a:highlight>
              </a:rPr>
              <a:t>heads</a:t>
            </a:r>
            <a:r>
              <a:rPr lang="sv-SE" b="1" i="0" dirty="0">
                <a:solidFill>
                  <a:srgbClr val="FF0000"/>
                </a:solidFill>
                <a:effectLst/>
                <a:highlight>
                  <a:srgbClr val="FFFF00"/>
                </a:highlight>
              </a:rPr>
              <a:t>, </a:t>
            </a:r>
            <a:r>
              <a:rPr lang="sv-SE" b="1" i="0" dirty="0" err="1">
                <a:solidFill>
                  <a:srgbClr val="FF0000"/>
                </a:solidFill>
                <a:effectLst/>
                <a:highlight>
                  <a:srgbClr val="FFFF00"/>
                </a:highlight>
              </a:rPr>
              <a:t>school</a:t>
            </a:r>
            <a:r>
              <a:rPr lang="sv-SE" b="1" i="0" dirty="0">
                <a:solidFill>
                  <a:srgbClr val="FF0000"/>
                </a:solidFill>
                <a:effectLst/>
                <a:highlight>
                  <a:srgbClr val="FFFF00"/>
                </a:highlight>
              </a:rPr>
              <a:t> </a:t>
            </a:r>
            <a:r>
              <a:rPr lang="sv-SE" b="1" i="0" dirty="0" err="1">
                <a:solidFill>
                  <a:srgbClr val="FF0000"/>
                </a:solidFill>
                <a:effectLst/>
                <a:highlight>
                  <a:srgbClr val="FFFF00"/>
                </a:highlight>
              </a:rPr>
              <a:t>leaders</a:t>
            </a:r>
            <a:r>
              <a:rPr lang="sv-SE" b="1" i="0" dirty="0">
                <a:solidFill>
                  <a:srgbClr val="FF0000"/>
                </a:solidFill>
                <a:effectLst/>
                <a:highlight>
                  <a:srgbClr val="FFFF00"/>
                </a:highlight>
              </a:rPr>
              <a:t> and </a:t>
            </a:r>
            <a:r>
              <a:rPr lang="sv-SE" b="1" i="0" dirty="0" err="1">
                <a:solidFill>
                  <a:srgbClr val="FF0000"/>
                </a:solidFill>
                <a:effectLst/>
                <a:highlight>
                  <a:srgbClr val="FFFF00"/>
                </a:highlight>
              </a:rPr>
              <a:t>teachers</a:t>
            </a:r>
            <a:r>
              <a:rPr lang="sv-SE" b="1" i="0" dirty="0">
                <a:solidFill>
                  <a:srgbClr val="FF0000"/>
                </a:solidFill>
                <a:effectLst/>
                <a:highlight>
                  <a:srgbClr val="FFFF00"/>
                </a:highlight>
              </a:rPr>
              <a:t> </a:t>
            </a:r>
            <a:r>
              <a:rPr lang="sv-SE" i="0" dirty="0">
                <a:solidFill>
                  <a:srgbClr val="FF0000"/>
                </a:solidFill>
                <a:effectLst/>
                <a:highlight>
                  <a:srgbClr val="FFFF00"/>
                </a:highlight>
              </a:rPr>
              <a:t>in the </a:t>
            </a:r>
            <a:r>
              <a:rPr lang="sv-SE" i="0" dirty="0" err="1">
                <a:solidFill>
                  <a:srgbClr val="FF0000"/>
                </a:solidFill>
                <a:effectLst/>
                <a:highlight>
                  <a:srgbClr val="FFFF00"/>
                </a:highlight>
              </a:rPr>
              <a:t>preschool</a:t>
            </a:r>
            <a:r>
              <a:rPr lang="sv-SE" i="0" dirty="0">
                <a:solidFill>
                  <a:srgbClr val="FF0000"/>
                </a:solidFill>
                <a:effectLst/>
                <a:highlight>
                  <a:srgbClr val="FFFF00"/>
                </a:highlight>
              </a:rPr>
              <a:t>, the </a:t>
            </a:r>
            <a:r>
              <a:rPr lang="sv-SE" i="0" dirty="0" err="1">
                <a:solidFill>
                  <a:srgbClr val="FF0000"/>
                </a:solidFill>
                <a:effectLst/>
                <a:highlight>
                  <a:srgbClr val="FFFF00"/>
                </a:highlight>
              </a:rPr>
              <a:t>preschool</a:t>
            </a:r>
            <a:r>
              <a:rPr lang="sv-SE" i="0" dirty="0">
                <a:solidFill>
                  <a:srgbClr val="FF0000"/>
                </a:solidFill>
                <a:effectLst/>
                <a:highlight>
                  <a:srgbClr val="FFFF00"/>
                </a:highlight>
              </a:rPr>
              <a:t> </a:t>
            </a:r>
            <a:r>
              <a:rPr lang="sv-SE" i="0" dirty="0" err="1">
                <a:solidFill>
                  <a:srgbClr val="FF0000"/>
                </a:solidFill>
                <a:effectLst/>
                <a:highlight>
                  <a:srgbClr val="FFFF00"/>
                </a:highlight>
              </a:rPr>
              <a:t>class</a:t>
            </a:r>
            <a:r>
              <a:rPr lang="sv-SE" i="0" dirty="0">
                <a:solidFill>
                  <a:srgbClr val="FF0000"/>
                </a:solidFill>
                <a:effectLst/>
                <a:highlight>
                  <a:srgbClr val="FFFF00"/>
                </a:highlight>
              </a:rPr>
              <a:t>, </a:t>
            </a:r>
            <a:r>
              <a:rPr lang="sv-SE" i="0" dirty="0" err="1">
                <a:solidFill>
                  <a:srgbClr val="FF0000"/>
                </a:solidFill>
                <a:effectLst/>
                <a:highlight>
                  <a:srgbClr val="FFFF00"/>
                </a:highlight>
              </a:rPr>
              <a:t>compulsory</a:t>
            </a:r>
            <a:r>
              <a:rPr lang="sv-SE" i="0" dirty="0">
                <a:solidFill>
                  <a:srgbClr val="FF0000"/>
                </a:solidFill>
                <a:effectLst/>
                <a:highlight>
                  <a:srgbClr val="FFFF00"/>
                </a:highlight>
              </a:rPr>
              <a:t> </a:t>
            </a:r>
            <a:r>
              <a:rPr lang="sv-SE" i="0" dirty="0" err="1">
                <a:solidFill>
                  <a:srgbClr val="FF0000"/>
                </a:solidFill>
                <a:effectLst/>
                <a:highlight>
                  <a:srgbClr val="FFFF00"/>
                </a:highlight>
              </a:rPr>
              <a:t>school</a:t>
            </a:r>
            <a:r>
              <a:rPr lang="sv-SE" i="0" dirty="0">
                <a:solidFill>
                  <a:srgbClr val="FF0000"/>
                </a:solidFill>
                <a:effectLst/>
                <a:highlight>
                  <a:srgbClr val="FFFF00"/>
                </a:highlight>
              </a:rPr>
              <a:t> , </a:t>
            </a:r>
            <a:r>
              <a:rPr lang="sv-SE" i="0" dirty="0" err="1">
                <a:solidFill>
                  <a:srgbClr val="FF0000"/>
                </a:solidFill>
                <a:effectLst/>
                <a:highlight>
                  <a:srgbClr val="FFFF00"/>
                </a:highlight>
              </a:rPr>
              <a:t>upper</a:t>
            </a:r>
            <a:r>
              <a:rPr lang="sv-SE" i="0" dirty="0">
                <a:solidFill>
                  <a:srgbClr val="FF0000"/>
                </a:solidFill>
                <a:effectLst/>
                <a:highlight>
                  <a:srgbClr val="FFFF00"/>
                </a:highlight>
              </a:rPr>
              <a:t> </a:t>
            </a:r>
            <a:r>
              <a:rPr lang="sv-SE" i="0" dirty="0" err="1">
                <a:solidFill>
                  <a:srgbClr val="FF0000"/>
                </a:solidFill>
                <a:effectLst/>
                <a:highlight>
                  <a:srgbClr val="FFFF00"/>
                </a:highlight>
              </a:rPr>
              <a:t>secondary</a:t>
            </a:r>
            <a:r>
              <a:rPr lang="sv-SE" i="0" dirty="0">
                <a:solidFill>
                  <a:srgbClr val="FF0000"/>
                </a:solidFill>
                <a:effectLst/>
                <a:highlight>
                  <a:srgbClr val="FFFF00"/>
                </a:highlight>
              </a:rPr>
              <a:t> </a:t>
            </a:r>
            <a:r>
              <a:rPr lang="sv-SE" i="0" dirty="0" err="1">
                <a:solidFill>
                  <a:srgbClr val="FF0000"/>
                </a:solidFill>
                <a:effectLst/>
                <a:highlight>
                  <a:srgbClr val="FFFF00"/>
                </a:highlight>
              </a:rPr>
              <a:t>schooling</a:t>
            </a:r>
            <a:r>
              <a:rPr lang="sv-SE" i="0" dirty="0">
                <a:solidFill>
                  <a:srgbClr val="FF0000"/>
                </a:solidFill>
                <a:effectLst/>
                <a:highlight>
                  <a:srgbClr val="FFFF00"/>
                </a:highlight>
              </a:rPr>
              <a:t> and adult </a:t>
            </a:r>
            <a:r>
              <a:rPr lang="sv-SE" i="0" dirty="0" err="1">
                <a:solidFill>
                  <a:srgbClr val="FF0000"/>
                </a:solidFill>
                <a:effectLst/>
                <a:highlight>
                  <a:srgbClr val="FFFF00"/>
                </a:highlight>
              </a:rPr>
              <a:t>education</a:t>
            </a:r>
            <a:r>
              <a:rPr lang="sv-SE" i="0" dirty="0">
                <a:solidFill>
                  <a:srgbClr val="FF0000"/>
                </a:solidFill>
                <a:effectLst/>
                <a:highlight>
                  <a:srgbClr val="FFFF00"/>
                </a:highlight>
              </a:rPr>
              <a:t>.  </a:t>
            </a:r>
            <a:r>
              <a:rPr lang="sv-SE" i="0" dirty="0" err="1">
                <a:solidFill>
                  <a:srgbClr val="FF0000"/>
                </a:solidFill>
                <a:effectLst/>
                <a:highlight>
                  <a:srgbClr val="FFFF00"/>
                </a:highlight>
              </a:rPr>
              <a:t>We</a:t>
            </a:r>
            <a:r>
              <a:rPr lang="sv-SE" i="0" dirty="0">
                <a:solidFill>
                  <a:srgbClr val="FF0000"/>
                </a:solidFill>
                <a:effectLst/>
                <a:highlight>
                  <a:srgbClr val="FFFF00"/>
                </a:highlight>
              </a:rPr>
              <a:t> offer support to </a:t>
            </a:r>
            <a:r>
              <a:rPr lang="sv-SE" i="0" dirty="0" err="1">
                <a:solidFill>
                  <a:srgbClr val="FF0000"/>
                </a:solidFill>
                <a:effectLst/>
                <a:highlight>
                  <a:srgbClr val="FFFF00"/>
                </a:highlight>
              </a:rPr>
              <a:t>our</a:t>
            </a:r>
            <a:r>
              <a:rPr lang="sv-SE" i="0" dirty="0">
                <a:solidFill>
                  <a:srgbClr val="FF0000"/>
                </a:solidFill>
                <a:effectLst/>
                <a:highlight>
                  <a:srgbClr val="FFFF00"/>
                </a:highlight>
              </a:rPr>
              <a:t> </a:t>
            </a:r>
            <a:r>
              <a:rPr lang="sv-SE" i="0" dirty="0" err="1">
                <a:solidFill>
                  <a:srgbClr val="FF0000"/>
                </a:solidFill>
                <a:effectLst/>
                <a:highlight>
                  <a:srgbClr val="FFFF00"/>
                </a:highlight>
              </a:rPr>
              <a:t>target</a:t>
            </a:r>
            <a:r>
              <a:rPr lang="sv-SE" i="0" dirty="0">
                <a:solidFill>
                  <a:srgbClr val="FF0000"/>
                </a:solidFill>
                <a:effectLst/>
                <a:highlight>
                  <a:srgbClr val="FFFF00"/>
                </a:highlight>
              </a:rPr>
              <a:t> </a:t>
            </a:r>
            <a:r>
              <a:rPr lang="sv-SE" i="0" dirty="0" err="1">
                <a:solidFill>
                  <a:srgbClr val="FF0000"/>
                </a:solidFill>
                <a:effectLst/>
                <a:highlight>
                  <a:srgbClr val="FFFF00"/>
                </a:highlight>
              </a:rPr>
              <a:t>groups</a:t>
            </a:r>
            <a:r>
              <a:rPr lang="sv-SE" i="0" dirty="0">
                <a:solidFill>
                  <a:srgbClr val="FF0000"/>
                </a:solidFill>
                <a:effectLst/>
                <a:highlight>
                  <a:srgbClr val="FFFF00"/>
                </a:highlight>
              </a:rPr>
              <a:t>, </a:t>
            </a:r>
            <a:r>
              <a:rPr lang="sv-SE" i="0" dirty="0" err="1">
                <a:solidFill>
                  <a:srgbClr val="FF0000"/>
                </a:solidFill>
                <a:effectLst/>
                <a:highlight>
                  <a:srgbClr val="FFFF00"/>
                </a:highlight>
              </a:rPr>
              <a:t>follow</a:t>
            </a:r>
            <a:r>
              <a:rPr lang="sv-SE" i="0" dirty="0">
                <a:solidFill>
                  <a:srgbClr val="FF0000"/>
                </a:solidFill>
                <a:effectLst/>
                <a:highlight>
                  <a:srgbClr val="FFFF00"/>
                </a:highlight>
              </a:rPr>
              <a:t> and </a:t>
            </a:r>
            <a:r>
              <a:rPr lang="sv-SE" i="0" dirty="0" err="1">
                <a:solidFill>
                  <a:srgbClr val="FF0000"/>
                </a:solidFill>
                <a:effectLst/>
                <a:highlight>
                  <a:srgbClr val="FFFF00"/>
                </a:highlight>
              </a:rPr>
              <a:t>evaluate</a:t>
            </a:r>
            <a:r>
              <a:rPr lang="sv-SE" i="0" dirty="0">
                <a:solidFill>
                  <a:srgbClr val="FF0000"/>
                </a:solidFill>
                <a:effectLst/>
                <a:highlight>
                  <a:srgbClr val="FFFF00"/>
                </a:highlight>
              </a:rPr>
              <a:t> </a:t>
            </a:r>
            <a:r>
              <a:rPr lang="sv-SE" i="0" dirty="0" err="1">
                <a:solidFill>
                  <a:srgbClr val="FF0000"/>
                </a:solidFill>
                <a:effectLst/>
                <a:highlight>
                  <a:srgbClr val="FFFF00"/>
                </a:highlight>
              </a:rPr>
              <a:t>varoius</a:t>
            </a:r>
            <a:r>
              <a:rPr lang="sv-SE" i="0" dirty="0">
                <a:solidFill>
                  <a:srgbClr val="FF0000"/>
                </a:solidFill>
                <a:effectLst/>
                <a:highlight>
                  <a:srgbClr val="FFFF00"/>
                </a:highlight>
              </a:rPr>
              <a:t> </a:t>
            </a:r>
            <a:r>
              <a:rPr lang="sv-SE" i="0" dirty="0" err="1">
                <a:solidFill>
                  <a:srgbClr val="FF0000"/>
                </a:solidFill>
                <a:effectLst/>
                <a:highlight>
                  <a:srgbClr val="FFFF00"/>
                </a:highlight>
              </a:rPr>
              <a:t>activities</a:t>
            </a:r>
            <a:r>
              <a:rPr lang="sv-SE" i="0" dirty="0">
                <a:solidFill>
                  <a:srgbClr val="FF0000"/>
                </a:solidFill>
                <a:effectLst/>
                <a:highlight>
                  <a:srgbClr val="FFFF00"/>
                </a:highlight>
              </a:rPr>
              <a:t> and </a:t>
            </a:r>
            <a:r>
              <a:rPr lang="sv-SE" i="0" dirty="0" err="1">
                <a:solidFill>
                  <a:srgbClr val="FF0000"/>
                </a:solidFill>
                <a:effectLst/>
                <a:highlight>
                  <a:srgbClr val="FFFF00"/>
                </a:highlight>
              </a:rPr>
              <a:t>efforts</a:t>
            </a:r>
            <a:r>
              <a:rPr lang="sv-SE" i="0" dirty="0">
                <a:solidFill>
                  <a:srgbClr val="FF0000"/>
                </a:solidFill>
                <a:effectLst/>
                <a:highlight>
                  <a:srgbClr val="FFFF00"/>
                </a:highlight>
              </a:rPr>
              <a:t> at a system </a:t>
            </a:r>
            <a:r>
              <a:rPr lang="sv-SE" i="0" dirty="0" err="1">
                <a:solidFill>
                  <a:srgbClr val="FF0000"/>
                </a:solidFill>
                <a:effectLst/>
                <a:highlight>
                  <a:srgbClr val="FFFF00"/>
                </a:highlight>
              </a:rPr>
              <a:t>level</a:t>
            </a:r>
            <a:r>
              <a:rPr lang="sv-SE" i="0" dirty="0">
                <a:solidFill>
                  <a:srgbClr val="FF0000"/>
                </a:solidFill>
                <a:effectLst/>
                <a:highlight>
                  <a:srgbClr val="FFFF00"/>
                </a:highlight>
              </a:rPr>
              <a:t> in </a:t>
            </a:r>
            <a:r>
              <a:rPr lang="sv-SE" i="0" dirty="0" err="1">
                <a:solidFill>
                  <a:srgbClr val="FF0000"/>
                </a:solidFill>
                <a:effectLst/>
                <a:highlight>
                  <a:srgbClr val="FFFF00"/>
                </a:highlight>
              </a:rPr>
              <a:t>schools</a:t>
            </a:r>
            <a:r>
              <a:rPr lang="sv-SE" i="0" dirty="0">
                <a:solidFill>
                  <a:srgbClr val="FF0000"/>
                </a:solidFill>
                <a:effectLst/>
                <a:highlight>
                  <a:srgbClr val="FFFF00"/>
                </a:highlight>
              </a:rPr>
              <a:t>. </a:t>
            </a:r>
          </a:p>
          <a:p>
            <a:endParaRPr lang="en-US" dirty="0"/>
          </a:p>
          <a:p>
            <a:r>
              <a:rPr lang="en-US" altLang="sv-SE" b="1" u="none" dirty="0">
                <a:ea typeface="ＭＳ Ｐゴシック" pitchFamily="34" charset="-128"/>
              </a:rPr>
              <a:t>STEERING DOCUMENTS</a:t>
            </a:r>
          </a:p>
          <a:p>
            <a:endParaRPr lang="en-US" altLang="sv-SE" b="1" u="none" dirty="0">
              <a:ea typeface="ＭＳ Ｐゴシック" pitchFamily="34" charset="-128"/>
            </a:endParaRPr>
          </a:p>
          <a:p>
            <a:r>
              <a:rPr lang="en-US" u="none" dirty="0"/>
              <a:t>NAE prepares knowledge requirements, syllabuses, regulations, general recommendations and national tests. </a:t>
            </a:r>
          </a:p>
          <a:p>
            <a:endParaRPr lang="en-US" u="none" dirty="0"/>
          </a:p>
          <a:p>
            <a:r>
              <a:rPr lang="en-US" u="none" dirty="0"/>
              <a:t>We have </a:t>
            </a:r>
            <a:r>
              <a:rPr lang="en-US" b="1" u="none" dirty="0"/>
              <a:t>responsibility for issues concerning the disabled and the rights of newly arrivals </a:t>
            </a:r>
            <a:r>
              <a:rPr lang="en-US" u="none" dirty="0"/>
              <a:t>in Sweden to </a:t>
            </a:r>
            <a:r>
              <a:rPr lang="en-US" b="1" u="none" dirty="0"/>
              <a:t>receive the same high-quality education as everyone else. </a:t>
            </a:r>
          </a:p>
          <a:p>
            <a:endParaRPr lang="en-US" altLang="sv-SE" b="0" u="none" dirty="0">
              <a:ea typeface="ＭＳ Ｐゴシック" pitchFamily="34" charset="-128"/>
            </a:endParaRPr>
          </a:p>
          <a:p>
            <a:r>
              <a:rPr lang="en-US" altLang="sv-SE" b="1" u="none" dirty="0">
                <a:ea typeface="ＭＳ Ｐゴシック" pitchFamily="34" charset="-128"/>
              </a:rPr>
              <a:t>EVALUATION AND OFFICIAL STATISTICS</a:t>
            </a:r>
          </a:p>
          <a:p>
            <a:endParaRPr lang="en-US" altLang="sv-SE" b="1" u="none" dirty="0">
              <a:ea typeface="ＭＳ Ｐゴシック" pitchFamily="34" charset="-128"/>
            </a:endParaRPr>
          </a:p>
          <a:p>
            <a:r>
              <a:rPr lang="en-US" u="none" dirty="0"/>
              <a:t>NAE is also responsible </a:t>
            </a:r>
            <a:r>
              <a:rPr lang="en-US" b="1" u="none" dirty="0"/>
              <a:t>for official statistics in the area of education </a:t>
            </a:r>
            <a:r>
              <a:rPr lang="en-US" u="none" dirty="0"/>
              <a:t>and we conduct </a:t>
            </a:r>
            <a:r>
              <a:rPr lang="en-US" b="1" u="none" dirty="0"/>
              <a:t>national follow-ups and evaluations</a:t>
            </a:r>
            <a:r>
              <a:rPr lang="en-US" u="none" dirty="0"/>
              <a:t>. We also </a:t>
            </a:r>
            <a:r>
              <a:rPr lang="en-US" b="1" u="none" dirty="0"/>
              <a:t>oversee Sweden’s participation in large-scale international education surveys </a:t>
            </a:r>
            <a:r>
              <a:rPr lang="en-US" b="0" u="none" dirty="0"/>
              <a:t>(such as PISA and TIMSS). </a:t>
            </a:r>
            <a:endParaRPr lang="en-US" u="none" dirty="0"/>
          </a:p>
          <a:p>
            <a:endParaRPr lang="en-US" altLang="sv-SE" b="0" u="none" dirty="0">
              <a:ea typeface="ＭＳ Ｐゴシック" pitchFamily="34" charset="-128"/>
            </a:endParaRPr>
          </a:p>
          <a:p>
            <a:r>
              <a:rPr lang="en-US" altLang="sv-SE" b="1" u="none" dirty="0">
                <a:ea typeface="ＭＳ Ｐゴシック" pitchFamily="34" charset="-128"/>
              </a:rPr>
              <a:t>DEVELOPMENT AN IN-SERVICE TRAINING</a:t>
            </a:r>
          </a:p>
          <a:p>
            <a:endParaRPr lang="en-US" altLang="sv-SE" b="1" u="none" dirty="0">
              <a:ea typeface="ＭＳ Ｐゴシック" pitchFamily="34" charset="-128"/>
            </a:endParaRPr>
          </a:p>
          <a:p>
            <a:r>
              <a:rPr lang="en-US" u="none" dirty="0"/>
              <a:t>NAE also </a:t>
            </a:r>
            <a:r>
              <a:rPr lang="en-US" b="1" u="none" dirty="0"/>
              <a:t>ensures that Swedish education maintains a good standard of quality</a:t>
            </a:r>
            <a:r>
              <a:rPr lang="en-US" u="none" dirty="0"/>
              <a:t>. We achieve this with the help of </a:t>
            </a:r>
            <a:r>
              <a:rPr lang="en-US" b="1" u="none" dirty="0"/>
              <a:t>national schools' development programs</a:t>
            </a:r>
            <a:r>
              <a:rPr lang="en-US" u="none" dirty="0"/>
              <a:t> and </a:t>
            </a:r>
            <a:r>
              <a:rPr lang="en-US" b="1" u="none" dirty="0"/>
              <a:t>in-service training of the staff</a:t>
            </a:r>
            <a:r>
              <a:rPr lang="en-US" u="none" dirty="0"/>
              <a:t>. We </a:t>
            </a:r>
            <a:r>
              <a:rPr lang="en-US" b="1" u="none" dirty="0"/>
              <a:t>distribute grants </a:t>
            </a:r>
            <a:r>
              <a:rPr lang="en-US" u="none" dirty="0"/>
              <a:t>and </a:t>
            </a:r>
            <a:r>
              <a:rPr lang="en-US" b="1" u="none" dirty="0"/>
              <a:t>arrange headmaster training programs</a:t>
            </a:r>
            <a:r>
              <a:rPr lang="en-US" u="none" dirty="0"/>
              <a:t>.</a:t>
            </a:r>
          </a:p>
          <a:p>
            <a:endParaRPr lang="sv-SE" altLang="sv-SE" b="0" u="none" dirty="0">
              <a:ea typeface="ＭＳ Ｐゴシック" pitchFamily="34" charset="-128"/>
            </a:endParaRPr>
          </a:p>
          <a:p>
            <a:r>
              <a:rPr lang="sv-SE" altLang="sv-SE" b="1" u="none" dirty="0" err="1">
                <a:ea typeface="ＭＳ Ｐゴシック" pitchFamily="34" charset="-128"/>
              </a:rPr>
              <a:t>TEACHER</a:t>
            </a:r>
            <a:r>
              <a:rPr lang="sv-SE" altLang="sv-SE" b="1" u="none" dirty="0">
                <a:ea typeface="ＭＳ Ｐゴシック" pitchFamily="34" charset="-128"/>
              </a:rPr>
              <a:t> </a:t>
            </a:r>
            <a:r>
              <a:rPr lang="sv-SE" altLang="sv-SE" b="1" u="none" dirty="0" err="1">
                <a:ea typeface="ＭＳ Ｐゴシック" pitchFamily="34" charset="-128"/>
              </a:rPr>
              <a:t>CERTIFICATION</a:t>
            </a:r>
            <a:endParaRPr lang="sv-SE" altLang="sv-SE" b="1" u="none" dirty="0">
              <a:ea typeface="ＭＳ Ｐゴシック" pitchFamily="34" charset="-128"/>
            </a:endParaRPr>
          </a:p>
          <a:p>
            <a:r>
              <a:rPr lang="en-US" u="none" dirty="0"/>
              <a:t>NAE issues </a:t>
            </a:r>
            <a:r>
              <a:rPr lang="en-US" b="1" u="none" dirty="0"/>
              <a:t>diplomas of certification to teachers and preschool teachers</a:t>
            </a:r>
            <a:r>
              <a:rPr lang="en-US" u="none" strike="noStrike" dirty="0"/>
              <a:t>. The agency also has the </a:t>
            </a:r>
            <a:r>
              <a:rPr lang="en-US" b="1" u="none" strike="noStrike" dirty="0"/>
              <a:t>responsibility for the Teachers’ Disciplinary Board.</a:t>
            </a:r>
          </a:p>
          <a:p>
            <a:endParaRPr lang="en-US" altLang="sv-SE" b="0" u="none" strike="noStrike" dirty="0">
              <a:ea typeface="ＭＳ Ｐゴシック" pitchFamily="34" charset="-128"/>
            </a:endParaRPr>
          </a:p>
          <a:p>
            <a:r>
              <a:rPr lang="en-US" altLang="sv-SE" b="1" u="none" dirty="0">
                <a:ea typeface="ＭＳ Ｐゴシック" pitchFamily="34" charset="-128"/>
              </a:rPr>
              <a:t>REFERENCE CENTRE FOR VOCATIONAL EDUCATION</a:t>
            </a:r>
          </a:p>
          <a:p>
            <a:r>
              <a:rPr lang="en-US" u="none" dirty="0" err="1"/>
              <a:t>NAE’s</a:t>
            </a:r>
            <a:r>
              <a:rPr lang="en-US" u="none" dirty="0"/>
              <a:t> task is to </a:t>
            </a:r>
            <a:r>
              <a:rPr lang="en-US" b="1" u="none" dirty="0"/>
              <a:t>secure the national supply of competence and help young people establish a foothold on the </a:t>
            </a:r>
            <a:r>
              <a:rPr lang="en-US" b="1" u="none" dirty="0" err="1"/>
              <a:t>labour</a:t>
            </a:r>
            <a:r>
              <a:rPr lang="en-US" b="1" u="none" dirty="0"/>
              <a:t> market. </a:t>
            </a:r>
            <a:r>
              <a:rPr lang="en-US" b="0" u="none" dirty="0"/>
              <a:t>We therefore support education providers, employers and other organizations in their efforts to improve the quality of upper-secondary vocational education.</a:t>
            </a:r>
          </a:p>
          <a:p>
            <a:endParaRPr lang="en-US" u="none" dirty="0"/>
          </a:p>
          <a:p>
            <a:r>
              <a:rPr lang="en-US" altLang="sv-SE" b="1" i="0" u="none" dirty="0">
                <a:ea typeface="ＭＳ Ｐゴシック" pitchFamily="34" charset="-128"/>
              </a:rPr>
              <a:t>GOVERNENMENT GRANTS</a:t>
            </a:r>
          </a:p>
          <a:p>
            <a:pPr marL="0" marR="0" lvl="0" indent="0" algn="l" defTabSz="685800" rtl="0" eaLnBrk="1" fontAlgn="auto" latinLnBrk="0" hangingPunct="1">
              <a:lnSpc>
                <a:spcPct val="100000"/>
              </a:lnSpc>
              <a:spcBef>
                <a:spcPts val="0"/>
              </a:spcBef>
              <a:spcAft>
                <a:spcPts val="0"/>
              </a:spcAft>
              <a:buClrTx/>
              <a:buSzTx/>
              <a:buFontTx/>
              <a:buNone/>
              <a:tabLst/>
              <a:defRPr/>
            </a:pPr>
            <a:r>
              <a:rPr lang="sv-SE" b="0" i="0" u="none" dirty="0" err="1">
                <a:solidFill>
                  <a:srgbClr val="262626"/>
                </a:solidFill>
                <a:effectLst/>
                <a:latin typeface="source sans pro" panose="020B0503030403020204" pitchFamily="34" charset="0"/>
              </a:rPr>
              <a:t>We</a:t>
            </a:r>
            <a:r>
              <a:rPr lang="sv-SE" b="0" i="0" u="none" dirty="0">
                <a:solidFill>
                  <a:srgbClr val="262626"/>
                </a:solidFill>
                <a:effectLst/>
                <a:latin typeface="source sans pro" panose="020B0503030403020204" pitchFamily="34" charset="0"/>
              </a:rPr>
              <a:t> </a:t>
            </a:r>
            <a:r>
              <a:rPr lang="sv-SE" b="0" i="0" u="none" dirty="0" err="1">
                <a:solidFill>
                  <a:srgbClr val="262626"/>
                </a:solidFill>
                <a:effectLst/>
                <a:latin typeface="source sans pro" panose="020B0503030403020204" pitchFamily="34" charset="0"/>
              </a:rPr>
              <a:t>administrate</a:t>
            </a:r>
            <a:r>
              <a:rPr lang="sv-SE" b="0" i="0" u="none" dirty="0">
                <a:solidFill>
                  <a:srgbClr val="262626"/>
                </a:solidFill>
                <a:effectLst/>
                <a:latin typeface="source sans pro" panose="020B0503030403020204" pitchFamily="34" charset="0"/>
              </a:rPr>
              <a:t> and </a:t>
            </a:r>
            <a:r>
              <a:rPr lang="sv-SE" b="0" i="0" u="none" dirty="0" err="1">
                <a:solidFill>
                  <a:srgbClr val="262626"/>
                </a:solidFill>
                <a:effectLst/>
                <a:latin typeface="source sans pro" panose="020B0503030403020204" pitchFamily="34" charset="0"/>
              </a:rPr>
              <a:t>distribute</a:t>
            </a:r>
            <a:r>
              <a:rPr lang="sv-SE" b="0" i="0" u="none" dirty="0">
                <a:solidFill>
                  <a:srgbClr val="262626"/>
                </a:solidFill>
                <a:effectLst/>
                <a:latin typeface="source sans pro" panose="020B0503030403020204" pitchFamily="34" charset="0"/>
              </a:rPr>
              <a:t> </a:t>
            </a:r>
            <a:r>
              <a:rPr lang="sv-SE" b="0" i="0" u="none" dirty="0" err="1">
                <a:solidFill>
                  <a:srgbClr val="262626"/>
                </a:solidFill>
                <a:effectLst/>
                <a:latin typeface="source sans pro" panose="020B0503030403020204" pitchFamily="34" charset="0"/>
              </a:rPr>
              <a:t>government</a:t>
            </a:r>
            <a:r>
              <a:rPr lang="sv-SE" b="0" i="0" u="none" dirty="0">
                <a:solidFill>
                  <a:srgbClr val="262626"/>
                </a:solidFill>
                <a:effectLst/>
                <a:latin typeface="source sans pro" panose="020B0503030403020204" pitchFamily="34" charset="0"/>
              </a:rPr>
              <a:t> grants to </a:t>
            </a:r>
            <a:r>
              <a:rPr lang="sv-SE" b="0" i="0" u="none" dirty="0" err="1">
                <a:solidFill>
                  <a:srgbClr val="262626"/>
                </a:solidFill>
                <a:effectLst/>
                <a:latin typeface="source sans pro" panose="020B0503030403020204" pitchFamily="34" charset="0"/>
              </a:rPr>
              <a:t>functions</a:t>
            </a:r>
            <a:r>
              <a:rPr lang="sv-SE" b="0" i="0" u="none" dirty="0">
                <a:solidFill>
                  <a:srgbClr val="262626"/>
                </a:solidFill>
                <a:effectLst/>
                <a:latin typeface="source sans pro" panose="020B0503030403020204" pitchFamily="34" charset="0"/>
              </a:rPr>
              <a:t> </a:t>
            </a:r>
            <a:r>
              <a:rPr lang="sv-SE" b="0" i="0" u="none" dirty="0" err="1">
                <a:solidFill>
                  <a:srgbClr val="262626"/>
                </a:solidFill>
                <a:effectLst/>
                <a:latin typeface="source sans pro" panose="020B0503030403020204" pitchFamily="34" charset="0"/>
              </a:rPr>
              <a:t>who</a:t>
            </a:r>
            <a:r>
              <a:rPr lang="sv-SE" b="0" i="0" u="none" dirty="0">
                <a:solidFill>
                  <a:srgbClr val="262626"/>
                </a:solidFill>
                <a:effectLst/>
                <a:latin typeface="source sans pro" panose="020B0503030403020204" pitchFamily="34" charset="0"/>
              </a:rPr>
              <a:t> </a:t>
            </a:r>
            <a:r>
              <a:rPr lang="sv-SE" b="0" i="0" u="none" dirty="0" err="1">
                <a:solidFill>
                  <a:srgbClr val="262626"/>
                </a:solidFill>
                <a:effectLst/>
                <a:latin typeface="source sans pro" panose="020B0503030403020204" pitchFamily="34" charset="0"/>
              </a:rPr>
              <a:t>are</a:t>
            </a:r>
            <a:r>
              <a:rPr lang="sv-SE" b="0" i="0" u="none" dirty="0">
                <a:solidFill>
                  <a:srgbClr val="262626"/>
                </a:solidFill>
                <a:effectLst/>
                <a:latin typeface="source sans pro" panose="020B0503030403020204" pitchFamily="34" charset="0"/>
              </a:rPr>
              <a:t> </a:t>
            </a:r>
            <a:r>
              <a:rPr lang="sv-SE" b="0" i="0" u="none" dirty="0" err="1">
                <a:solidFill>
                  <a:srgbClr val="262626"/>
                </a:solidFill>
                <a:effectLst/>
                <a:latin typeface="source sans pro" panose="020B0503030403020204" pitchFamily="34" charset="0"/>
              </a:rPr>
              <a:t>entitled</a:t>
            </a:r>
            <a:r>
              <a:rPr lang="sv-SE" b="0" i="0" u="none" dirty="0">
                <a:solidFill>
                  <a:srgbClr val="262626"/>
                </a:solidFill>
                <a:effectLst/>
                <a:latin typeface="source sans pro" panose="020B0503030403020204" pitchFamily="34" charset="0"/>
              </a:rPr>
              <a:t> to </a:t>
            </a:r>
            <a:r>
              <a:rPr lang="sv-SE" b="0" i="0" u="none" dirty="0" err="1">
                <a:solidFill>
                  <a:srgbClr val="262626"/>
                </a:solidFill>
                <a:effectLst/>
                <a:latin typeface="source sans pro" panose="020B0503030403020204" pitchFamily="34" charset="0"/>
              </a:rPr>
              <a:t>apply</a:t>
            </a:r>
            <a:r>
              <a:rPr lang="sv-SE" b="0" i="0" u="none" dirty="0">
                <a:solidFill>
                  <a:srgbClr val="262626"/>
                </a:solidFill>
                <a:effectLst/>
                <a:latin typeface="source sans pro" panose="020B0503030403020204" pitchFamily="34" charset="0"/>
              </a:rPr>
              <a:t> for grants.</a:t>
            </a:r>
          </a:p>
          <a:p>
            <a:endParaRPr lang="sv-SE" u="none" dirty="0"/>
          </a:p>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3</a:t>
            </a:fld>
            <a:endParaRPr lang="sv-SE"/>
          </a:p>
        </p:txBody>
      </p:sp>
    </p:spTree>
    <p:extLst>
      <p:ext uri="{BB962C8B-B14F-4D97-AF65-F5344CB8AC3E}">
        <p14:creationId xmlns:p14="http://schemas.microsoft.com/office/powerpoint/2010/main" val="4277288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altLang="sv-SE" b="0" i="1" u="none" dirty="0">
                <a:ea typeface="ＭＳ Ｐゴシック" pitchFamily="34" charset="-128"/>
              </a:rPr>
              <a:t>Syftet med </a:t>
            </a:r>
            <a:r>
              <a:rPr lang="en-GB" altLang="sv-SE" b="0" i="1" u="none" dirty="0" err="1">
                <a:ea typeface="ＭＳ Ｐゴシック" pitchFamily="34" charset="-128"/>
              </a:rPr>
              <a:t>att</a:t>
            </a:r>
            <a:r>
              <a:rPr lang="en-GB" altLang="sv-SE" b="0" i="1" u="none" dirty="0">
                <a:ea typeface="ＭＳ Ｐゴシック" pitchFamily="34" charset="-128"/>
              </a:rPr>
              <a:t> visa </a:t>
            </a:r>
            <a:r>
              <a:rPr lang="en-GB" altLang="sv-SE" b="0" i="1" u="none" dirty="0" err="1">
                <a:ea typeface="ＭＳ Ｐゴシック" pitchFamily="34" charset="-128"/>
              </a:rPr>
              <a:t>bilden</a:t>
            </a:r>
            <a:r>
              <a:rPr lang="en-GB" altLang="sv-SE" b="0" i="1" u="none" dirty="0">
                <a:ea typeface="ＭＳ Ｐゴシック" pitchFamily="34" charset="-128"/>
              </a:rPr>
              <a:t> </a:t>
            </a:r>
            <a:r>
              <a:rPr lang="en-GB" altLang="sv-SE" b="0" i="1" u="none" dirty="0" err="1">
                <a:ea typeface="ＭＳ Ｐゴシック" pitchFamily="34" charset="-128"/>
              </a:rPr>
              <a:t>är</a:t>
            </a:r>
            <a:r>
              <a:rPr lang="en-GB" altLang="sv-SE" b="0" i="1" u="none" dirty="0">
                <a:ea typeface="ＭＳ Ｐゴシック" pitchFamily="34" charset="-128"/>
              </a:rPr>
              <a:t> </a:t>
            </a:r>
            <a:r>
              <a:rPr lang="en-GB" altLang="sv-SE" b="0" i="1" u="none" dirty="0" err="1">
                <a:ea typeface="ＭＳ Ｐゴシック" pitchFamily="34" charset="-128"/>
              </a:rPr>
              <a:t>att</a:t>
            </a:r>
            <a:r>
              <a:rPr lang="en-GB" altLang="sv-SE" b="0" i="1" u="none" dirty="0">
                <a:ea typeface="ＭＳ Ｐゴシック" pitchFamily="34" charset="-128"/>
              </a:rPr>
              <a:t> </a:t>
            </a:r>
            <a:r>
              <a:rPr lang="en-GB" altLang="sv-SE" b="0" i="1" u="none" dirty="0" err="1">
                <a:ea typeface="ＭＳ Ｐゴシック" pitchFamily="34" charset="-128"/>
              </a:rPr>
              <a:t>ge</a:t>
            </a:r>
            <a:r>
              <a:rPr lang="en-GB" altLang="sv-SE" b="0" i="1" u="none" dirty="0">
                <a:ea typeface="ＭＳ Ｐゴシック" pitchFamily="34" charset="-128"/>
              </a:rPr>
              <a:t> </a:t>
            </a:r>
            <a:r>
              <a:rPr lang="en-GB" altLang="sv-SE" b="0" i="1" u="none" dirty="0" err="1">
                <a:ea typeface="ＭＳ Ｐゴシック" pitchFamily="34" charset="-128"/>
              </a:rPr>
              <a:t>en</a:t>
            </a:r>
            <a:r>
              <a:rPr lang="en-GB" altLang="sv-SE" b="0" i="1" u="none" dirty="0">
                <a:ea typeface="ＭＳ Ｐゴシック" pitchFamily="34" charset="-128"/>
              </a:rPr>
              <a:t> </a:t>
            </a:r>
            <a:r>
              <a:rPr lang="en-GB" altLang="sv-SE" b="0" i="1" u="none" dirty="0" err="1">
                <a:ea typeface="ＭＳ Ｐゴシック" pitchFamily="34" charset="-128"/>
              </a:rPr>
              <a:t>överblick</a:t>
            </a:r>
            <a:r>
              <a:rPr lang="en-GB" altLang="sv-SE" b="0" i="1" u="none" dirty="0">
                <a:ea typeface="ＭＳ Ｐゴシック" pitchFamily="34" charset="-128"/>
              </a:rPr>
              <a:t> </a:t>
            </a:r>
            <a:r>
              <a:rPr lang="en-GB" altLang="sv-SE" b="0" i="1" u="none" dirty="0" err="1">
                <a:ea typeface="ＭＳ Ｐゴシック" pitchFamily="34" charset="-128"/>
              </a:rPr>
              <a:t>över</a:t>
            </a:r>
            <a:r>
              <a:rPr lang="en-GB" altLang="sv-SE" b="0" i="1" u="none" dirty="0">
                <a:ea typeface="ＭＳ Ｐゴシック" pitchFamily="34" charset="-128"/>
              </a:rPr>
              <a:t> </a:t>
            </a:r>
            <a:r>
              <a:rPr lang="en-GB" altLang="sv-SE" b="0" i="1" u="none" dirty="0" err="1">
                <a:ea typeface="ＭＳ Ｐゴシック" pitchFamily="34" charset="-128"/>
              </a:rPr>
              <a:t>hela</a:t>
            </a:r>
            <a:r>
              <a:rPr lang="en-GB" altLang="sv-SE" b="0" i="1" u="none" dirty="0">
                <a:ea typeface="ＭＳ Ｐゴシック" pitchFamily="34" charset="-128"/>
              </a:rPr>
              <a:t> </a:t>
            </a:r>
            <a:r>
              <a:rPr lang="en-GB" altLang="sv-SE" b="0" i="1" u="none" dirty="0" err="1">
                <a:ea typeface="ＭＳ Ｐゴシック" pitchFamily="34" charset="-128"/>
              </a:rPr>
              <a:t>utbildningsystemet</a:t>
            </a:r>
            <a:r>
              <a:rPr lang="en-GB" altLang="sv-SE" b="0" i="1" u="none" dirty="0">
                <a:ea typeface="ＭＳ Ｐゴシック" pitchFamily="34" charset="-128"/>
              </a:rPr>
              <a:t> och visa </a:t>
            </a:r>
            <a:r>
              <a:rPr lang="en-GB" altLang="sv-SE" b="0" i="1" u="none" dirty="0" err="1">
                <a:ea typeface="ＭＳ Ｐゴシック" pitchFamily="34" charset="-128"/>
              </a:rPr>
              <a:t>hur</a:t>
            </a:r>
            <a:r>
              <a:rPr lang="en-GB" altLang="sv-SE" b="0" i="1" u="none" dirty="0">
                <a:ea typeface="ＭＳ Ｐゴシック" pitchFamily="34" charset="-128"/>
              </a:rPr>
              <a:t> det </a:t>
            </a:r>
            <a:r>
              <a:rPr lang="en-GB" altLang="sv-SE" b="0" i="1" u="none" dirty="0" err="1">
                <a:ea typeface="ＭＳ Ｐゴシック" pitchFamily="34" charset="-128"/>
              </a:rPr>
              <a:t>hänger</a:t>
            </a:r>
            <a:r>
              <a:rPr lang="en-GB" altLang="sv-SE" b="0" i="1" u="none" dirty="0">
                <a:ea typeface="ＭＳ Ｐゴシック" pitchFamily="34" charset="-128"/>
              </a:rPr>
              <a:t> </a:t>
            </a:r>
            <a:r>
              <a:rPr lang="en-GB" altLang="sv-SE" b="0" i="1" u="none" dirty="0" err="1">
                <a:ea typeface="ＭＳ Ｐゴシック" pitchFamily="34" charset="-128"/>
              </a:rPr>
              <a:t>ihop</a:t>
            </a:r>
            <a:r>
              <a:rPr lang="en-GB" altLang="sv-SE" b="0" i="1" u="none" dirty="0">
                <a:ea typeface="ＭＳ Ｐゴシック" pitchFamily="34" charset="-128"/>
              </a:rPr>
              <a:t>. </a:t>
            </a:r>
          </a:p>
          <a:p>
            <a:r>
              <a:rPr lang="en-GB" altLang="sv-SE" b="0" i="1" u="none" dirty="0" err="1">
                <a:ea typeface="ＭＳ Ｐゴシック" pitchFamily="34" charset="-128"/>
              </a:rPr>
              <a:t>Nedan</a:t>
            </a:r>
            <a:r>
              <a:rPr lang="en-GB" altLang="sv-SE" b="0" i="1" u="none" dirty="0">
                <a:ea typeface="ＭＳ Ｐゴシック" pitchFamily="34" charset="-128"/>
              </a:rPr>
              <a:t> </a:t>
            </a:r>
            <a:r>
              <a:rPr lang="en-GB" altLang="sv-SE" b="0" i="1" u="none" dirty="0" err="1">
                <a:ea typeface="ＭＳ Ｐゴシック" pitchFamily="34" charset="-128"/>
              </a:rPr>
              <a:t>är</a:t>
            </a:r>
            <a:r>
              <a:rPr lang="en-GB" altLang="sv-SE" b="0" i="1" u="none" dirty="0">
                <a:ea typeface="ＭＳ Ｐゴシック" pitchFamily="34" charset="-128"/>
              </a:rPr>
              <a:t> </a:t>
            </a:r>
            <a:r>
              <a:rPr lang="en-GB" altLang="sv-SE" b="0" i="1" u="none" dirty="0" err="1">
                <a:ea typeface="ＭＳ Ｐゴシック" pitchFamily="34" charset="-128"/>
              </a:rPr>
              <a:t>länk</a:t>
            </a:r>
            <a:r>
              <a:rPr lang="en-GB" altLang="sv-SE" b="0" i="1" u="none" dirty="0">
                <a:ea typeface="ＭＳ Ｐゴシック" pitchFamily="34" charset="-128"/>
              </a:rPr>
              <a:t> till </a:t>
            </a:r>
            <a:r>
              <a:rPr lang="en-GB" altLang="sv-SE" b="0" i="1" u="none" dirty="0" err="1">
                <a:ea typeface="ＭＳ Ｐゴシック" pitchFamily="34" charset="-128"/>
              </a:rPr>
              <a:t>vanlig</a:t>
            </a:r>
            <a:r>
              <a:rPr lang="en-GB" altLang="sv-SE" b="0" i="1" u="none" dirty="0">
                <a:ea typeface="ＭＳ Ｐゴシック" pitchFamily="34" charset="-128"/>
              </a:rPr>
              <a:t> </a:t>
            </a:r>
            <a:r>
              <a:rPr lang="en-GB" altLang="sv-SE" b="0" i="1" u="none" dirty="0" err="1">
                <a:ea typeface="ＭＳ Ｐゴシック" pitchFamily="34" charset="-128"/>
              </a:rPr>
              <a:t>fakta</a:t>
            </a:r>
            <a:r>
              <a:rPr lang="en-GB" altLang="sv-SE" b="0" i="1" u="none" dirty="0">
                <a:ea typeface="ＭＳ Ｐゴシック" pitchFamily="34" charset="-128"/>
              </a:rPr>
              <a:t> </a:t>
            </a:r>
            <a:r>
              <a:rPr lang="en-GB" altLang="sv-SE" b="0" i="1" u="none" dirty="0" err="1">
                <a:ea typeface="ＭＳ Ｐゴシック" pitchFamily="34" charset="-128"/>
              </a:rPr>
              <a:t>som</a:t>
            </a:r>
            <a:r>
              <a:rPr lang="en-GB" altLang="sv-SE" b="0" i="1" u="none" dirty="0">
                <a:ea typeface="ＭＳ Ｐゴシック" pitchFamily="34" charset="-128"/>
              </a:rPr>
              <a:t> </a:t>
            </a:r>
            <a:r>
              <a:rPr lang="en-GB" altLang="sv-SE" b="0" i="1" u="none" dirty="0" err="1">
                <a:ea typeface="ＭＳ Ｐゴシック" pitchFamily="34" charset="-128"/>
              </a:rPr>
              <a:t>brukar</a:t>
            </a:r>
            <a:r>
              <a:rPr lang="en-GB" altLang="sv-SE" b="0" i="1" u="none" dirty="0">
                <a:ea typeface="ＭＳ Ｐゴシック" pitchFamily="34" charset="-128"/>
              </a:rPr>
              <a:t> </a:t>
            </a:r>
            <a:r>
              <a:rPr lang="en-GB" altLang="sv-SE" b="0" i="1" u="none" dirty="0" err="1">
                <a:ea typeface="ＭＳ Ｐゴシック" pitchFamily="34" charset="-128"/>
              </a:rPr>
              <a:t>efterfrågas</a:t>
            </a:r>
            <a:r>
              <a:rPr lang="en-GB" altLang="sv-SE" b="0" i="1" u="none" dirty="0">
                <a:ea typeface="ＭＳ Ｐゴシック" pitchFamily="34" charset="-128"/>
              </a:rPr>
              <a:t>. Det </a:t>
            </a:r>
            <a:r>
              <a:rPr lang="en-GB" altLang="sv-SE" b="0" i="1" u="none" dirty="0" err="1">
                <a:ea typeface="ＭＳ Ｐゴシック" pitchFamily="34" charset="-128"/>
              </a:rPr>
              <a:t>går</a:t>
            </a:r>
            <a:r>
              <a:rPr lang="en-GB" altLang="sv-SE" b="0" i="1" u="none" dirty="0">
                <a:ea typeface="ＭＳ Ｐゴシック" pitchFamily="34" charset="-128"/>
              </a:rPr>
              <a:t> </a:t>
            </a:r>
            <a:r>
              <a:rPr lang="en-GB" altLang="sv-SE" b="0" i="1" u="none" dirty="0" err="1">
                <a:ea typeface="ＭＳ Ｐゴシック" pitchFamily="34" charset="-128"/>
              </a:rPr>
              <a:t>alltid</a:t>
            </a:r>
            <a:r>
              <a:rPr lang="en-GB" altLang="sv-SE" b="0" i="1" u="none" dirty="0">
                <a:ea typeface="ＭＳ Ｐゴシック" pitchFamily="34" charset="-128"/>
              </a:rPr>
              <a:t> </a:t>
            </a:r>
            <a:r>
              <a:rPr lang="en-GB" altLang="sv-SE" b="0" i="1" u="none" dirty="0" err="1">
                <a:ea typeface="ＭＳ Ｐゴシック" pitchFamily="34" charset="-128"/>
              </a:rPr>
              <a:t>att</a:t>
            </a:r>
            <a:r>
              <a:rPr lang="en-GB" altLang="sv-SE" b="0" i="1" u="none" dirty="0">
                <a:ea typeface="ＭＳ Ｐゴシック" pitchFamily="34" charset="-128"/>
              </a:rPr>
              <a:t> be </a:t>
            </a:r>
            <a:r>
              <a:rPr lang="en-GB" altLang="sv-SE" b="0" i="1" u="none" dirty="0" err="1">
                <a:ea typeface="ＭＳ Ｐゴシック" pitchFamily="34" charset="-128"/>
              </a:rPr>
              <a:t>att</a:t>
            </a:r>
            <a:r>
              <a:rPr lang="en-GB" altLang="sv-SE" b="0" i="1" u="none" dirty="0">
                <a:ea typeface="ＭＳ Ｐゴシック" pitchFamily="34" charset="-128"/>
              </a:rPr>
              <a:t> </a:t>
            </a:r>
            <a:r>
              <a:rPr lang="en-GB" altLang="sv-SE" b="0" i="1" u="none" dirty="0" err="1">
                <a:ea typeface="ＭＳ Ｐゴシック" pitchFamily="34" charset="-128"/>
              </a:rPr>
              <a:t>få</a:t>
            </a:r>
            <a:r>
              <a:rPr lang="en-GB" altLang="sv-SE" b="0" i="1" u="none" dirty="0">
                <a:ea typeface="ＭＳ Ｐゴシック" pitchFamily="34" charset="-128"/>
              </a:rPr>
              <a:t> </a:t>
            </a:r>
            <a:r>
              <a:rPr lang="en-GB" altLang="sv-SE" b="0" i="1" u="none" dirty="0" err="1">
                <a:ea typeface="ＭＳ Ｐゴシック" pitchFamily="34" charset="-128"/>
              </a:rPr>
              <a:t>återkomma</a:t>
            </a:r>
            <a:r>
              <a:rPr lang="en-GB" altLang="sv-SE" b="0" i="1" u="none" dirty="0">
                <a:ea typeface="ＭＳ Ｐゴシック" pitchFamily="34" charset="-128"/>
              </a:rPr>
              <a:t> med </a:t>
            </a:r>
            <a:r>
              <a:rPr lang="en-GB" altLang="sv-SE" b="0" i="1" u="none" dirty="0" err="1">
                <a:ea typeface="ＭＳ Ｐゴシック" pitchFamily="34" charset="-128"/>
              </a:rPr>
              <a:t>med</a:t>
            </a:r>
            <a:r>
              <a:rPr lang="en-GB" altLang="sv-SE" b="0" i="1" u="none" dirty="0">
                <a:ea typeface="ＭＳ Ｐゴシック" pitchFamily="34" charset="-128"/>
              </a:rPr>
              <a:t> </a:t>
            </a:r>
            <a:r>
              <a:rPr lang="en-GB" altLang="sv-SE" b="0" i="1" u="none" dirty="0" err="1">
                <a:ea typeface="ＭＳ Ｐゴシック" pitchFamily="34" charset="-128"/>
              </a:rPr>
              <a:t>fakta</a:t>
            </a:r>
            <a:r>
              <a:rPr lang="en-GB" altLang="sv-SE" b="0" i="1" u="none" dirty="0">
                <a:ea typeface="ＭＳ Ｐゴシック" pitchFamily="34" charset="-128"/>
              </a:rPr>
              <a:t> om det </a:t>
            </a:r>
            <a:r>
              <a:rPr lang="en-GB" altLang="sv-SE" b="0" i="1" u="none" dirty="0" err="1">
                <a:ea typeface="ＭＳ Ｐゴシック" pitchFamily="34" charset="-128"/>
              </a:rPr>
              <a:t>saknas</a:t>
            </a:r>
            <a:r>
              <a:rPr lang="en-GB" altLang="sv-SE" b="0" i="1" u="none" dirty="0">
                <a:ea typeface="ＭＳ Ｐゴシック" pitchFamily="34" charset="-128"/>
              </a:rPr>
              <a:t> </a:t>
            </a:r>
            <a:r>
              <a:rPr lang="en-GB" altLang="sv-SE" b="0" i="1" u="none" dirty="0" err="1">
                <a:ea typeface="ＭＳ Ｐゴシック" pitchFamily="34" charset="-128"/>
              </a:rPr>
              <a:t>någon</a:t>
            </a:r>
            <a:r>
              <a:rPr lang="en-GB" altLang="sv-SE" b="0" i="1" u="none" dirty="0">
                <a:ea typeface="ＭＳ Ｐゴシック" pitchFamily="34" charset="-128"/>
              </a:rPr>
              <a:t> information. </a:t>
            </a:r>
          </a:p>
          <a:p>
            <a:endParaRPr lang="en-GB" altLang="sv-SE" b="1" u="sng" dirty="0">
              <a:ea typeface="ＭＳ Ｐゴシック" pitchFamily="34" charset="-128"/>
            </a:endParaRPr>
          </a:p>
          <a:p>
            <a:pPr defTabSz="456606">
              <a:defRPr/>
            </a:pPr>
            <a:endParaRPr lang="sv-SE" b="0" u="none" dirty="0"/>
          </a:p>
          <a:p>
            <a:pPr defTabSz="456606">
              <a:defRPr/>
            </a:pPr>
            <a:r>
              <a:rPr lang="sv-SE" b="0" u="sng" dirty="0"/>
              <a:t>Se följande länk för aktuell statistik kring skolformerna i bilden ovan</a:t>
            </a:r>
            <a:r>
              <a:rPr lang="sv-SE" b="0" u="none" dirty="0"/>
              <a:t>.</a:t>
            </a:r>
          </a:p>
          <a:p>
            <a:pPr defTabSz="456606">
              <a:defRPr/>
            </a:pPr>
            <a:endParaRPr lang="sv-SE" b="0" u="none" dirty="0"/>
          </a:p>
          <a:p>
            <a:pPr defTabSz="456606">
              <a:defRPr/>
            </a:pPr>
            <a:r>
              <a:rPr lang="sv-SE" b="0" u="none" dirty="0"/>
              <a:t>https://www.skolverket.se/skolutveckling/statistik/sok-statistik-om-forskola-skola-och-vuxenutbildning?sok=SokC&amp;omrade=Skolor%20och%20elever&amp;lasar=2020%2F21&amp;verkform=F%C3%B6rskola</a:t>
            </a:r>
          </a:p>
          <a:p>
            <a:pPr defTabSz="456606">
              <a:defRPr/>
            </a:pPr>
            <a:endParaRPr lang="sv-SE" b="0" u="none" dirty="0"/>
          </a:p>
          <a:p>
            <a:pPr defTabSz="456606">
              <a:defRPr/>
            </a:pPr>
            <a:endParaRPr lang="sv-SE" b="0" u="none" dirty="0"/>
          </a:p>
          <a:p>
            <a:pPr defTabSz="456606">
              <a:defRPr/>
            </a:pPr>
            <a:endParaRPr lang="sv-SE" b="0" u="none" dirty="0"/>
          </a:p>
          <a:p>
            <a:pPr defTabSz="456606">
              <a:defRPr/>
            </a:pPr>
            <a:endParaRPr lang="sv-SE" b="0" u="none" dirty="0"/>
          </a:p>
          <a:p>
            <a:pPr defTabSz="456606">
              <a:defRPr/>
            </a:pPr>
            <a:endParaRPr lang="sv-SE" b="0" u="none" dirty="0"/>
          </a:p>
          <a:p>
            <a:pPr defTabSz="456606">
              <a:defRPr/>
            </a:pPr>
            <a:endParaRPr lang="sv-SE" b="0" u="none" dirty="0"/>
          </a:p>
          <a:p>
            <a:pPr defTabSz="456606">
              <a:defRPr/>
            </a:pPr>
            <a:endParaRPr lang="sv-SE" b="0" u="none" dirty="0"/>
          </a:p>
          <a:p>
            <a:pPr defTabSz="456606">
              <a:defRPr/>
            </a:pPr>
            <a:endParaRPr lang="sv-SE" b="0" u="none" dirty="0"/>
          </a:p>
          <a:p>
            <a:pPr defTabSz="456606">
              <a:defRPr/>
            </a:pPr>
            <a:endParaRPr lang="sv-SE" b="0" u="none" dirty="0"/>
          </a:p>
          <a:p>
            <a:pPr defTabSz="456606">
              <a:defRPr/>
            </a:pPr>
            <a:endParaRPr lang="sv-SE" b="0" u="none" dirty="0"/>
          </a:p>
          <a:p>
            <a:endParaRPr lang="en-GB" altLang="sv-SE" b="1" u="sng" dirty="0">
              <a:ea typeface="ＭＳ Ｐゴシック" pitchFamily="34" charset="-128"/>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5</a:t>
            </a:fld>
            <a:endParaRPr lang="sv-SE"/>
          </a:p>
        </p:txBody>
      </p:sp>
    </p:spTree>
    <p:extLst>
      <p:ext uri="{BB962C8B-B14F-4D97-AF65-F5344CB8AC3E}">
        <p14:creationId xmlns:p14="http://schemas.microsoft.com/office/powerpoint/2010/main" val="3727667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altLang="sv-SE" sz="1200" b="1" dirty="0">
                <a:ea typeface="ＭＳ Ｐゴシック" pitchFamily="34" charset="-128"/>
              </a:rPr>
              <a:t>Municipalities are obliged to provide preschool for children from the age of 1</a:t>
            </a:r>
            <a:r>
              <a:rPr lang="en-GB" altLang="sv-SE" sz="1200" dirty="0">
                <a:ea typeface="ＭＳ Ｐゴシック" pitchFamily="34" charset="-128"/>
              </a:rPr>
              <a:t> if the </a:t>
            </a:r>
            <a:r>
              <a:rPr lang="en-GB" altLang="sv-SE" sz="1200" b="1" dirty="0">
                <a:ea typeface="ＭＳ Ｐゴシック" pitchFamily="34" charset="-128"/>
              </a:rPr>
              <a:t>parents are studying or working </a:t>
            </a:r>
            <a:r>
              <a:rPr lang="en-GB" altLang="sv-SE" sz="1200" dirty="0">
                <a:ea typeface="ＭＳ Ｐゴシック" pitchFamily="34" charset="-128"/>
              </a:rPr>
              <a:t>and for </a:t>
            </a:r>
            <a:r>
              <a:rPr lang="en-GB" altLang="sv-SE" sz="1200" b="1" dirty="0">
                <a:ea typeface="ＭＳ Ｐゴシック" pitchFamily="34" charset="-128"/>
              </a:rPr>
              <a:t>older children </a:t>
            </a:r>
            <a:r>
              <a:rPr lang="en-GB" altLang="sv-SE" sz="1200" dirty="0">
                <a:ea typeface="ＭＳ Ｐゴシック" pitchFamily="34" charset="-128"/>
              </a:rPr>
              <a:t>if they </a:t>
            </a:r>
            <a:r>
              <a:rPr lang="en-GB" altLang="sv-SE" sz="1200" b="1" dirty="0">
                <a:ea typeface="ＭＳ Ｐゴシック" pitchFamily="34" charset="-128"/>
              </a:rPr>
              <a:t>do not attend school</a:t>
            </a:r>
            <a:r>
              <a:rPr lang="en-GB" altLang="sv-SE" sz="1200" dirty="0">
                <a:ea typeface="ＭＳ Ｐゴシック" pitchFamily="34" charset="-128"/>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altLang="sv-SE" sz="1200" dirty="0">
              <a:ea typeface="ＭＳ Ｐゴシック" pitchFamily="34" charset="-128"/>
            </a:endParaRPr>
          </a:p>
          <a:p>
            <a:r>
              <a:rPr lang="en-GB" altLang="sv-SE" sz="1200" dirty="0">
                <a:ea typeface="ＭＳ Ｐゴシック" pitchFamily="34" charset="-128"/>
              </a:rPr>
              <a:t>The preschool </a:t>
            </a:r>
            <a:r>
              <a:rPr lang="en-GB" altLang="sv-SE" sz="1200" b="1" dirty="0">
                <a:ea typeface="ＭＳ Ｐゴシック" pitchFamily="34" charset="-128"/>
              </a:rPr>
              <a:t>lays the foundations for the first part of a pupil's lifelong learning</a:t>
            </a:r>
            <a:r>
              <a:rPr lang="en-GB" altLang="sv-SE" sz="1200" dirty="0">
                <a:ea typeface="ＭＳ Ｐゴシック" pitchFamily="34" charset="-128"/>
              </a:rPr>
              <a:t>. The preschool has it’s </a:t>
            </a:r>
            <a:r>
              <a:rPr lang="en-GB" altLang="sv-SE" sz="1200" b="1" dirty="0">
                <a:ea typeface="ＭＳ Ｐゴシック" pitchFamily="34" charset="-128"/>
              </a:rPr>
              <a:t>own curriculum</a:t>
            </a:r>
            <a:r>
              <a:rPr lang="en-GB" altLang="sv-SE" sz="1200" dirty="0">
                <a:ea typeface="ＭＳ Ｐゴシック" pitchFamily="34" charset="-128"/>
              </a:rPr>
              <a:t>. Children should be provided with </a:t>
            </a:r>
            <a:r>
              <a:rPr lang="en-GB" altLang="sv-SE" sz="1200" b="1" dirty="0">
                <a:ea typeface="ＭＳ Ｐゴシック" pitchFamily="34" charset="-128"/>
              </a:rPr>
              <a:t>good pedagogical activities. The preschool should be enjoyable, secure, and rich in providing learning opportunities for all participating children. </a:t>
            </a:r>
            <a:r>
              <a:rPr lang="en-GB" altLang="sv-SE" sz="1200" b="0" dirty="0">
                <a:ea typeface="ＭＳ Ｐゴシック" pitchFamily="34" charset="-128"/>
              </a:rPr>
              <a:t>Children should have </a:t>
            </a:r>
            <a:r>
              <a:rPr lang="en-GB" altLang="sv-SE" sz="1200" dirty="0">
                <a:ea typeface="ＭＳ Ｐゴシック" pitchFamily="34" charset="-128"/>
              </a:rPr>
              <a:t>the opportunity of </a:t>
            </a:r>
            <a:r>
              <a:rPr lang="en-GB" altLang="sv-SE" sz="1200" b="1" dirty="0">
                <a:ea typeface="ＭＳ Ｐゴシック" pitchFamily="34" charset="-128"/>
              </a:rPr>
              <a:t>learning through playing, singing, creating and exploring </a:t>
            </a:r>
            <a:r>
              <a:rPr lang="en-GB" altLang="sv-SE" sz="1200" dirty="0">
                <a:ea typeface="ＭＳ Ｐゴシック" pitchFamily="34" charset="-128"/>
              </a:rPr>
              <a:t>– on their own, in groups and together with adults.</a:t>
            </a:r>
          </a:p>
          <a:p>
            <a:endParaRPr lang="en-GB" altLang="sv-SE" sz="1200" dirty="0">
              <a:ea typeface="ＭＳ Ｐゴシック" pitchFamily="34" charset="-128"/>
            </a:endParaRPr>
          </a:p>
          <a:p>
            <a:pPr marL="0" marR="0" lvl="0" indent="0" algn="l" defTabSz="456606" rtl="0" eaLnBrk="1" fontAlgn="auto" latinLnBrk="0" hangingPunct="1">
              <a:lnSpc>
                <a:spcPct val="100000"/>
              </a:lnSpc>
              <a:spcBef>
                <a:spcPts val="0"/>
              </a:spcBef>
              <a:spcAft>
                <a:spcPts val="0"/>
              </a:spcAft>
              <a:buClrTx/>
              <a:buSzTx/>
              <a:buFontTx/>
              <a:buNone/>
              <a:tabLst/>
              <a:defRPr/>
            </a:pPr>
            <a:r>
              <a:rPr lang="en-US" sz="1200" dirty="0"/>
              <a:t>From </a:t>
            </a:r>
            <a:r>
              <a:rPr lang="en-US" sz="1200" b="0" dirty="0"/>
              <a:t>the autumn term the year the child is 3 years old, the child is entitled to 525 free hours in preschool per year. </a:t>
            </a:r>
          </a:p>
          <a:p>
            <a:pPr marL="0" marR="0" lvl="0" indent="0" algn="l" defTabSz="456606" rtl="0" eaLnBrk="1" fontAlgn="auto" latinLnBrk="0" hangingPunct="1">
              <a:lnSpc>
                <a:spcPct val="100000"/>
              </a:lnSpc>
              <a:spcBef>
                <a:spcPts val="0"/>
              </a:spcBef>
              <a:spcAft>
                <a:spcPts val="0"/>
              </a:spcAft>
              <a:buClrTx/>
              <a:buSzTx/>
              <a:buFontTx/>
              <a:buNone/>
              <a:tabLst/>
              <a:defRPr/>
            </a:pPr>
            <a:endParaRPr lang="en-US" altLang="sv-SE" sz="1200" dirty="0">
              <a:ea typeface="ＭＳ Ｐゴシック" pitchFamily="34" charset="-128"/>
            </a:endParaRPr>
          </a:p>
          <a:p>
            <a:pPr marL="0" marR="0" lvl="0" indent="0" algn="l" defTabSz="456606" rtl="0" eaLnBrk="1" fontAlgn="auto" latinLnBrk="0" hangingPunct="1">
              <a:lnSpc>
                <a:spcPct val="100000"/>
              </a:lnSpc>
              <a:spcBef>
                <a:spcPts val="0"/>
              </a:spcBef>
              <a:spcAft>
                <a:spcPts val="0"/>
              </a:spcAft>
              <a:buClrTx/>
              <a:buSzTx/>
              <a:buFontTx/>
              <a:buNone/>
              <a:tabLst/>
              <a:defRPr/>
            </a:pPr>
            <a:r>
              <a:rPr lang="en-GB" altLang="sv-SE" sz="1200" dirty="0">
                <a:ea typeface="ＭＳ Ｐゴシック" pitchFamily="34" charset="-128"/>
              </a:rPr>
              <a:t>Children whose </a:t>
            </a:r>
            <a:r>
              <a:rPr lang="en-GB" altLang="sv-SE" sz="1200" b="1" dirty="0">
                <a:ea typeface="ＭＳ Ｐゴシック" pitchFamily="34" charset="-128"/>
              </a:rPr>
              <a:t>parents are unemployed or on parental leave </a:t>
            </a:r>
            <a:r>
              <a:rPr lang="en-GB" altLang="sv-SE" sz="1200" dirty="0">
                <a:ea typeface="ＭＳ Ｐゴシック" pitchFamily="34" charset="-128"/>
              </a:rPr>
              <a:t>must be </a:t>
            </a:r>
            <a:r>
              <a:rPr lang="en-GB" altLang="sv-SE" sz="1200" b="1" dirty="0">
                <a:ea typeface="ＭＳ Ｐゴシック" pitchFamily="34" charset="-128"/>
              </a:rPr>
              <a:t>offered a preschool place for at least 3 hours/day (or 15 hours/week) from the age of 1</a:t>
            </a:r>
            <a:r>
              <a:rPr lang="en-GB" altLang="sv-SE" sz="1200" dirty="0">
                <a:ea typeface="ＭＳ Ｐゴシック" pitchFamily="34" charset="-128"/>
              </a:rPr>
              <a:t>. Some municipalities offer more time.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altLang="sv-SE" sz="1200" dirty="0">
              <a:ea typeface="ＭＳ Ｐゴシック" pitchFamily="34" charset="-128"/>
            </a:endParaRPr>
          </a:p>
          <a:p>
            <a:r>
              <a:rPr lang="en-GB" altLang="sv-SE" sz="1200" i="1" dirty="0" err="1">
                <a:ea typeface="ＭＳ Ｐゴシック" pitchFamily="34" charset="-128"/>
              </a:rPr>
              <a:t>Presentatören</a:t>
            </a:r>
            <a:r>
              <a:rPr lang="en-GB" altLang="sv-SE" sz="1200" i="1" dirty="0">
                <a:ea typeface="ＭＳ Ｐゴシック" pitchFamily="34" charset="-128"/>
              </a:rPr>
              <a:t> </a:t>
            </a:r>
            <a:r>
              <a:rPr lang="en-GB" altLang="sv-SE" sz="1200" i="1" dirty="0" err="1">
                <a:ea typeface="ＭＳ Ｐゴシック" pitchFamily="34" charset="-128"/>
              </a:rPr>
              <a:t>kompletterar</a:t>
            </a:r>
            <a:r>
              <a:rPr lang="en-GB" altLang="sv-SE" sz="1200" i="1" dirty="0">
                <a:ea typeface="ＭＳ Ｐゴシック" pitchFamily="34" charset="-128"/>
              </a:rPr>
              <a:t> med </a:t>
            </a:r>
            <a:r>
              <a:rPr lang="en-GB" altLang="sv-SE" sz="1200" i="1" dirty="0" err="1">
                <a:ea typeface="ＭＳ Ｐゴシック" pitchFamily="34" charset="-128"/>
              </a:rPr>
              <a:t>fakta</a:t>
            </a:r>
            <a:r>
              <a:rPr lang="en-GB" altLang="sv-SE" sz="1200" i="1" dirty="0">
                <a:ea typeface="ＭＳ Ｐゴシック" pitchFamily="34" charset="-128"/>
              </a:rPr>
              <a:t> och information </a:t>
            </a:r>
            <a:r>
              <a:rPr lang="en-GB" altLang="sv-SE" sz="1200" i="1" dirty="0" err="1">
                <a:ea typeface="ＭＳ Ｐゴシック" pitchFamily="34" charset="-128"/>
              </a:rPr>
              <a:t>som</a:t>
            </a:r>
            <a:r>
              <a:rPr lang="en-GB" altLang="sv-SE" sz="1200" i="1" dirty="0">
                <a:ea typeface="ＭＳ Ｐゴシック" pitchFamily="34" charset="-128"/>
              </a:rPr>
              <a:t> </a:t>
            </a:r>
            <a:r>
              <a:rPr lang="en-GB" altLang="sv-SE" sz="1200" i="1" dirty="0" err="1">
                <a:ea typeface="ＭＳ Ｐゴシック" pitchFamily="34" charset="-128"/>
              </a:rPr>
              <a:t>kan</a:t>
            </a:r>
            <a:r>
              <a:rPr lang="en-GB" altLang="sv-SE" sz="1200" i="1" dirty="0">
                <a:ea typeface="ＭＳ Ｐゴシック" pitchFamily="34" charset="-128"/>
              </a:rPr>
              <a:t> </a:t>
            </a:r>
            <a:r>
              <a:rPr lang="en-GB" altLang="sv-SE" sz="1200" i="1" dirty="0" err="1">
                <a:ea typeface="ＭＳ Ｐゴシック" pitchFamily="34" charset="-128"/>
              </a:rPr>
              <a:t>tänkas</a:t>
            </a:r>
            <a:r>
              <a:rPr lang="en-GB" altLang="sv-SE" sz="1200" i="1" dirty="0">
                <a:ea typeface="ＭＳ Ｐゴシック" pitchFamily="34" charset="-128"/>
              </a:rPr>
              <a:t> </a:t>
            </a:r>
            <a:r>
              <a:rPr lang="en-GB" altLang="sv-SE" sz="1200" i="1" dirty="0" err="1">
                <a:ea typeface="ＭＳ Ｐゴシック" pitchFamily="34" charset="-128"/>
              </a:rPr>
              <a:t>efterfrågas</a:t>
            </a:r>
            <a:r>
              <a:rPr lang="en-GB" altLang="sv-SE" sz="1200" i="1" dirty="0">
                <a:ea typeface="ＭＳ Ｐゴシック" pitchFamily="34" charset="-128"/>
              </a:rPr>
              <a:t>. </a:t>
            </a:r>
            <a:endParaRPr lang="sv-SE" altLang="sv-SE" sz="1200" dirty="0">
              <a:ea typeface="ＭＳ Ｐゴシック" pitchFamily="34" charset="-128"/>
            </a:endParaRPr>
          </a:p>
          <a:p>
            <a:endParaRPr lang="sv-SE" altLang="sv-SE" sz="1200" dirty="0">
              <a:ea typeface="ＭＳ Ｐゴシック" pitchFamily="34" charset="-128"/>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6</a:t>
            </a:fld>
            <a:endParaRPr lang="sv-SE"/>
          </a:p>
        </p:txBody>
      </p:sp>
    </p:spTree>
    <p:extLst>
      <p:ext uri="{BB962C8B-B14F-4D97-AF65-F5344CB8AC3E}">
        <p14:creationId xmlns:p14="http://schemas.microsoft.com/office/powerpoint/2010/main" val="916419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altLang="sv-SE" dirty="0">
                <a:ea typeface="ＭＳ Ｐゴシック" pitchFamily="34" charset="-128"/>
              </a:rPr>
              <a:t>The preschool class is a </a:t>
            </a:r>
            <a:r>
              <a:rPr lang="en-GB" altLang="sv-SE" b="1" dirty="0">
                <a:ea typeface="ＭＳ Ｐゴシック" pitchFamily="34" charset="-128"/>
              </a:rPr>
              <a:t>compulsory school form </a:t>
            </a:r>
            <a:r>
              <a:rPr lang="en-GB" altLang="sv-SE" dirty="0">
                <a:ea typeface="ＭＳ Ｐゴシック" pitchFamily="34" charset="-128"/>
              </a:rPr>
              <a:t>in the national </a:t>
            </a:r>
            <a:r>
              <a:rPr lang="en-GB" altLang="sv-SE" i="0" dirty="0">
                <a:ea typeface="ＭＳ Ｐゴシック" pitchFamily="34" charset="-128"/>
              </a:rPr>
              <a:t>school system</a:t>
            </a:r>
            <a:r>
              <a:rPr lang="en-GB" altLang="sv-SE" i="1" dirty="0">
                <a:ea typeface="ＭＳ Ｐゴシック" pitchFamily="34" charset="-128"/>
              </a:rPr>
              <a:t>. </a:t>
            </a:r>
            <a:r>
              <a:rPr lang="en-GB" altLang="sv-SE" dirty="0">
                <a:ea typeface="ＭＳ Ｐゴシック" pitchFamily="34" charset="-128"/>
              </a:rPr>
              <a:t>It was previously voluntary but is since the fall semester of 2018 </a:t>
            </a:r>
            <a:r>
              <a:rPr lang="en-GB" altLang="sv-SE" b="1" dirty="0">
                <a:ea typeface="ＭＳ Ｐゴシック" pitchFamily="34" charset="-128"/>
              </a:rPr>
              <a:t>compulsory</a:t>
            </a:r>
            <a:r>
              <a:rPr lang="en-GB" altLang="sv-SE" dirty="0">
                <a:ea typeface="ＭＳ Ｐゴシック" pitchFamily="34" charset="-128"/>
              </a:rPr>
              <a:t>. </a:t>
            </a:r>
          </a:p>
          <a:p>
            <a:endParaRPr lang="en-GB" altLang="sv-SE" dirty="0">
              <a:ea typeface="ＭＳ Ｐゴシック" pitchFamily="34"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altLang="sv-SE" dirty="0">
                <a:ea typeface="ＭＳ Ｐゴシック" pitchFamily="34" charset="-128"/>
              </a:rPr>
              <a:t>The </a:t>
            </a:r>
            <a:r>
              <a:rPr lang="en-GB" altLang="sv-SE" b="1" dirty="0">
                <a:ea typeface="ＭＳ Ｐゴシック" pitchFamily="34" charset="-128"/>
              </a:rPr>
              <a:t>municipalities are responsible for providing preschool classes </a:t>
            </a:r>
            <a:r>
              <a:rPr lang="en-GB" altLang="sv-SE" dirty="0">
                <a:ea typeface="ＭＳ Ｐゴシック" pitchFamily="34" charset="-128"/>
              </a:rPr>
              <a:t>and ensuring that pupils are offered places. Activities arranged by independent schools are an alternative to municipal activities. There are, however, </a:t>
            </a:r>
            <a:r>
              <a:rPr lang="en-GB" altLang="sv-SE" b="1" dirty="0">
                <a:ea typeface="ＭＳ Ｐゴシック" pitchFamily="34" charset="-128"/>
              </a:rPr>
              <a:t>significant differences </a:t>
            </a:r>
            <a:r>
              <a:rPr lang="en-GB" altLang="sv-SE" b="0" dirty="0">
                <a:ea typeface="ＭＳ Ｐゴシック" pitchFamily="34" charset="-128"/>
              </a:rPr>
              <a:t>around the country in how preschool classes are run. It </a:t>
            </a:r>
            <a:r>
              <a:rPr lang="en-GB" altLang="sv-SE" dirty="0">
                <a:ea typeface="ＭＳ Ｐゴシック" pitchFamily="34" charset="-128"/>
              </a:rPr>
              <a:t>varies from being run as a separate preschool to being fully integrated into the compulsory school.</a:t>
            </a:r>
            <a:endParaRPr lang="sv-SE" altLang="sv-SE" dirty="0">
              <a:ea typeface="ＭＳ Ｐゴシック" pitchFamily="34" charset="-128"/>
            </a:endParaRPr>
          </a:p>
          <a:p>
            <a:endParaRPr lang="en-GB" altLang="sv-SE" dirty="0">
              <a:ea typeface="ＭＳ Ｐゴシック" pitchFamily="34" charset="-128"/>
            </a:endParaRPr>
          </a:p>
          <a:p>
            <a:r>
              <a:rPr lang="en-GB" altLang="sv-SE" dirty="0">
                <a:ea typeface="ＭＳ Ｐゴシック" pitchFamily="34" charset="-128"/>
              </a:rPr>
              <a:t>The preschool class should function as a </a:t>
            </a:r>
            <a:r>
              <a:rPr lang="en-GB" altLang="sv-SE" b="1" dirty="0">
                <a:ea typeface="ＭＳ Ｐゴシック" pitchFamily="34" charset="-128"/>
              </a:rPr>
              <a:t>transition </a:t>
            </a:r>
            <a:r>
              <a:rPr lang="en-GB" altLang="sv-SE" dirty="0">
                <a:ea typeface="ＭＳ Ｐゴシック" pitchFamily="34" charset="-128"/>
              </a:rPr>
              <a:t>between the </a:t>
            </a:r>
            <a:r>
              <a:rPr lang="en-GB" altLang="sv-SE" b="1" dirty="0">
                <a:ea typeface="ＭＳ Ｐゴシック" pitchFamily="34" charset="-128"/>
              </a:rPr>
              <a:t>preschool and the compulsory school</a:t>
            </a:r>
            <a:r>
              <a:rPr lang="en-GB" altLang="sv-SE" dirty="0">
                <a:ea typeface="ＭＳ Ｐゴシック" pitchFamily="34" charset="-128"/>
              </a:rPr>
              <a:t>. The </a:t>
            </a:r>
            <a:r>
              <a:rPr lang="en-GB" altLang="sv-SE" b="1" dirty="0">
                <a:ea typeface="ＭＳ Ｐゴシック" pitchFamily="34" charset="-128"/>
              </a:rPr>
              <a:t>aim</a:t>
            </a:r>
            <a:r>
              <a:rPr lang="en-GB" altLang="sv-SE" dirty="0">
                <a:ea typeface="ＭＳ Ｐゴシック" pitchFamily="34" charset="-128"/>
              </a:rPr>
              <a:t> of the preschool class is that it should </a:t>
            </a:r>
            <a:r>
              <a:rPr lang="en-GB" altLang="sv-SE" b="1" dirty="0">
                <a:ea typeface="ＭＳ Ｐゴシック" pitchFamily="34" charset="-128"/>
              </a:rPr>
              <a:t>stimulate the development and learning of each pupil, and prepare them for further education</a:t>
            </a:r>
            <a:r>
              <a:rPr lang="en-GB" altLang="sv-SE" dirty="0">
                <a:ea typeface="ＭＳ Ｐゴシック" pitchFamily="34" charset="-128"/>
              </a:rPr>
              <a:t>, as well as promote their harmonious development</a:t>
            </a:r>
            <a:r>
              <a:rPr lang="en-GB" altLang="sv-SE" b="1" dirty="0">
                <a:ea typeface="ＭＳ Ｐゴシック" pitchFamily="34" charset="-128"/>
              </a:rPr>
              <a:t>. Play and creativity are essential components</a:t>
            </a:r>
            <a:r>
              <a:rPr lang="en-GB" altLang="sv-SE" dirty="0">
                <a:ea typeface="ＭＳ Ｐゴシック" pitchFamily="34" charset="-128"/>
              </a:rPr>
              <a:t>. The </a:t>
            </a:r>
            <a:r>
              <a:rPr lang="en-GB" altLang="sv-SE" b="1" dirty="0">
                <a:ea typeface="ＭＳ Ｐゴシック" pitchFamily="34" charset="-128"/>
              </a:rPr>
              <a:t>education should </a:t>
            </a:r>
            <a:r>
              <a:rPr lang="en-GB" altLang="sv-SE" b="0" dirty="0">
                <a:ea typeface="ＭＳ Ｐゴシック" pitchFamily="34" charset="-128"/>
              </a:rPr>
              <a:t>be</a:t>
            </a:r>
            <a:r>
              <a:rPr lang="en-GB" altLang="sv-SE" b="1" dirty="0">
                <a:ea typeface="ＭＳ Ｐゴシック" pitchFamily="34" charset="-128"/>
              </a:rPr>
              <a:t> based </a:t>
            </a:r>
            <a:r>
              <a:rPr lang="en-GB" altLang="sv-SE" b="0" dirty="0">
                <a:ea typeface="ＭＳ Ｐゴシック" pitchFamily="34" charset="-128"/>
              </a:rPr>
              <a:t>on an </a:t>
            </a:r>
            <a:r>
              <a:rPr lang="en-GB" altLang="sv-SE" b="1" dirty="0">
                <a:ea typeface="ＭＳ Ｐゴシック" pitchFamily="34" charset="-128"/>
              </a:rPr>
              <a:t>overall view of pupils </a:t>
            </a:r>
            <a:r>
              <a:rPr lang="en-GB" altLang="sv-SE" b="0" dirty="0">
                <a:ea typeface="ＭＳ Ｐゴシック" pitchFamily="34" charset="-128"/>
              </a:rPr>
              <a:t>and</a:t>
            </a:r>
            <a:r>
              <a:rPr lang="en-GB" altLang="sv-SE" b="1" dirty="0">
                <a:ea typeface="ＭＳ Ｐゴシック" pitchFamily="34" charset="-128"/>
              </a:rPr>
              <a:t> their needs</a:t>
            </a:r>
            <a:r>
              <a:rPr lang="en-GB" altLang="sv-SE" dirty="0">
                <a:ea typeface="ＭＳ Ｐゴシック" pitchFamily="34" charset="-128"/>
              </a:rPr>
              <a:t>.</a:t>
            </a:r>
          </a:p>
          <a:p>
            <a:endParaRPr lang="sv-SE" altLang="sv-SE" dirty="0">
              <a:ea typeface="ＭＳ Ｐゴシック" pitchFamily="34" charset="-128"/>
            </a:endParaRPr>
          </a:p>
          <a:p>
            <a:r>
              <a:rPr lang="en-GB" altLang="sv-SE" dirty="0">
                <a:ea typeface="ＭＳ Ｐゴシック" pitchFamily="34" charset="-128"/>
              </a:rPr>
              <a:t>Attendance is approximately </a:t>
            </a:r>
            <a:r>
              <a:rPr lang="en-GB" altLang="sv-SE" b="1" dirty="0">
                <a:ea typeface="ＭＳ Ｐゴシック" pitchFamily="34" charset="-128"/>
              </a:rPr>
              <a:t>3 hours a day</a:t>
            </a:r>
            <a:r>
              <a:rPr lang="en-GB" altLang="sv-SE" dirty="0">
                <a:ea typeface="ＭＳ Ｐゴシック" pitchFamily="34" charset="-128"/>
              </a:rPr>
              <a:t>. During the rest of the day, most pupils are either in the leisure-time centre (</a:t>
            </a:r>
            <a:r>
              <a:rPr lang="en-GB" altLang="sv-SE" dirty="0" err="1">
                <a:ea typeface="ＭＳ Ｐゴシック" pitchFamily="34" charset="-128"/>
              </a:rPr>
              <a:t>fritids</a:t>
            </a:r>
            <a:r>
              <a:rPr lang="en-GB" altLang="sv-SE" dirty="0">
                <a:ea typeface="ＭＳ Ｐゴシック" pitchFamily="34" charset="-128"/>
              </a:rPr>
              <a:t>) or in pedagogical care.</a:t>
            </a:r>
          </a:p>
          <a:p>
            <a:endParaRPr lang="sv-SE" dirty="0"/>
          </a:p>
          <a:p>
            <a:r>
              <a:rPr lang="en-GB" altLang="sv-SE" sz="1200" i="1" dirty="0" err="1">
                <a:ea typeface="ＭＳ Ｐゴシック" pitchFamily="34" charset="-128"/>
              </a:rPr>
              <a:t>Presentatören</a:t>
            </a:r>
            <a:r>
              <a:rPr lang="en-GB" altLang="sv-SE" sz="1200" i="1" dirty="0">
                <a:ea typeface="ＭＳ Ｐゴシック" pitchFamily="34" charset="-128"/>
              </a:rPr>
              <a:t> </a:t>
            </a:r>
            <a:r>
              <a:rPr lang="en-GB" altLang="sv-SE" sz="1200" i="1" dirty="0" err="1">
                <a:ea typeface="ＭＳ Ｐゴシック" pitchFamily="34" charset="-128"/>
              </a:rPr>
              <a:t>kompletterar</a:t>
            </a:r>
            <a:r>
              <a:rPr lang="en-GB" altLang="sv-SE" sz="1200" i="1" dirty="0">
                <a:ea typeface="ＭＳ Ｐゴシック" pitchFamily="34" charset="-128"/>
              </a:rPr>
              <a:t> med </a:t>
            </a:r>
            <a:r>
              <a:rPr lang="en-GB" altLang="sv-SE" sz="1200" i="1" dirty="0" err="1">
                <a:ea typeface="ＭＳ Ｐゴシック" pitchFamily="34" charset="-128"/>
              </a:rPr>
              <a:t>fakta</a:t>
            </a:r>
            <a:r>
              <a:rPr lang="en-GB" altLang="sv-SE" sz="1200" i="1" dirty="0">
                <a:ea typeface="ＭＳ Ｐゴシック" pitchFamily="34" charset="-128"/>
              </a:rPr>
              <a:t> och information </a:t>
            </a:r>
            <a:r>
              <a:rPr lang="en-GB" altLang="sv-SE" sz="1200" i="1" dirty="0" err="1">
                <a:ea typeface="ＭＳ Ｐゴシック" pitchFamily="34" charset="-128"/>
              </a:rPr>
              <a:t>som</a:t>
            </a:r>
            <a:r>
              <a:rPr lang="en-GB" altLang="sv-SE" sz="1200" i="1" dirty="0">
                <a:ea typeface="ＭＳ Ｐゴシック" pitchFamily="34" charset="-128"/>
              </a:rPr>
              <a:t> </a:t>
            </a:r>
            <a:r>
              <a:rPr lang="en-GB" altLang="sv-SE" sz="1200" i="1" dirty="0" err="1">
                <a:ea typeface="ＭＳ Ｐゴシック" pitchFamily="34" charset="-128"/>
              </a:rPr>
              <a:t>kan</a:t>
            </a:r>
            <a:r>
              <a:rPr lang="en-GB" altLang="sv-SE" sz="1200" i="1" dirty="0">
                <a:ea typeface="ＭＳ Ｐゴシック" pitchFamily="34" charset="-128"/>
              </a:rPr>
              <a:t> </a:t>
            </a:r>
            <a:r>
              <a:rPr lang="en-GB" altLang="sv-SE" sz="1200" i="1" dirty="0" err="1">
                <a:ea typeface="ＭＳ Ｐゴシック" pitchFamily="34" charset="-128"/>
              </a:rPr>
              <a:t>tänkas</a:t>
            </a:r>
            <a:r>
              <a:rPr lang="en-GB" altLang="sv-SE" sz="1200" i="1" dirty="0">
                <a:ea typeface="ＭＳ Ｐゴシック" pitchFamily="34" charset="-128"/>
              </a:rPr>
              <a:t> </a:t>
            </a:r>
            <a:r>
              <a:rPr lang="en-GB" altLang="sv-SE" sz="1200" i="1" dirty="0" err="1">
                <a:ea typeface="ＭＳ Ｐゴシック" pitchFamily="34" charset="-128"/>
              </a:rPr>
              <a:t>efterfrågas</a:t>
            </a:r>
            <a:r>
              <a:rPr lang="en-GB" altLang="sv-SE" sz="1200" i="1" dirty="0">
                <a:ea typeface="ＭＳ Ｐゴシック" pitchFamily="34" charset="-128"/>
              </a:rPr>
              <a:t>. </a:t>
            </a:r>
            <a:endParaRPr lang="sv-SE" dirty="0"/>
          </a:p>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7</a:t>
            </a:fld>
            <a:endParaRPr lang="sv-SE"/>
          </a:p>
        </p:txBody>
      </p:sp>
    </p:spTree>
    <p:extLst>
      <p:ext uri="{BB962C8B-B14F-4D97-AF65-F5344CB8AC3E}">
        <p14:creationId xmlns:p14="http://schemas.microsoft.com/office/powerpoint/2010/main" val="819398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sz="1200" i="0" dirty="0"/>
              <a:t>10 years including preschool class</a:t>
            </a:r>
          </a:p>
          <a:p>
            <a:endParaRPr lang="en-GB" sz="1200" dirty="0"/>
          </a:p>
          <a:p>
            <a:r>
              <a:rPr lang="en-GB" sz="1200" b="1" dirty="0"/>
              <a:t>A timetable </a:t>
            </a:r>
            <a:r>
              <a:rPr lang="en-GB" sz="1200" dirty="0"/>
              <a:t>(</a:t>
            </a:r>
            <a:r>
              <a:rPr lang="en-GB" sz="1200" dirty="0" err="1"/>
              <a:t>timplan</a:t>
            </a:r>
            <a:r>
              <a:rPr lang="en-GB" sz="1200" dirty="0"/>
              <a:t>) </a:t>
            </a:r>
            <a:r>
              <a:rPr lang="en-GB" sz="1200" b="1" dirty="0"/>
              <a:t>determines the number of instruction hours for school years 1-3, 4-6 and 7-9 respectively, but it’s the school provider</a:t>
            </a:r>
            <a:r>
              <a:rPr lang="en-GB" sz="1200" dirty="0"/>
              <a:t> who – together with the principal – </a:t>
            </a:r>
            <a:r>
              <a:rPr lang="en-GB" sz="1200" b="1" dirty="0"/>
              <a:t>decides how the hours should be divided within these school years.</a:t>
            </a:r>
          </a:p>
          <a:p>
            <a:endParaRPr lang="en-GB" sz="1800" u="sng" dirty="0"/>
          </a:p>
          <a:p>
            <a:r>
              <a:rPr lang="sv-SE" dirty="0" err="1"/>
              <a:t>Pupils</a:t>
            </a:r>
            <a:r>
              <a:rPr lang="sv-SE" dirty="0"/>
              <a:t> </a:t>
            </a:r>
            <a:r>
              <a:rPr lang="sv-SE" b="1" dirty="0" err="1"/>
              <a:t>recieve</a:t>
            </a:r>
            <a:r>
              <a:rPr lang="sv-SE" b="1" dirty="0"/>
              <a:t> </a:t>
            </a:r>
            <a:r>
              <a:rPr lang="sv-SE" b="1" dirty="0" err="1"/>
              <a:t>grades</a:t>
            </a:r>
            <a:r>
              <a:rPr lang="sv-SE" b="1" dirty="0"/>
              <a:t> </a:t>
            </a:r>
            <a:r>
              <a:rPr lang="sv-SE" b="1" dirty="0" err="1"/>
              <a:t>each</a:t>
            </a:r>
            <a:r>
              <a:rPr lang="sv-SE" b="1" dirty="0"/>
              <a:t> semester from </a:t>
            </a:r>
            <a:r>
              <a:rPr lang="sv-SE" b="1" dirty="0" err="1"/>
              <a:t>school</a:t>
            </a:r>
            <a:r>
              <a:rPr lang="sv-SE" b="1" dirty="0"/>
              <a:t> </a:t>
            </a:r>
            <a:r>
              <a:rPr lang="sv-SE" b="1" dirty="0" err="1"/>
              <a:t>year</a:t>
            </a:r>
            <a:r>
              <a:rPr lang="sv-SE" b="1" dirty="0"/>
              <a:t> 6 </a:t>
            </a:r>
            <a:r>
              <a:rPr lang="sv-SE" b="1" dirty="0" err="1"/>
              <a:t>until</a:t>
            </a:r>
            <a:r>
              <a:rPr lang="sv-SE" b="1" dirty="0"/>
              <a:t> the end </a:t>
            </a:r>
            <a:r>
              <a:rPr lang="sv-SE" b="1" dirty="0" err="1"/>
              <a:t>of</a:t>
            </a:r>
            <a:r>
              <a:rPr lang="sv-SE" b="1" dirty="0"/>
              <a:t> the 9th </a:t>
            </a:r>
            <a:r>
              <a:rPr lang="sv-SE" b="1" dirty="0" err="1"/>
              <a:t>school</a:t>
            </a:r>
            <a:r>
              <a:rPr lang="sv-SE" b="1" dirty="0"/>
              <a:t> </a:t>
            </a:r>
            <a:r>
              <a:rPr lang="sv-SE" b="1" dirty="0" err="1"/>
              <a:t>year</a:t>
            </a:r>
            <a:r>
              <a:rPr lang="sv-SE" b="1" dirty="0"/>
              <a:t>. </a:t>
            </a:r>
          </a:p>
          <a:p>
            <a:endParaRPr lang="sv-SE" dirty="0"/>
          </a:p>
          <a:p>
            <a:r>
              <a:rPr lang="en-US" dirty="0"/>
              <a:t>Children are entitled to mother tongue education if one or both parents have a mother tongue other than Swedish. In order to be entitled to participate, the child also have to have basic knowledge of the language and use it at home every day. </a:t>
            </a:r>
          </a:p>
          <a:p>
            <a:endParaRPr lang="sv-SE" dirty="0"/>
          </a:p>
          <a:p>
            <a:pPr marL="0" marR="0" lvl="0" indent="0" algn="l" defTabSz="685800" rtl="0" eaLnBrk="1" fontAlgn="auto" latinLnBrk="0" hangingPunct="1">
              <a:lnSpc>
                <a:spcPct val="100000"/>
              </a:lnSpc>
              <a:spcBef>
                <a:spcPts val="0"/>
              </a:spcBef>
              <a:spcAft>
                <a:spcPts val="0"/>
              </a:spcAft>
              <a:buClrTx/>
              <a:buSzTx/>
              <a:buFontTx/>
              <a:buNone/>
              <a:tabLst/>
              <a:defRPr/>
            </a:pPr>
            <a:r>
              <a:rPr lang="en-GB" altLang="sv-SE" sz="1200" i="1" dirty="0" err="1">
                <a:ea typeface="ＭＳ Ｐゴシック" pitchFamily="34" charset="-128"/>
              </a:rPr>
              <a:t>Presentatören</a:t>
            </a:r>
            <a:r>
              <a:rPr lang="en-GB" altLang="sv-SE" sz="1200" i="1" dirty="0">
                <a:ea typeface="ＭＳ Ｐゴシック" pitchFamily="34" charset="-128"/>
              </a:rPr>
              <a:t> </a:t>
            </a:r>
            <a:r>
              <a:rPr lang="en-GB" altLang="sv-SE" sz="1200" i="1" dirty="0" err="1">
                <a:ea typeface="ＭＳ Ｐゴシック" pitchFamily="34" charset="-128"/>
              </a:rPr>
              <a:t>kompletterar</a:t>
            </a:r>
            <a:r>
              <a:rPr lang="en-GB" altLang="sv-SE" sz="1200" i="1" dirty="0">
                <a:ea typeface="ＭＳ Ｐゴシック" pitchFamily="34" charset="-128"/>
              </a:rPr>
              <a:t> med </a:t>
            </a:r>
            <a:r>
              <a:rPr lang="en-GB" altLang="sv-SE" sz="1200" i="1" dirty="0" err="1">
                <a:ea typeface="ＭＳ Ｐゴシック" pitchFamily="34" charset="-128"/>
              </a:rPr>
              <a:t>fakta</a:t>
            </a:r>
            <a:r>
              <a:rPr lang="en-GB" altLang="sv-SE" sz="1200" i="1" dirty="0">
                <a:ea typeface="ＭＳ Ｐゴシック" pitchFamily="34" charset="-128"/>
              </a:rPr>
              <a:t> och information </a:t>
            </a:r>
            <a:r>
              <a:rPr lang="en-GB" altLang="sv-SE" sz="1200" i="1" dirty="0" err="1">
                <a:ea typeface="ＭＳ Ｐゴシック" pitchFamily="34" charset="-128"/>
              </a:rPr>
              <a:t>som</a:t>
            </a:r>
            <a:r>
              <a:rPr lang="en-GB" altLang="sv-SE" sz="1200" i="1" dirty="0">
                <a:ea typeface="ＭＳ Ｐゴシック" pitchFamily="34" charset="-128"/>
              </a:rPr>
              <a:t> </a:t>
            </a:r>
            <a:r>
              <a:rPr lang="en-GB" altLang="sv-SE" sz="1200" i="1" dirty="0" err="1">
                <a:ea typeface="ＭＳ Ｐゴシック" pitchFamily="34" charset="-128"/>
              </a:rPr>
              <a:t>kan</a:t>
            </a:r>
            <a:r>
              <a:rPr lang="en-GB" altLang="sv-SE" sz="1200" i="1" dirty="0">
                <a:ea typeface="ＭＳ Ｐゴシック" pitchFamily="34" charset="-128"/>
              </a:rPr>
              <a:t> </a:t>
            </a:r>
            <a:r>
              <a:rPr lang="en-GB" altLang="sv-SE" sz="1200" i="1" dirty="0" err="1">
                <a:ea typeface="ＭＳ Ｐゴシック" pitchFamily="34" charset="-128"/>
              </a:rPr>
              <a:t>tänkas</a:t>
            </a:r>
            <a:r>
              <a:rPr lang="en-GB" altLang="sv-SE" sz="1200" i="1" dirty="0">
                <a:ea typeface="ＭＳ Ｐゴシック" pitchFamily="34" charset="-128"/>
              </a:rPr>
              <a:t> </a:t>
            </a:r>
            <a:r>
              <a:rPr lang="en-GB" altLang="sv-SE" sz="1200" i="1" dirty="0" err="1">
                <a:ea typeface="ＭＳ Ｐゴシック" pitchFamily="34" charset="-128"/>
              </a:rPr>
              <a:t>efterfrågas</a:t>
            </a:r>
            <a:r>
              <a:rPr lang="en-GB" altLang="sv-SE" sz="1200" i="1" dirty="0">
                <a:ea typeface="ＭＳ Ｐゴシック" pitchFamily="34" charset="-128"/>
              </a:rPr>
              <a:t>. </a:t>
            </a:r>
            <a:endParaRPr lang="sv-SE" dirty="0"/>
          </a:p>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8</a:t>
            </a:fld>
            <a:endParaRPr lang="sv-SE"/>
          </a:p>
        </p:txBody>
      </p:sp>
    </p:spTree>
    <p:extLst>
      <p:ext uri="{BB962C8B-B14F-4D97-AF65-F5344CB8AC3E}">
        <p14:creationId xmlns:p14="http://schemas.microsoft.com/office/powerpoint/2010/main" val="1646125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defRPr/>
            </a:pPr>
            <a:r>
              <a:rPr lang="en-GB" b="0" dirty="0"/>
              <a:t>There are alternatives to the compulsory school</a:t>
            </a:r>
          </a:p>
          <a:p>
            <a:pPr>
              <a:defRPr/>
            </a:pPr>
            <a:endParaRPr lang="en-GB" b="0" dirty="0"/>
          </a:p>
          <a:p>
            <a:pPr marL="0" indent="0">
              <a:buFont typeface="Arial" panose="020B0604020202020204" pitchFamily="34" charset="0"/>
              <a:buNone/>
              <a:defRPr/>
            </a:pPr>
            <a:r>
              <a:rPr lang="en-GB" b="1" u="none" dirty="0"/>
              <a:t>COMPULSORY SCHOOL FOR PUPILS WITH LEARNING DISABILITIES</a:t>
            </a:r>
          </a:p>
          <a:p>
            <a:pPr>
              <a:defRPr/>
            </a:pPr>
            <a:endParaRPr lang="en-GB" b="1" u="none" dirty="0"/>
          </a:p>
          <a:p>
            <a:pPr marL="171450" indent="-171450">
              <a:buFontTx/>
              <a:buChar char="-"/>
              <a:defRPr/>
            </a:pPr>
            <a:r>
              <a:rPr lang="en-GB" altLang="sv-SE" sz="1200" u="none" kern="1200" dirty="0">
                <a:solidFill>
                  <a:schemeClr val="tx1"/>
                </a:solidFill>
                <a:latin typeface="+mn-lt"/>
                <a:ea typeface="+mn-ea"/>
                <a:cs typeface="+mn-cs"/>
              </a:rPr>
              <a:t>Sometimes together with the training school, has its </a:t>
            </a:r>
            <a:r>
              <a:rPr lang="en-GB" altLang="sv-SE" sz="1200" b="1" u="none" kern="1200" dirty="0">
                <a:solidFill>
                  <a:schemeClr val="tx1"/>
                </a:solidFill>
                <a:latin typeface="+mn-lt"/>
                <a:ea typeface="+mn-ea"/>
                <a:cs typeface="+mn-cs"/>
              </a:rPr>
              <a:t>own curriculum and syllabuses</a:t>
            </a:r>
            <a:r>
              <a:rPr lang="en-GB" altLang="sv-SE" sz="1200" u="none" kern="1200" dirty="0">
                <a:solidFill>
                  <a:schemeClr val="tx1"/>
                </a:solidFill>
                <a:latin typeface="+mn-lt"/>
                <a:ea typeface="+mn-ea"/>
                <a:cs typeface="+mn-cs"/>
              </a:rPr>
              <a:t>, for </a:t>
            </a:r>
            <a:r>
              <a:rPr lang="en-GB" altLang="sv-SE" sz="1200" b="1" u="none" kern="1200" dirty="0">
                <a:solidFill>
                  <a:schemeClr val="tx1"/>
                </a:solidFill>
                <a:latin typeface="+mn-lt"/>
                <a:ea typeface="+mn-ea"/>
                <a:cs typeface="+mn-cs"/>
              </a:rPr>
              <a:t>year 1 - 9 </a:t>
            </a:r>
            <a:r>
              <a:rPr lang="en-GB" altLang="sv-SE" sz="1200" u="none" kern="1200" dirty="0">
                <a:solidFill>
                  <a:schemeClr val="tx1"/>
                </a:solidFill>
                <a:latin typeface="+mn-lt"/>
                <a:ea typeface="+mn-ea"/>
                <a:cs typeface="+mn-cs"/>
              </a:rPr>
              <a:t>with the option of an additional year </a:t>
            </a:r>
          </a:p>
          <a:p>
            <a:pPr marL="0" indent="0">
              <a:buFontTx/>
              <a:buNone/>
              <a:defRPr/>
            </a:pPr>
            <a:endParaRPr lang="en-GB" altLang="sv-SE" sz="1200" u="none" kern="1200" dirty="0">
              <a:solidFill>
                <a:schemeClr val="tx1"/>
              </a:solidFill>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Tx/>
              <a:buChar char="-"/>
              <a:tabLst/>
              <a:defRPr/>
            </a:pPr>
            <a:r>
              <a:rPr lang="en-GB" sz="1200" u="none" kern="1200" dirty="0">
                <a:solidFill>
                  <a:schemeClr val="tx1"/>
                </a:solidFill>
                <a:latin typeface="+mn-lt"/>
                <a:ea typeface="+mn-ea"/>
                <a:cs typeface="+mn-cs"/>
              </a:rPr>
              <a:t>Compulsory school for pupils with learning disabilities </a:t>
            </a:r>
            <a:r>
              <a:rPr lang="en-GB" sz="1200" b="1" u="none" kern="1200" dirty="0">
                <a:solidFill>
                  <a:schemeClr val="tx1"/>
                </a:solidFill>
                <a:latin typeface="+mn-lt"/>
                <a:ea typeface="+mn-ea"/>
                <a:cs typeface="+mn-cs"/>
              </a:rPr>
              <a:t>aims to provide an education for children with learning disabilities that is adapted to each pupil's circumstances </a:t>
            </a:r>
            <a:r>
              <a:rPr lang="en-GB" sz="1200" b="0" u="none" kern="1200" dirty="0">
                <a:solidFill>
                  <a:schemeClr val="tx1"/>
                </a:solidFill>
                <a:latin typeface="+mn-lt"/>
                <a:ea typeface="+mn-ea"/>
                <a:cs typeface="+mn-cs"/>
              </a:rPr>
              <a:t>and</a:t>
            </a:r>
            <a:r>
              <a:rPr lang="en-GB" sz="1200" u="none" kern="1200" dirty="0">
                <a:solidFill>
                  <a:schemeClr val="tx1"/>
                </a:solidFill>
                <a:latin typeface="+mn-lt"/>
                <a:ea typeface="+mn-ea"/>
                <a:cs typeface="+mn-cs"/>
              </a:rPr>
              <a:t> provides education which as far as possible corresponds to the education provided in the compulsory school. The education can also cover subjects in accordance with the compulsory school syllabuses.</a:t>
            </a:r>
          </a:p>
          <a:p>
            <a:pPr marL="171450" marR="0" lvl="0" indent="-171450" algn="l" defTabSz="457200" rtl="0" eaLnBrk="1" fontAlgn="auto" latinLnBrk="0" hangingPunct="1">
              <a:lnSpc>
                <a:spcPct val="100000"/>
              </a:lnSpc>
              <a:spcBef>
                <a:spcPts val="0"/>
              </a:spcBef>
              <a:spcAft>
                <a:spcPts val="0"/>
              </a:spcAft>
              <a:buClrTx/>
              <a:buSzTx/>
              <a:buFontTx/>
              <a:buChar char="-"/>
              <a:tabLst/>
              <a:defRPr/>
            </a:pPr>
            <a:endParaRPr lang="en-GB" sz="1200" u="none" kern="1200" dirty="0">
              <a:solidFill>
                <a:schemeClr val="tx1"/>
              </a:solidFill>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Tx/>
              <a:buChar char="-"/>
              <a:tabLst/>
              <a:defRPr/>
            </a:pPr>
            <a:r>
              <a:rPr lang="en-GB" u="none" dirty="0"/>
              <a:t>Within the compulsory school for pupils with learning disabilities, there is a special orientation called the </a:t>
            </a:r>
            <a:r>
              <a:rPr lang="en-GB" b="1" u="none" dirty="0"/>
              <a:t>Compulsory school for children with severe learning disabilities, </a:t>
            </a:r>
            <a:r>
              <a:rPr lang="en-GB" b="0" u="none" dirty="0"/>
              <a:t>which </a:t>
            </a:r>
            <a:r>
              <a:rPr lang="en-GB" u="none" dirty="0"/>
              <a:t>is intended for pupils who have not completed their education in various subjects. </a:t>
            </a:r>
            <a:endParaRPr lang="sv-SE" u="none" dirty="0"/>
          </a:p>
          <a:p>
            <a:pPr>
              <a:defRPr/>
            </a:pPr>
            <a:endParaRPr lang="en-GB" b="1" u="none" dirty="0"/>
          </a:p>
          <a:p>
            <a:pPr marL="0" indent="0">
              <a:buFont typeface="Arial" panose="020B0604020202020204" pitchFamily="34" charset="0"/>
              <a:buNone/>
              <a:defRPr/>
            </a:pPr>
            <a:r>
              <a:rPr lang="en-GB" b="1" u="none" dirty="0"/>
              <a:t>SPECIAL SCHOOL (THE NATIONAL AGENCY FOR SPECIL NEEDS EDUCATION AND SCHOOLS)</a:t>
            </a:r>
            <a:endParaRPr lang="en-GB" u="none" dirty="0"/>
          </a:p>
          <a:p>
            <a:pPr>
              <a:defRPr/>
            </a:pPr>
            <a:endParaRPr lang="en-GB" u="none" dirty="0"/>
          </a:p>
          <a:p>
            <a:pPr marL="171450" indent="-171450">
              <a:buFontTx/>
              <a:buChar char="-"/>
              <a:defRPr/>
            </a:pPr>
            <a:r>
              <a:rPr lang="en-GB" u="none" dirty="0"/>
              <a:t>Children who due to a </a:t>
            </a:r>
            <a:r>
              <a:rPr lang="en-GB" b="1" u="none" dirty="0"/>
              <a:t>functional impairment or for other special reasons cannot attend the compulsory school or the compulsory school for pupils with learning disabilities</a:t>
            </a:r>
            <a:r>
              <a:rPr lang="en-GB" u="none" dirty="0"/>
              <a:t>, can attend the special school if they are </a:t>
            </a:r>
            <a:r>
              <a:rPr lang="en-GB" b="1" u="none" dirty="0"/>
              <a:t>deaf-blind, visually impaired, have other functional </a:t>
            </a:r>
            <a:r>
              <a:rPr lang="en-GB" u="none" dirty="0"/>
              <a:t>impairments, are deaf or hearing impaired, or have a </a:t>
            </a:r>
            <a:r>
              <a:rPr lang="en-GB" b="1" u="none" dirty="0"/>
              <a:t>severe speech disorder</a:t>
            </a:r>
            <a:r>
              <a:rPr lang="en-GB" u="none" dirty="0"/>
              <a:t>. </a:t>
            </a:r>
          </a:p>
          <a:p>
            <a:pPr>
              <a:defRPr/>
            </a:pPr>
            <a:endParaRPr lang="en-GB" u="none" dirty="0"/>
          </a:p>
          <a:p>
            <a:pPr marL="171450" indent="-171450">
              <a:buFontTx/>
              <a:buChar char="-"/>
              <a:defRPr/>
            </a:pPr>
            <a:r>
              <a:rPr lang="en-GB" u="none" dirty="0"/>
              <a:t>The special school provides 10 years of schooling.</a:t>
            </a:r>
          </a:p>
          <a:p>
            <a:pPr>
              <a:defRPr/>
            </a:pPr>
            <a:endParaRPr lang="sv-SE" u="none" dirty="0"/>
          </a:p>
          <a:p>
            <a:pPr marL="0" indent="0">
              <a:buFont typeface="Arial" panose="020B0604020202020204" pitchFamily="34" charset="0"/>
              <a:buNone/>
              <a:defRPr/>
            </a:pPr>
            <a:r>
              <a:rPr lang="en-GB" b="1" u="none" dirty="0"/>
              <a:t>SAMI SCHOOL</a:t>
            </a:r>
            <a:endParaRPr lang="sv-SE" u="none" dirty="0"/>
          </a:p>
          <a:p>
            <a:pPr>
              <a:defRPr/>
            </a:pPr>
            <a:endParaRPr lang="en-GB" u="none" dirty="0"/>
          </a:p>
          <a:p>
            <a:pPr>
              <a:defRPr/>
            </a:pPr>
            <a:r>
              <a:rPr lang="en-GB" u="none" dirty="0"/>
              <a:t>- (The Sami are an </a:t>
            </a:r>
            <a:r>
              <a:rPr lang="en-GB" b="1" u="none" dirty="0"/>
              <a:t>indigenous people of northern Europe</a:t>
            </a:r>
            <a:r>
              <a:rPr lang="en-GB" u="none" dirty="0"/>
              <a:t>) Children of </a:t>
            </a:r>
            <a:r>
              <a:rPr lang="en-GB" u="none" dirty="0" err="1"/>
              <a:t>Samis</a:t>
            </a:r>
            <a:r>
              <a:rPr lang="en-GB" u="none" dirty="0"/>
              <a:t> can attend the Sami school. Other children can also attend the Sami school if there are special reasons. Education in the Sami school covers </a:t>
            </a:r>
            <a:r>
              <a:rPr lang="en-GB" b="1" u="none" dirty="0"/>
              <a:t>grades 1-6</a:t>
            </a:r>
            <a:r>
              <a:rPr lang="en-GB" u="none" dirty="0"/>
              <a:t>. After this, pupils move on to the compulsory school.</a:t>
            </a:r>
          </a:p>
          <a:p>
            <a:pPr>
              <a:defRPr/>
            </a:pPr>
            <a:endParaRPr lang="sv-SE" u="none" dirty="0"/>
          </a:p>
          <a:p>
            <a:pPr>
              <a:defRPr/>
            </a:pPr>
            <a:r>
              <a:rPr lang="en-GB" u="none" dirty="0"/>
              <a:t>The </a:t>
            </a:r>
            <a:r>
              <a:rPr lang="en-GB" b="1" u="none" dirty="0"/>
              <a:t>syllabuses of the compulsory school apply to the Sami school</a:t>
            </a:r>
            <a:r>
              <a:rPr lang="en-GB" u="none" dirty="0"/>
              <a:t>, but the </a:t>
            </a:r>
            <a:r>
              <a:rPr lang="en-GB" b="1" u="none" dirty="0"/>
              <a:t>Sami school also has its own syllabus in Sami</a:t>
            </a:r>
            <a:r>
              <a:rPr lang="en-GB" u="none" dirty="0"/>
              <a:t>. If the pupils wish, they can study Sami as a mother tongue in the compulsory school.</a:t>
            </a:r>
          </a:p>
          <a:p>
            <a:pPr>
              <a:defRPr/>
            </a:pPr>
            <a:endParaRPr lang="en-GB" b="1" u="none" dirty="0"/>
          </a:p>
          <a:p>
            <a:pPr marL="0" indent="0">
              <a:buFont typeface="Arial" panose="020B0604020202020204" pitchFamily="34" charset="0"/>
              <a:buNone/>
              <a:defRPr/>
            </a:pPr>
            <a:r>
              <a:rPr lang="en-GB" b="1" u="none" dirty="0"/>
              <a:t>INTERNATIONAL SCHOOLS</a:t>
            </a:r>
          </a:p>
          <a:p>
            <a:pPr marL="0" indent="0">
              <a:buFont typeface="Arial" panose="020B0604020202020204" pitchFamily="34" charset="0"/>
              <a:buNone/>
              <a:defRPr/>
            </a:pPr>
            <a:endParaRPr lang="en-GB" b="1" u="none" dirty="0"/>
          </a:p>
          <a:p>
            <a:pPr>
              <a:lnSpc>
                <a:spcPct val="120000"/>
              </a:lnSpc>
              <a:spcAft>
                <a:spcPts val="800"/>
              </a:spcAft>
            </a:pP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An international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is,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according</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to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Act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which</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instead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following</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 Swedish curriculum, is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run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according</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to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another</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country's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curriculum or an international curriculum.</a:t>
            </a:r>
          </a:p>
          <a:p>
            <a:pPr>
              <a:lnSpc>
                <a:spcPct val="120000"/>
              </a:lnSpc>
              <a:spcAft>
                <a:spcPts val="800"/>
              </a:spcAft>
            </a:pP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may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receive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20000"/>
              </a:lnSpc>
              <a:spcAft>
                <a:spcPts val="800"/>
              </a:spcAft>
            </a:pP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students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who</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live in Sweden for a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limited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time</a:t>
            </a: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students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who</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have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gone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to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abroad</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for a long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time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want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to finish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their</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in Sweden</a:t>
            </a:r>
          </a:p>
          <a:p>
            <a:pPr>
              <a:lnSpc>
                <a:spcPct val="120000"/>
              </a:lnSpc>
              <a:spcAft>
                <a:spcPts val="800"/>
              </a:spcAft>
            </a:pP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students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who</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are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about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to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leave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Sweden for a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longer</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period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time</a:t>
            </a: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students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who</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have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school's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language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instruction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as a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daily</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language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communication</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with</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least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one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guardians</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who</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have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sufficient</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knowledge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language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to be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able</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to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follow</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the </a:t>
            </a:r>
            <a:r>
              <a:rPr lang="sv-SE" sz="1800" dirty="0" err="1">
                <a:effectLst/>
                <a:latin typeface="Times New Roman" panose="02020603050405020304" pitchFamily="18" charset="0"/>
                <a:ea typeface="Times New Roman" panose="02020603050405020304" pitchFamily="18" charset="0"/>
                <a:cs typeface="Times New Roman" panose="02020603050405020304" pitchFamily="18" charset="0"/>
              </a:rPr>
              <a:t>teaching</a:t>
            </a: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indent="0">
              <a:buFont typeface="Arial" panose="020B0604020202020204" pitchFamily="34" charset="0"/>
              <a:buNone/>
              <a:defRPr/>
            </a:pPr>
            <a:endParaRPr lang="en-GB" b="1" u="sng" dirty="0"/>
          </a:p>
          <a:p>
            <a:pPr marL="0" indent="0">
              <a:buFont typeface="Arial" panose="020B0604020202020204" pitchFamily="34" charset="0"/>
              <a:buNone/>
              <a:defRPr/>
            </a:pPr>
            <a:endParaRPr lang="en-GB" b="1" u="sng" dirty="0"/>
          </a:p>
          <a:p>
            <a:pPr marL="0" indent="0">
              <a:buFont typeface="Arial" panose="020B0604020202020204" pitchFamily="34" charset="0"/>
              <a:buNone/>
              <a:defRPr/>
            </a:pPr>
            <a:endParaRPr lang="en-GB" b="1" u="sng" dirty="0"/>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ltLang="sv-SE" sz="1200" i="1" dirty="0" err="1">
                <a:ea typeface="ＭＳ Ｐゴシック" pitchFamily="34" charset="-128"/>
              </a:rPr>
              <a:t>Presentatören</a:t>
            </a:r>
            <a:r>
              <a:rPr lang="en-GB" altLang="sv-SE" sz="1200" i="1" dirty="0">
                <a:ea typeface="ＭＳ Ｐゴシック" pitchFamily="34" charset="-128"/>
              </a:rPr>
              <a:t> </a:t>
            </a:r>
            <a:r>
              <a:rPr lang="en-GB" altLang="sv-SE" sz="1200" i="1" dirty="0" err="1">
                <a:ea typeface="ＭＳ Ｐゴシック" pitchFamily="34" charset="-128"/>
              </a:rPr>
              <a:t>kompletterar</a:t>
            </a:r>
            <a:r>
              <a:rPr lang="en-GB" altLang="sv-SE" sz="1200" i="1" dirty="0">
                <a:ea typeface="ＭＳ Ｐゴシック" pitchFamily="34" charset="-128"/>
              </a:rPr>
              <a:t> med </a:t>
            </a:r>
            <a:r>
              <a:rPr lang="en-GB" altLang="sv-SE" sz="1200" i="1" dirty="0" err="1">
                <a:ea typeface="ＭＳ Ｐゴシック" pitchFamily="34" charset="-128"/>
              </a:rPr>
              <a:t>fakta</a:t>
            </a:r>
            <a:r>
              <a:rPr lang="en-GB" altLang="sv-SE" sz="1200" i="1" dirty="0">
                <a:ea typeface="ＭＳ Ｐゴシック" pitchFamily="34" charset="-128"/>
              </a:rPr>
              <a:t> och information </a:t>
            </a:r>
            <a:r>
              <a:rPr lang="en-GB" altLang="sv-SE" sz="1200" i="1" dirty="0" err="1">
                <a:ea typeface="ＭＳ Ｐゴシック" pitchFamily="34" charset="-128"/>
              </a:rPr>
              <a:t>som</a:t>
            </a:r>
            <a:r>
              <a:rPr lang="en-GB" altLang="sv-SE" sz="1200" i="1" dirty="0">
                <a:ea typeface="ＭＳ Ｐゴシック" pitchFamily="34" charset="-128"/>
              </a:rPr>
              <a:t> </a:t>
            </a:r>
            <a:r>
              <a:rPr lang="en-GB" altLang="sv-SE" sz="1200" i="1" dirty="0" err="1">
                <a:ea typeface="ＭＳ Ｐゴシック" pitchFamily="34" charset="-128"/>
              </a:rPr>
              <a:t>kan</a:t>
            </a:r>
            <a:r>
              <a:rPr lang="en-GB" altLang="sv-SE" sz="1200" i="1" dirty="0">
                <a:ea typeface="ＭＳ Ｐゴシック" pitchFamily="34" charset="-128"/>
              </a:rPr>
              <a:t> </a:t>
            </a:r>
            <a:r>
              <a:rPr lang="en-GB" altLang="sv-SE" sz="1200" i="1" dirty="0" err="1">
                <a:ea typeface="ＭＳ Ｐゴシック" pitchFamily="34" charset="-128"/>
              </a:rPr>
              <a:t>tänkas</a:t>
            </a:r>
            <a:r>
              <a:rPr lang="en-GB" altLang="sv-SE" sz="1200" i="1" dirty="0">
                <a:ea typeface="ＭＳ Ｐゴシック" pitchFamily="34" charset="-128"/>
              </a:rPr>
              <a:t> </a:t>
            </a:r>
            <a:r>
              <a:rPr lang="en-GB" altLang="sv-SE" sz="1200" i="1" dirty="0" err="1">
                <a:ea typeface="ＭＳ Ｐゴシック" pitchFamily="34" charset="-128"/>
              </a:rPr>
              <a:t>efterfrågas</a:t>
            </a:r>
            <a:r>
              <a:rPr lang="en-GB" altLang="sv-SE" sz="1200" i="1" dirty="0">
                <a:ea typeface="ＭＳ Ｐゴシック" pitchFamily="34" charset="-128"/>
              </a:rPr>
              <a:t>. </a:t>
            </a:r>
            <a:endParaRPr lang="sv-SE" dirty="0"/>
          </a:p>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9</a:t>
            </a:fld>
            <a:endParaRPr lang="sv-SE"/>
          </a:p>
        </p:txBody>
      </p:sp>
    </p:spTree>
    <p:extLst>
      <p:ext uri="{BB962C8B-B14F-4D97-AF65-F5344CB8AC3E}">
        <p14:creationId xmlns:p14="http://schemas.microsoft.com/office/powerpoint/2010/main" val="496263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altLang="sv-SE" b="1" u="none" dirty="0">
                <a:ea typeface="ＭＳ Ｐゴシック" pitchFamily="34" charset="-128"/>
              </a:rPr>
              <a:t>LEISURE-TIME CENTRE</a:t>
            </a:r>
          </a:p>
          <a:p>
            <a:endParaRPr lang="en-GB" altLang="sv-SE" u="none" dirty="0">
              <a:ea typeface="ＭＳ Ｐゴシック" pitchFamily="34" charset="-128"/>
            </a:endParaRPr>
          </a:p>
          <a:p>
            <a:pPr marL="171450" indent="-171450">
              <a:buFontTx/>
              <a:buChar char="-"/>
            </a:pPr>
            <a:r>
              <a:rPr lang="en-GB" altLang="sv-SE" u="none" dirty="0">
                <a:ea typeface="ＭＳ Ｐゴシック" pitchFamily="34" charset="-128"/>
              </a:rPr>
              <a:t>The leisure-time centre receives pupils during the </a:t>
            </a:r>
            <a:r>
              <a:rPr lang="en-GB" altLang="sv-SE" b="1" u="none" dirty="0">
                <a:ea typeface="ＭＳ Ｐゴシック" pitchFamily="34" charset="-128"/>
              </a:rPr>
              <a:t>day</a:t>
            </a:r>
            <a:r>
              <a:rPr lang="en-GB" altLang="sv-SE" u="none" dirty="0">
                <a:ea typeface="ＭＳ Ｐゴシック" pitchFamily="34" charset="-128"/>
              </a:rPr>
              <a:t> when they are not at school and during holidays.</a:t>
            </a:r>
          </a:p>
          <a:p>
            <a:pPr marL="171450" indent="-171450">
              <a:buFontTx/>
              <a:buChar char="-"/>
            </a:pPr>
            <a:endParaRPr lang="en-GB" altLang="sv-SE" u="none" dirty="0">
              <a:ea typeface="ＭＳ Ｐゴシック" pitchFamily="34" charset="-128"/>
            </a:endParaRPr>
          </a:p>
          <a:p>
            <a:pPr marL="171450" indent="-171450">
              <a:buFontTx/>
              <a:buChar char="-"/>
            </a:pPr>
            <a:r>
              <a:rPr lang="en-GB" altLang="sv-SE" b="1" u="none" dirty="0">
                <a:ea typeface="ＭＳ Ｐゴシック" pitchFamily="34" charset="-128"/>
              </a:rPr>
              <a:t>Voluntary </a:t>
            </a:r>
          </a:p>
          <a:p>
            <a:pPr marL="171450" indent="-171450">
              <a:buFontTx/>
              <a:buChar char="-"/>
            </a:pPr>
            <a:endParaRPr lang="en-GB" altLang="sv-SE" b="1" u="none" dirty="0">
              <a:ea typeface="ＭＳ Ｐゴシック" pitchFamily="34" charset="-128"/>
            </a:endParaRPr>
          </a:p>
          <a:p>
            <a:pPr marL="171450" indent="-171450">
              <a:buFontTx/>
              <a:buChar char="-"/>
            </a:pPr>
            <a:r>
              <a:rPr lang="en-GB" altLang="sv-SE" u="none" dirty="0">
                <a:ea typeface="ＭＳ Ｐゴシック" pitchFamily="34" charset="-128"/>
              </a:rPr>
              <a:t>The task of the leisure-time centre is </a:t>
            </a:r>
            <a:r>
              <a:rPr lang="en-GB" altLang="sv-SE" b="1" u="none" dirty="0">
                <a:ea typeface="ＭＳ Ｐゴシック" pitchFamily="34" charset="-128"/>
              </a:rPr>
              <a:t>to supplement the preschool class and the school and make it possible for parents to combine parenthood with work or studies. </a:t>
            </a:r>
            <a:r>
              <a:rPr lang="en-GB" altLang="sv-SE" u="none" dirty="0">
                <a:ea typeface="ＭＳ Ｐゴシック" pitchFamily="34" charset="-128"/>
              </a:rPr>
              <a:t>According to the Education Act, leisure-time centres should also </a:t>
            </a:r>
            <a:r>
              <a:rPr lang="en-GB" altLang="sv-SE" b="1" u="none" dirty="0">
                <a:ea typeface="ＭＳ Ｐゴシック" pitchFamily="34" charset="-128"/>
              </a:rPr>
              <a:t>stimulate pupils' development and learning and provide them with meaningful activities</a:t>
            </a:r>
            <a:r>
              <a:rPr lang="en-GB" altLang="sv-SE" u="none" dirty="0">
                <a:ea typeface="ＭＳ Ｐゴシック" pitchFamily="34" charset="-128"/>
              </a:rPr>
              <a:t>. Leisure-time centres have an </a:t>
            </a:r>
            <a:r>
              <a:rPr lang="en-GB" altLang="sv-SE" b="1" u="none" dirty="0">
                <a:ea typeface="ＭＳ Ｐゴシック" pitchFamily="34" charset="-128"/>
              </a:rPr>
              <a:t>important role in promoting social interaction and the sense of being a part of a social community.</a:t>
            </a:r>
          </a:p>
          <a:p>
            <a:pPr marL="171450" indent="-171450">
              <a:buFontTx/>
              <a:buChar char="-"/>
            </a:pPr>
            <a:endParaRPr lang="en-GB" altLang="sv-SE" b="1" u="none" dirty="0">
              <a:ea typeface="ＭＳ Ｐゴシック" pitchFamily="34" charset="-128"/>
            </a:endParaRPr>
          </a:p>
          <a:p>
            <a:pPr marL="0" indent="0">
              <a:buFont typeface="Arial" panose="020B0604020202020204" pitchFamily="34" charset="0"/>
              <a:buNone/>
            </a:pPr>
            <a:r>
              <a:rPr lang="en-GB" altLang="sv-SE" b="1" u="none" dirty="0">
                <a:ea typeface="ＭＳ Ｐゴシック" pitchFamily="34" charset="-128"/>
              </a:rPr>
              <a:t>MUNICIPALITIES MUST OFFER LEISURE-TIME CENTRES </a:t>
            </a:r>
          </a:p>
          <a:p>
            <a:endParaRPr lang="en-GB" altLang="sv-SE" u="none" dirty="0">
              <a:ea typeface="ＭＳ Ｐゴシック" pitchFamily="34" charset="-128"/>
            </a:endParaRPr>
          </a:p>
          <a:p>
            <a:pPr marL="171450" indent="-171450">
              <a:buFontTx/>
              <a:buChar char="-"/>
            </a:pPr>
            <a:r>
              <a:rPr lang="en-GB" altLang="sv-SE" u="none" dirty="0">
                <a:ea typeface="ＭＳ Ｐゴシック" pitchFamily="34" charset="-128"/>
              </a:rPr>
              <a:t>The </a:t>
            </a:r>
            <a:r>
              <a:rPr lang="en-GB" altLang="sv-SE" b="1" u="none" dirty="0">
                <a:ea typeface="ＭＳ Ｐゴシック" pitchFamily="34" charset="-128"/>
              </a:rPr>
              <a:t>child’s home municipality </a:t>
            </a:r>
            <a:r>
              <a:rPr lang="en-GB" altLang="sv-SE" b="0" u="none" dirty="0">
                <a:ea typeface="ＭＳ Ｐゴシック" pitchFamily="34" charset="-128"/>
              </a:rPr>
              <a:t>must </a:t>
            </a:r>
            <a:r>
              <a:rPr lang="en-GB" altLang="sv-SE" b="1" u="none" dirty="0">
                <a:ea typeface="ＭＳ Ｐゴシック" pitchFamily="34" charset="-128"/>
              </a:rPr>
              <a:t>offer leisure-time centres </a:t>
            </a:r>
            <a:r>
              <a:rPr lang="en-GB" altLang="sv-SE" b="0" u="none" dirty="0">
                <a:ea typeface="ＭＳ Ｐゴシック" pitchFamily="34" charset="-128"/>
              </a:rPr>
              <a:t>to</a:t>
            </a:r>
            <a:r>
              <a:rPr lang="en-GB" altLang="sv-SE" b="1" u="none" dirty="0">
                <a:ea typeface="ＭＳ Ｐゴシック" pitchFamily="34" charset="-128"/>
              </a:rPr>
              <a:t> all pupils </a:t>
            </a:r>
            <a:r>
              <a:rPr lang="en-GB" altLang="sv-SE" b="0" u="none" dirty="0">
                <a:ea typeface="ＭＳ Ｐゴシック" pitchFamily="34" charset="-128"/>
              </a:rPr>
              <a:t>that are </a:t>
            </a:r>
            <a:r>
              <a:rPr lang="en-GB" altLang="sv-SE" b="1" u="none" dirty="0">
                <a:ea typeface="ＭＳ Ｐゴシック" pitchFamily="34" charset="-128"/>
              </a:rPr>
              <a:t>enrolled </a:t>
            </a:r>
            <a:r>
              <a:rPr lang="en-GB" altLang="sv-SE" b="0" u="none" dirty="0">
                <a:ea typeface="ＭＳ Ｐゴシック" pitchFamily="34" charset="-128"/>
              </a:rPr>
              <a:t>in the </a:t>
            </a:r>
            <a:r>
              <a:rPr lang="en-GB" altLang="sv-SE" b="1" u="none" dirty="0">
                <a:ea typeface="ＭＳ Ｐゴシック" pitchFamily="34" charset="-128"/>
              </a:rPr>
              <a:t>municipal preschool class, compulsory school </a:t>
            </a:r>
            <a:r>
              <a:rPr lang="en-GB" altLang="sv-SE" b="0" u="none" dirty="0">
                <a:ea typeface="ＭＳ Ｐゴシック" pitchFamily="34" charset="-128"/>
              </a:rPr>
              <a:t>and </a:t>
            </a:r>
            <a:r>
              <a:rPr lang="en-GB" altLang="sv-SE" b="1" u="none" dirty="0">
                <a:ea typeface="ＭＳ Ｐゴシック" pitchFamily="34" charset="-128"/>
              </a:rPr>
              <a:t>compulsory school for pupils with learning disabilities</a:t>
            </a:r>
            <a:r>
              <a:rPr lang="en-GB" altLang="sv-SE" b="0" u="none" dirty="0">
                <a:ea typeface="ＭＳ Ｐゴシック" pitchFamily="34" charset="-128"/>
              </a:rPr>
              <a:t> until the spring semester when the </a:t>
            </a:r>
            <a:r>
              <a:rPr lang="en-GB" altLang="sv-SE" b="1" u="none" dirty="0">
                <a:ea typeface="ＭＳ Ｐゴシック" pitchFamily="34" charset="-128"/>
              </a:rPr>
              <a:t>student turn 13</a:t>
            </a:r>
            <a:r>
              <a:rPr lang="en-GB" altLang="sv-SE" b="0" u="none" dirty="0">
                <a:ea typeface="ＭＳ Ｐゴシック" pitchFamily="34" charset="-128"/>
              </a:rPr>
              <a:t>. </a:t>
            </a:r>
          </a:p>
          <a:p>
            <a:pPr marL="171450" indent="-171450">
              <a:buFontTx/>
              <a:buChar char="-"/>
            </a:pPr>
            <a:endParaRPr lang="en-GB" altLang="sv-SE" b="0" u="none" dirty="0">
              <a:ea typeface="ＭＳ Ｐゴシック" pitchFamily="34" charset="-128"/>
            </a:endParaRPr>
          </a:p>
          <a:p>
            <a:pPr marL="171450" indent="-171450">
              <a:buFontTx/>
              <a:buChar char="-"/>
            </a:pPr>
            <a:r>
              <a:rPr lang="en-GB" altLang="sv-SE" b="0" u="none" dirty="0">
                <a:ea typeface="ＭＳ Ｐゴシック" pitchFamily="34" charset="-128"/>
              </a:rPr>
              <a:t>Instead of leisure-time centre, the municipality can offer open leisure-time activities from the fall semester the year the student turn 10 IF the student due to physical or mental reasons don’t require a place at a leisure-time centre. </a:t>
            </a:r>
          </a:p>
          <a:p>
            <a:pPr marL="171450" indent="-171450">
              <a:buFontTx/>
              <a:buChar char="-"/>
            </a:pPr>
            <a:endParaRPr lang="en-GB" altLang="sv-SE" b="0" u="none" dirty="0">
              <a:ea typeface="ＭＳ Ｐゴシック" pitchFamily="34" charset="-128"/>
            </a:endParaRPr>
          </a:p>
          <a:p>
            <a:pPr marL="171450" marR="0" lvl="0" indent="-171450" algn="l" defTabSz="457200" rtl="0" eaLnBrk="1" fontAlgn="auto" latinLnBrk="0" hangingPunct="1">
              <a:lnSpc>
                <a:spcPct val="100000"/>
              </a:lnSpc>
              <a:spcBef>
                <a:spcPts val="0"/>
              </a:spcBef>
              <a:spcAft>
                <a:spcPts val="0"/>
              </a:spcAft>
              <a:buClrTx/>
              <a:buSzTx/>
              <a:buFontTx/>
              <a:buChar char="-"/>
              <a:tabLst/>
              <a:defRPr/>
            </a:pPr>
            <a:r>
              <a:rPr lang="en-GB" altLang="sv-SE" u="none" dirty="0">
                <a:ea typeface="ＭＳ Ｐゴシック" pitchFamily="34" charset="-128"/>
              </a:rPr>
              <a:t>The </a:t>
            </a:r>
            <a:r>
              <a:rPr lang="en-GB" altLang="sv-SE" b="1" u="none" dirty="0">
                <a:ea typeface="ＭＳ Ｐゴシック" pitchFamily="34" charset="-128"/>
              </a:rPr>
              <a:t>child’s home municipality must also provide leisure-time centres for pupils that are enrolled in an independent school IF the independent school provider can’t offer education in a leisure-time centre</a:t>
            </a:r>
            <a:r>
              <a:rPr lang="en-GB" altLang="sv-SE" u="none" dirty="0">
                <a:ea typeface="ＭＳ Ｐゴシック" pitchFamily="34" charset="-128"/>
              </a:rPr>
              <a:t>. </a:t>
            </a:r>
            <a:endParaRPr lang="sv-SE" altLang="sv-SE" u="none" dirty="0">
              <a:ea typeface="ＭＳ Ｐゴシック" pitchFamily="34" charset="-128"/>
            </a:endParaRPr>
          </a:p>
          <a:p>
            <a:endParaRPr lang="en-GB" altLang="sv-SE" b="0" u="none" dirty="0">
              <a:ea typeface="ＭＳ Ｐゴシック" pitchFamily="34" charset="-128"/>
            </a:endParaRPr>
          </a:p>
          <a:p>
            <a:pPr marL="171450" indent="-171450">
              <a:buFontTx/>
              <a:buChar char="-"/>
            </a:pPr>
            <a:r>
              <a:rPr lang="en-GB" altLang="sv-SE" b="0" u="none" dirty="0">
                <a:ea typeface="ＭＳ Ｐゴシック" pitchFamily="34" charset="-128"/>
              </a:rPr>
              <a:t>The </a:t>
            </a:r>
            <a:r>
              <a:rPr lang="en-GB" altLang="sv-SE" b="1" u="none" dirty="0">
                <a:ea typeface="ＭＳ Ｐゴシック" pitchFamily="34" charset="-128"/>
              </a:rPr>
              <a:t>state</a:t>
            </a:r>
            <a:r>
              <a:rPr lang="en-GB" altLang="sv-SE" b="0" u="none" dirty="0">
                <a:ea typeface="ＭＳ Ｐゴシック" pitchFamily="34" charset="-128"/>
              </a:rPr>
              <a:t> </a:t>
            </a:r>
            <a:r>
              <a:rPr lang="en-GB" altLang="sv-SE" u="none" dirty="0">
                <a:ea typeface="ＭＳ Ｐゴシック" pitchFamily="34" charset="-128"/>
              </a:rPr>
              <a:t>should provide </a:t>
            </a:r>
            <a:r>
              <a:rPr lang="en-GB" altLang="sv-SE" b="1" u="none" dirty="0">
                <a:ea typeface="ＭＳ Ｐゴシック" pitchFamily="34" charset="-128"/>
              </a:rPr>
              <a:t>leisure-time centres </a:t>
            </a:r>
            <a:r>
              <a:rPr lang="en-GB" altLang="sv-SE" u="none" dirty="0">
                <a:ea typeface="ＭＳ Ｐゴシック" pitchFamily="34" charset="-128"/>
              </a:rPr>
              <a:t>to all pupils </a:t>
            </a:r>
            <a:r>
              <a:rPr lang="en-GB" altLang="sv-SE" b="0" u="none" dirty="0">
                <a:ea typeface="ＭＳ Ｐゴシック" pitchFamily="34" charset="-128"/>
              </a:rPr>
              <a:t>in the </a:t>
            </a:r>
            <a:r>
              <a:rPr lang="en-GB" altLang="sv-SE" b="1" u="none" dirty="0">
                <a:ea typeface="ＭＳ Ｐゴシック" pitchFamily="34" charset="-128"/>
              </a:rPr>
              <a:t>special school </a:t>
            </a:r>
            <a:r>
              <a:rPr lang="en-GB" altLang="sv-SE" b="0" u="none" dirty="0">
                <a:ea typeface="ＭＳ Ｐゴシック" pitchFamily="34" charset="-128"/>
              </a:rPr>
              <a:t>and in </a:t>
            </a:r>
            <a:r>
              <a:rPr lang="en-GB" altLang="sv-SE" u="none" dirty="0">
                <a:ea typeface="ＭＳ Ｐゴシック" pitchFamily="34" charset="-128"/>
              </a:rPr>
              <a:t>the </a:t>
            </a:r>
            <a:r>
              <a:rPr lang="en-GB" altLang="sv-SE" b="1" u="none" dirty="0">
                <a:ea typeface="ＭＳ Ｐゴシック" pitchFamily="34" charset="-128"/>
              </a:rPr>
              <a:t>Sami school</a:t>
            </a:r>
            <a:r>
              <a:rPr lang="en-GB" altLang="sv-SE" u="none" dirty="0">
                <a:ea typeface="ＭＳ Ｐゴシック" pitchFamily="34" charset="-128"/>
              </a:rPr>
              <a:t>. </a:t>
            </a:r>
          </a:p>
          <a:p>
            <a:endParaRPr lang="en-GB" altLang="sv-SE" u="none" dirty="0">
              <a:ea typeface="ＭＳ Ｐゴシック" pitchFamily="34" charset="-128"/>
            </a:endParaRPr>
          </a:p>
          <a:p>
            <a:pPr marL="171450" indent="-171450">
              <a:buFontTx/>
              <a:buChar char="-"/>
            </a:pPr>
            <a:r>
              <a:rPr lang="en-GB" altLang="sv-SE" u="none" dirty="0">
                <a:ea typeface="ＭＳ Ｐゴシック" pitchFamily="34" charset="-128"/>
              </a:rPr>
              <a:t>The leisure-time centre should in applicable parts follow the curriculum for the compulsory school, the preschool class and the leisure-time centre</a:t>
            </a:r>
          </a:p>
          <a:p>
            <a:endParaRPr lang="sv-SE" u="none" dirty="0"/>
          </a:p>
          <a:p>
            <a:pPr marL="0" marR="0" lvl="0" indent="0" algn="l" defTabSz="685800" rtl="0" eaLnBrk="1" fontAlgn="auto" latinLnBrk="0" hangingPunct="1">
              <a:lnSpc>
                <a:spcPct val="100000"/>
              </a:lnSpc>
              <a:spcBef>
                <a:spcPts val="0"/>
              </a:spcBef>
              <a:spcAft>
                <a:spcPts val="0"/>
              </a:spcAft>
              <a:buClrTx/>
              <a:buSzTx/>
              <a:buFontTx/>
              <a:buNone/>
              <a:tabLst/>
              <a:defRPr/>
            </a:pPr>
            <a:r>
              <a:rPr lang="en-GB" altLang="sv-SE" sz="1200" i="1" u="none" dirty="0" err="1">
                <a:ea typeface="ＭＳ Ｐゴシック" pitchFamily="34" charset="-128"/>
              </a:rPr>
              <a:t>Presentatören</a:t>
            </a:r>
            <a:r>
              <a:rPr lang="en-GB" altLang="sv-SE" sz="1200" i="1" u="none" dirty="0">
                <a:ea typeface="ＭＳ Ｐゴシック" pitchFamily="34" charset="-128"/>
              </a:rPr>
              <a:t> </a:t>
            </a:r>
            <a:r>
              <a:rPr lang="en-GB" altLang="sv-SE" sz="1200" i="1" u="none" dirty="0" err="1">
                <a:ea typeface="ＭＳ Ｐゴシック" pitchFamily="34" charset="-128"/>
              </a:rPr>
              <a:t>kompletterar</a:t>
            </a:r>
            <a:r>
              <a:rPr lang="en-GB" altLang="sv-SE" sz="1200" i="1" u="none" dirty="0">
                <a:ea typeface="ＭＳ Ｐゴシック" pitchFamily="34" charset="-128"/>
              </a:rPr>
              <a:t> med </a:t>
            </a:r>
            <a:r>
              <a:rPr lang="en-GB" altLang="sv-SE" sz="1200" i="1" u="none" dirty="0" err="1">
                <a:ea typeface="ＭＳ Ｐゴシック" pitchFamily="34" charset="-128"/>
              </a:rPr>
              <a:t>fakta</a:t>
            </a:r>
            <a:r>
              <a:rPr lang="en-GB" altLang="sv-SE" sz="1200" i="1" u="none" dirty="0">
                <a:ea typeface="ＭＳ Ｐゴシック" pitchFamily="34" charset="-128"/>
              </a:rPr>
              <a:t> och information </a:t>
            </a:r>
            <a:r>
              <a:rPr lang="en-GB" altLang="sv-SE" sz="1200" i="1" u="none" dirty="0" err="1">
                <a:ea typeface="ＭＳ Ｐゴシック" pitchFamily="34" charset="-128"/>
              </a:rPr>
              <a:t>som</a:t>
            </a:r>
            <a:r>
              <a:rPr lang="en-GB" altLang="sv-SE" sz="1200" i="1" u="none" dirty="0">
                <a:ea typeface="ＭＳ Ｐゴシック" pitchFamily="34" charset="-128"/>
              </a:rPr>
              <a:t> </a:t>
            </a:r>
            <a:r>
              <a:rPr lang="en-GB" altLang="sv-SE" sz="1200" i="1" u="none" dirty="0" err="1">
                <a:ea typeface="ＭＳ Ｐゴシック" pitchFamily="34" charset="-128"/>
              </a:rPr>
              <a:t>kan</a:t>
            </a:r>
            <a:r>
              <a:rPr lang="en-GB" altLang="sv-SE" sz="1200" i="1" u="none" dirty="0">
                <a:ea typeface="ＭＳ Ｐゴシック" pitchFamily="34" charset="-128"/>
              </a:rPr>
              <a:t> </a:t>
            </a:r>
            <a:r>
              <a:rPr lang="en-GB" altLang="sv-SE" sz="1200" i="1" u="none" dirty="0" err="1">
                <a:ea typeface="ＭＳ Ｐゴシック" pitchFamily="34" charset="-128"/>
              </a:rPr>
              <a:t>tänkas</a:t>
            </a:r>
            <a:r>
              <a:rPr lang="en-GB" altLang="sv-SE" sz="1200" i="1" u="none" dirty="0">
                <a:ea typeface="ＭＳ Ｐゴシック" pitchFamily="34" charset="-128"/>
              </a:rPr>
              <a:t> </a:t>
            </a:r>
            <a:r>
              <a:rPr lang="en-GB" altLang="sv-SE" sz="1200" i="1" u="none" dirty="0" err="1">
                <a:ea typeface="ＭＳ Ｐゴシック" pitchFamily="34" charset="-128"/>
              </a:rPr>
              <a:t>efterfrågas</a:t>
            </a:r>
            <a:r>
              <a:rPr lang="en-GB" altLang="sv-SE" sz="1200" i="1" u="none" dirty="0">
                <a:ea typeface="ＭＳ Ｐゴシック" pitchFamily="34" charset="-128"/>
              </a:rPr>
              <a:t>. </a:t>
            </a:r>
            <a:endParaRPr lang="sv-SE" u="none" dirty="0"/>
          </a:p>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10</a:t>
            </a:fld>
            <a:endParaRPr lang="sv-SE"/>
          </a:p>
        </p:txBody>
      </p:sp>
    </p:spTree>
    <p:extLst>
      <p:ext uri="{BB962C8B-B14F-4D97-AF65-F5344CB8AC3E}">
        <p14:creationId xmlns:p14="http://schemas.microsoft.com/office/powerpoint/2010/main" val="291687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altLang="sv-SE" dirty="0">
                <a:ea typeface="ＭＳ Ｐゴシック" pitchFamily="34" charset="-128"/>
              </a:rPr>
              <a:t>All youths in Sweden who have completed compulsory school are entitled to a </a:t>
            </a:r>
            <a:r>
              <a:rPr lang="en-GB" altLang="sv-SE" b="1" dirty="0">
                <a:ea typeface="ＭＳ Ｐゴシック" pitchFamily="34" charset="-128"/>
              </a:rPr>
              <a:t>3-year upper secondary school</a:t>
            </a:r>
          </a:p>
          <a:p>
            <a:endParaRPr lang="en-GB" altLang="sv-SE" dirty="0">
              <a:ea typeface="ＭＳ Ｐゴシック" pitchFamily="34" charset="-128"/>
            </a:endParaRPr>
          </a:p>
          <a:p>
            <a:r>
              <a:rPr lang="en-GB" altLang="sv-SE" dirty="0">
                <a:ea typeface="ＭＳ Ｐゴシック" pitchFamily="34" charset="-128"/>
              </a:rPr>
              <a:t>Upper secondary school aims to </a:t>
            </a:r>
            <a:r>
              <a:rPr lang="en-GB" altLang="sv-SE" b="1" dirty="0">
                <a:ea typeface="ＭＳ Ｐゴシック" pitchFamily="34" charset="-128"/>
              </a:rPr>
              <a:t>provide a good foundation for working life, further studies, personal development and active participation in the life of society.</a:t>
            </a:r>
          </a:p>
          <a:p>
            <a:endParaRPr lang="en-GB" altLang="sv-SE" dirty="0">
              <a:ea typeface="ＭＳ Ｐゴシック" pitchFamily="34" charset="-128"/>
            </a:endParaRPr>
          </a:p>
          <a:p>
            <a:r>
              <a:rPr lang="en-US" b="1" dirty="0"/>
              <a:t>All municipalities are required by law to offer upper secondary schooling to all pupils who have completed compulsory school.</a:t>
            </a:r>
          </a:p>
          <a:p>
            <a:endParaRPr lang="en-US" dirty="0"/>
          </a:p>
          <a:p>
            <a:endParaRPr lang="sv-SE" dirty="0"/>
          </a:p>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11</a:t>
            </a:fld>
            <a:endParaRPr lang="sv-SE"/>
          </a:p>
        </p:txBody>
      </p:sp>
    </p:spTree>
    <p:extLst>
      <p:ext uri="{BB962C8B-B14F-4D97-AF65-F5344CB8AC3E}">
        <p14:creationId xmlns:p14="http://schemas.microsoft.com/office/powerpoint/2010/main" val="2116455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85"/>
            <a:ext cx="7772400" cy="1080135"/>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4/4/2022</a:t>
            </a:fld>
            <a:endParaRPr lang="en-US"/>
          </a:p>
        </p:txBody>
      </p:sp>
      <p:sp>
        <p:nvSpPr>
          <p:cNvPr id="6" name="Holder 6"/>
          <p:cNvSpPr>
            <a:spLocks noGrp="1"/>
          </p:cNvSpPr>
          <p:nvPr>
            <p:ph type="sldNum" sz="quarter" idx="7"/>
          </p:nvPr>
        </p:nvSpPr>
        <p:spPr/>
        <p:txBody>
          <a:bodyPr lIns="0" tIns="0" rIns="0" bIns="0"/>
          <a:lstStyle>
            <a:lvl1pPr>
              <a:defRPr sz="800" b="1" i="0">
                <a:solidFill>
                  <a:schemeClr val="tx1"/>
                </a:solidFill>
                <a:latin typeface="Source Sans Pro Semibold"/>
                <a:cs typeface="Source Sans Pro Semibold"/>
              </a:defRPr>
            </a:lvl1p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a:t>
            </a:fld>
            <a:endParaRPr b="0" dirty="0">
              <a:latin typeface="Arial"/>
              <a:cs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692859"/>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4/4/2022</a:t>
            </a:fld>
            <a:endParaRPr lang="en-US"/>
          </a:p>
        </p:txBody>
      </p:sp>
      <p:sp>
        <p:nvSpPr>
          <p:cNvPr id="6" name="Holder 6"/>
          <p:cNvSpPr>
            <a:spLocks noGrp="1"/>
          </p:cNvSpPr>
          <p:nvPr>
            <p:ph type="sldNum" sz="quarter" idx="7"/>
          </p:nvPr>
        </p:nvSpPr>
        <p:spPr/>
        <p:txBody>
          <a:bodyPr lIns="0" tIns="0" rIns="0" bIns="0"/>
          <a:lstStyle>
            <a:lvl1pPr>
              <a:defRPr sz="800" b="1" i="0">
                <a:solidFill>
                  <a:schemeClr val="tx1"/>
                </a:solidFill>
                <a:latin typeface="Source Sans Pro Semibold"/>
                <a:cs typeface="Source Sans Pro Semibold"/>
              </a:defRPr>
            </a:lvl1p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a:t>
            </a:fld>
            <a:endParaRPr b="0" dirty="0">
              <a:latin typeface="Arial"/>
              <a:cs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692859"/>
                </a:solidFill>
                <a:latin typeface="Arial"/>
                <a:cs typeface="Arial"/>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4/4/2022</a:t>
            </a:fld>
            <a:endParaRPr lang="en-US"/>
          </a:p>
        </p:txBody>
      </p:sp>
      <p:sp>
        <p:nvSpPr>
          <p:cNvPr id="7" name="Holder 7"/>
          <p:cNvSpPr>
            <a:spLocks noGrp="1"/>
          </p:cNvSpPr>
          <p:nvPr>
            <p:ph type="sldNum" sz="quarter" idx="7"/>
          </p:nvPr>
        </p:nvSpPr>
        <p:spPr/>
        <p:txBody>
          <a:bodyPr lIns="0" tIns="0" rIns="0" bIns="0"/>
          <a:lstStyle>
            <a:lvl1pPr>
              <a:defRPr sz="800" b="1" i="0">
                <a:solidFill>
                  <a:schemeClr val="tx1"/>
                </a:solidFill>
                <a:latin typeface="Source Sans Pro Semibold"/>
                <a:cs typeface="Source Sans Pro Semibold"/>
              </a:defRPr>
            </a:lvl1p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a:t>
            </a:fld>
            <a:endParaRPr b="0" dirty="0">
              <a:latin typeface="Arial"/>
              <a:cs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12687" y="12662"/>
            <a:ext cx="9131312" cy="5128475"/>
          </a:xfrm>
          <a:prstGeom prst="rect">
            <a:avLst/>
          </a:prstGeom>
        </p:spPr>
      </p:pic>
      <p:sp>
        <p:nvSpPr>
          <p:cNvPr id="17" name="bg object 17"/>
          <p:cNvSpPr/>
          <p:nvPr/>
        </p:nvSpPr>
        <p:spPr>
          <a:xfrm>
            <a:off x="1533742"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18" name="bg object 18"/>
          <p:cNvSpPr/>
          <p:nvPr/>
        </p:nvSpPr>
        <p:spPr>
          <a:xfrm>
            <a:off x="2358318"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19" name="bg object 19"/>
          <p:cNvSpPr/>
          <p:nvPr/>
        </p:nvSpPr>
        <p:spPr>
          <a:xfrm>
            <a:off x="3182895"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0" name="bg object 20"/>
          <p:cNvSpPr/>
          <p:nvPr/>
        </p:nvSpPr>
        <p:spPr>
          <a:xfrm>
            <a:off x="4007345"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1" name="bg object 21"/>
          <p:cNvSpPr/>
          <p:nvPr/>
        </p:nvSpPr>
        <p:spPr>
          <a:xfrm>
            <a:off x="4831921"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2" name="bg object 22"/>
          <p:cNvSpPr/>
          <p:nvPr/>
        </p:nvSpPr>
        <p:spPr>
          <a:xfrm>
            <a:off x="5656498"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3" name="bg object 23"/>
          <p:cNvSpPr/>
          <p:nvPr/>
        </p:nvSpPr>
        <p:spPr>
          <a:xfrm>
            <a:off x="710054"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4" name="bg object 24"/>
          <p:cNvSpPr/>
          <p:nvPr/>
        </p:nvSpPr>
        <p:spPr>
          <a:xfrm>
            <a:off x="6480059"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5" name="bg object 25"/>
          <p:cNvSpPr/>
          <p:nvPr/>
        </p:nvSpPr>
        <p:spPr>
          <a:xfrm>
            <a:off x="7304636"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6" name="bg object 26"/>
          <p:cNvSpPr/>
          <p:nvPr/>
        </p:nvSpPr>
        <p:spPr>
          <a:xfrm>
            <a:off x="8129212"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7" name="bg object 27"/>
          <p:cNvSpPr/>
          <p:nvPr/>
        </p:nvSpPr>
        <p:spPr>
          <a:xfrm>
            <a:off x="8953661"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8" name="bg object 28"/>
          <p:cNvSpPr/>
          <p:nvPr/>
        </p:nvSpPr>
        <p:spPr>
          <a:xfrm>
            <a:off x="12687" y="1658429"/>
            <a:ext cx="9131935" cy="472440"/>
          </a:xfrm>
          <a:custGeom>
            <a:avLst/>
            <a:gdLst/>
            <a:ahLst/>
            <a:cxnLst/>
            <a:rect l="l" t="t" r="r" b="b"/>
            <a:pathLst>
              <a:path w="9131935" h="472439">
                <a:moveTo>
                  <a:pt x="0" y="308860"/>
                </a:moveTo>
                <a:lnTo>
                  <a:pt x="284698" y="472118"/>
                </a:lnTo>
                <a:lnTo>
                  <a:pt x="1110543" y="0"/>
                </a:lnTo>
                <a:lnTo>
                  <a:pt x="1932582" y="472118"/>
                </a:lnTo>
                <a:lnTo>
                  <a:pt x="2758554" y="0"/>
                </a:lnTo>
                <a:lnTo>
                  <a:pt x="3580339" y="471485"/>
                </a:lnTo>
                <a:lnTo>
                  <a:pt x="4407707" y="0"/>
                </a:lnTo>
                <a:lnTo>
                  <a:pt x="5231015" y="472118"/>
                </a:lnTo>
                <a:lnTo>
                  <a:pt x="6056860" y="0"/>
                </a:lnTo>
                <a:lnTo>
                  <a:pt x="6878899" y="472118"/>
                </a:lnTo>
                <a:lnTo>
                  <a:pt x="7704871" y="0"/>
                </a:lnTo>
                <a:lnTo>
                  <a:pt x="8526656" y="471485"/>
                </a:lnTo>
                <a:lnTo>
                  <a:pt x="9131313" y="126914"/>
                </a:lnTo>
              </a:path>
            </a:pathLst>
          </a:custGeom>
          <a:ln w="15699">
            <a:solidFill>
              <a:srgbClr val="FFFFFF"/>
            </a:solidFill>
          </a:ln>
        </p:spPr>
        <p:txBody>
          <a:bodyPr wrap="square" lIns="0" tIns="0" rIns="0" bIns="0" rtlCol="0"/>
          <a:lstStyle/>
          <a:p>
            <a:endParaRPr/>
          </a:p>
        </p:txBody>
      </p:sp>
      <p:sp>
        <p:nvSpPr>
          <p:cNvPr id="29" name="bg object 29"/>
          <p:cNvSpPr/>
          <p:nvPr/>
        </p:nvSpPr>
        <p:spPr>
          <a:xfrm>
            <a:off x="12687" y="1657796"/>
            <a:ext cx="9131935" cy="473075"/>
          </a:xfrm>
          <a:custGeom>
            <a:avLst/>
            <a:gdLst/>
            <a:ahLst/>
            <a:cxnLst/>
            <a:rect l="l" t="t" r="r" b="b"/>
            <a:pathLst>
              <a:path w="9131935" h="473075">
                <a:moveTo>
                  <a:pt x="0" y="163569"/>
                </a:moveTo>
                <a:lnTo>
                  <a:pt x="285966" y="633"/>
                </a:lnTo>
                <a:lnTo>
                  <a:pt x="1109274" y="472751"/>
                </a:lnTo>
                <a:lnTo>
                  <a:pt x="1932582" y="0"/>
                </a:lnTo>
                <a:lnTo>
                  <a:pt x="2757285" y="472751"/>
                </a:lnTo>
                <a:lnTo>
                  <a:pt x="3581608" y="0"/>
                </a:lnTo>
                <a:lnTo>
                  <a:pt x="4404916" y="472118"/>
                </a:lnTo>
                <a:lnTo>
                  <a:pt x="5232283" y="633"/>
                </a:lnTo>
                <a:lnTo>
                  <a:pt x="6052927" y="472118"/>
                </a:lnTo>
                <a:lnTo>
                  <a:pt x="6878899" y="0"/>
                </a:lnTo>
                <a:lnTo>
                  <a:pt x="7703602" y="472751"/>
                </a:lnTo>
                <a:lnTo>
                  <a:pt x="8527925" y="0"/>
                </a:lnTo>
                <a:lnTo>
                  <a:pt x="9131313" y="346007"/>
                </a:lnTo>
              </a:path>
            </a:pathLst>
          </a:custGeom>
          <a:ln w="15699">
            <a:solidFill>
              <a:srgbClr val="FFFFFF"/>
            </a:solidFill>
          </a:ln>
        </p:spPr>
        <p:txBody>
          <a:bodyPr wrap="square" lIns="0" tIns="0" rIns="0" bIns="0" rtlCol="0"/>
          <a:lstStyle/>
          <a:p>
            <a:endParaRPr/>
          </a:p>
        </p:txBody>
      </p:sp>
      <p:sp>
        <p:nvSpPr>
          <p:cNvPr id="30" name="bg object 30"/>
          <p:cNvSpPr/>
          <p:nvPr/>
        </p:nvSpPr>
        <p:spPr>
          <a:xfrm>
            <a:off x="1533742"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31" name="bg object 31"/>
          <p:cNvSpPr/>
          <p:nvPr/>
        </p:nvSpPr>
        <p:spPr>
          <a:xfrm>
            <a:off x="2358318"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32" name="bg object 32"/>
          <p:cNvSpPr/>
          <p:nvPr/>
        </p:nvSpPr>
        <p:spPr>
          <a:xfrm>
            <a:off x="3182895"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33" name="bg object 33"/>
          <p:cNvSpPr/>
          <p:nvPr/>
        </p:nvSpPr>
        <p:spPr>
          <a:xfrm>
            <a:off x="4007345"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34" name="bg object 34"/>
          <p:cNvSpPr/>
          <p:nvPr/>
        </p:nvSpPr>
        <p:spPr>
          <a:xfrm>
            <a:off x="4831921"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35" name="bg object 35"/>
          <p:cNvSpPr/>
          <p:nvPr/>
        </p:nvSpPr>
        <p:spPr>
          <a:xfrm>
            <a:off x="5656498"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36" name="bg object 36"/>
          <p:cNvSpPr/>
          <p:nvPr/>
        </p:nvSpPr>
        <p:spPr>
          <a:xfrm>
            <a:off x="710054"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37" name="bg object 37"/>
          <p:cNvSpPr/>
          <p:nvPr/>
        </p:nvSpPr>
        <p:spPr>
          <a:xfrm>
            <a:off x="6480059"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38" name="bg object 38"/>
          <p:cNvSpPr/>
          <p:nvPr/>
        </p:nvSpPr>
        <p:spPr>
          <a:xfrm>
            <a:off x="7304636"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39" name="bg object 39"/>
          <p:cNvSpPr/>
          <p:nvPr/>
        </p:nvSpPr>
        <p:spPr>
          <a:xfrm>
            <a:off x="8129212"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40" name="bg object 40"/>
          <p:cNvSpPr/>
          <p:nvPr/>
        </p:nvSpPr>
        <p:spPr>
          <a:xfrm>
            <a:off x="8953661"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41" name="bg object 41"/>
          <p:cNvSpPr/>
          <p:nvPr/>
        </p:nvSpPr>
        <p:spPr>
          <a:xfrm>
            <a:off x="12687" y="3083899"/>
            <a:ext cx="9131935" cy="472440"/>
          </a:xfrm>
          <a:custGeom>
            <a:avLst/>
            <a:gdLst/>
            <a:ahLst/>
            <a:cxnLst/>
            <a:rect l="l" t="t" r="r" b="b"/>
            <a:pathLst>
              <a:path w="9131935" h="472439">
                <a:moveTo>
                  <a:pt x="0" y="308860"/>
                </a:moveTo>
                <a:lnTo>
                  <a:pt x="284698" y="472118"/>
                </a:lnTo>
                <a:lnTo>
                  <a:pt x="1110543" y="0"/>
                </a:lnTo>
                <a:lnTo>
                  <a:pt x="1932582" y="472118"/>
                </a:lnTo>
                <a:lnTo>
                  <a:pt x="2758554" y="0"/>
                </a:lnTo>
                <a:lnTo>
                  <a:pt x="3580339" y="471485"/>
                </a:lnTo>
                <a:lnTo>
                  <a:pt x="4407707" y="0"/>
                </a:lnTo>
                <a:lnTo>
                  <a:pt x="5231015" y="472118"/>
                </a:lnTo>
                <a:lnTo>
                  <a:pt x="6056860" y="0"/>
                </a:lnTo>
                <a:lnTo>
                  <a:pt x="6878899" y="472118"/>
                </a:lnTo>
                <a:lnTo>
                  <a:pt x="7704871" y="0"/>
                </a:lnTo>
                <a:lnTo>
                  <a:pt x="8526656" y="471485"/>
                </a:lnTo>
                <a:lnTo>
                  <a:pt x="9131313" y="126914"/>
                </a:lnTo>
              </a:path>
            </a:pathLst>
          </a:custGeom>
          <a:ln w="15699">
            <a:solidFill>
              <a:srgbClr val="FFFFFF"/>
            </a:solidFill>
          </a:ln>
        </p:spPr>
        <p:txBody>
          <a:bodyPr wrap="square" lIns="0" tIns="0" rIns="0" bIns="0" rtlCol="0"/>
          <a:lstStyle/>
          <a:p>
            <a:endParaRPr/>
          </a:p>
        </p:txBody>
      </p:sp>
      <p:sp>
        <p:nvSpPr>
          <p:cNvPr id="42" name="bg object 42"/>
          <p:cNvSpPr/>
          <p:nvPr/>
        </p:nvSpPr>
        <p:spPr>
          <a:xfrm>
            <a:off x="12687" y="3083267"/>
            <a:ext cx="9131935" cy="473075"/>
          </a:xfrm>
          <a:custGeom>
            <a:avLst/>
            <a:gdLst/>
            <a:ahLst/>
            <a:cxnLst/>
            <a:rect l="l" t="t" r="r" b="b"/>
            <a:pathLst>
              <a:path w="9131935" h="473075">
                <a:moveTo>
                  <a:pt x="0" y="163569"/>
                </a:moveTo>
                <a:lnTo>
                  <a:pt x="285966" y="633"/>
                </a:lnTo>
                <a:lnTo>
                  <a:pt x="1109274" y="472751"/>
                </a:lnTo>
                <a:lnTo>
                  <a:pt x="1932582" y="0"/>
                </a:lnTo>
                <a:lnTo>
                  <a:pt x="2757285" y="472751"/>
                </a:lnTo>
                <a:lnTo>
                  <a:pt x="3581608" y="0"/>
                </a:lnTo>
                <a:lnTo>
                  <a:pt x="4404916" y="472118"/>
                </a:lnTo>
                <a:lnTo>
                  <a:pt x="5232283" y="633"/>
                </a:lnTo>
                <a:lnTo>
                  <a:pt x="6052927" y="472118"/>
                </a:lnTo>
                <a:lnTo>
                  <a:pt x="6878899" y="0"/>
                </a:lnTo>
                <a:lnTo>
                  <a:pt x="7703602" y="472751"/>
                </a:lnTo>
                <a:lnTo>
                  <a:pt x="8527925" y="0"/>
                </a:lnTo>
                <a:lnTo>
                  <a:pt x="9131313" y="346007"/>
                </a:lnTo>
              </a:path>
            </a:pathLst>
          </a:custGeom>
          <a:ln w="15699">
            <a:solidFill>
              <a:srgbClr val="FFFFFF"/>
            </a:solidFill>
          </a:ln>
        </p:spPr>
        <p:txBody>
          <a:bodyPr wrap="square" lIns="0" tIns="0" rIns="0" bIns="0" rtlCol="0"/>
          <a:lstStyle/>
          <a:p>
            <a:endParaRPr/>
          </a:p>
        </p:txBody>
      </p:sp>
      <p:sp>
        <p:nvSpPr>
          <p:cNvPr id="43" name="bg object 43"/>
          <p:cNvSpPr/>
          <p:nvPr/>
        </p:nvSpPr>
        <p:spPr>
          <a:xfrm>
            <a:off x="702183" y="4264774"/>
            <a:ext cx="8259445" cy="876935"/>
          </a:xfrm>
          <a:custGeom>
            <a:avLst/>
            <a:gdLst/>
            <a:ahLst/>
            <a:cxnLst/>
            <a:rect l="l" t="t" r="r" b="b"/>
            <a:pathLst>
              <a:path w="8259445" h="876935">
                <a:moveTo>
                  <a:pt x="15735" y="0"/>
                </a:moveTo>
                <a:lnTo>
                  <a:pt x="0" y="0"/>
                </a:lnTo>
                <a:lnTo>
                  <a:pt x="0" y="876376"/>
                </a:lnTo>
                <a:lnTo>
                  <a:pt x="15735" y="876376"/>
                </a:lnTo>
                <a:lnTo>
                  <a:pt x="15735" y="0"/>
                </a:lnTo>
                <a:close/>
              </a:path>
              <a:path w="8259445" h="876935">
                <a:moveTo>
                  <a:pt x="839419" y="0"/>
                </a:moveTo>
                <a:lnTo>
                  <a:pt x="823683" y="0"/>
                </a:lnTo>
                <a:lnTo>
                  <a:pt x="823683" y="876376"/>
                </a:lnTo>
                <a:lnTo>
                  <a:pt x="839419" y="876376"/>
                </a:lnTo>
                <a:lnTo>
                  <a:pt x="839419" y="0"/>
                </a:lnTo>
                <a:close/>
              </a:path>
              <a:path w="8259445" h="876935">
                <a:moveTo>
                  <a:pt x="1663992" y="0"/>
                </a:moveTo>
                <a:lnTo>
                  <a:pt x="1648269" y="0"/>
                </a:lnTo>
                <a:lnTo>
                  <a:pt x="1648269" y="876376"/>
                </a:lnTo>
                <a:lnTo>
                  <a:pt x="1663992" y="876376"/>
                </a:lnTo>
                <a:lnTo>
                  <a:pt x="1663992" y="0"/>
                </a:lnTo>
                <a:close/>
              </a:path>
              <a:path w="8259445" h="876935">
                <a:moveTo>
                  <a:pt x="2488565" y="0"/>
                </a:moveTo>
                <a:lnTo>
                  <a:pt x="2472842" y="0"/>
                </a:lnTo>
                <a:lnTo>
                  <a:pt x="2472842" y="876376"/>
                </a:lnTo>
                <a:lnTo>
                  <a:pt x="2488565" y="876376"/>
                </a:lnTo>
                <a:lnTo>
                  <a:pt x="2488565" y="0"/>
                </a:lnTo>
                <a:close/>
              </a:path>
              <a:path w="8259445" h="876935">
                <a:moveTo>
                  <a:pt x="3313023" y="0"/>
                </a:moveTo>
                <a:lnTo>
                  <a:pt x="3297288" y="0"/>
                </a:lnTo>
                <a:lnTo>
                  <a:pt x="3297288" y="876376"/>
                </a:lnTo>
                <a:lnTo>
                  <a:pt x="3313023" y="876376"/>
                </a:lnTo>
                <a:lnTo>
                  <a:pt x="3313023" y="0"/>
                </a:lnTo>
                <a:close/>
              </a:path>
              <a:path w="8259445" h="876935">
                <a:moveTo>
                  <a:pt x="4137596" y="0"/>
                </a:moveTo>
                <a:lnTo>
                  <a:pt x="4121861" y="0"/>
                </a:lnTo>
                <a:lnTo>
                  <a:pt x="4121861" y="876376"/>
                </a:lnTo>
                <a:lnTo>
                  <a:pt x="4137596" y="876376"/>
                </a:lnTo>
                <a:lnTo>
                  <a:pt x="4137596" y="0"/>
                </a:lnTo>
                <a:close/>
              </a:path>
              <a:path w="8259445" h="876935">
                <a:moveTo>
                  <a:pt x="4962169" y="0"/>
                </a:moveTo>
                <a:lnTo>
                  <a:pt x="4946447" y="0"/>
                </a:lnTo>
                <a:lnTo>
                  <a:pt x="4946447" y="876376"/>
                </a:lnTo>
                <a:lnTo>
                  <a:pt x="4962169" y="876376"/>
                </a:lnTo>
                <a:lnTo>
                  <a:pt x="4962169" y="0"/>
                </a:lnTo>
                <a:close/>
              </a:path>
              <a:path w="8259445" h="876935">
                <a:moveTo>
                  <a:pt x="5785739" y="0"/>
                </a:moveTo>
                <a:lnTo>
                  <a:pt x="5770003" y="0"/>
                </a:lnTo>
                <a:lnTo>
                  <a:pt x="5770003" y="876376"/>
                </a:lnTo>
                <a:lnTo>
                  <a:pt x="5785739" y="876376"/>
                </a:lnTo>
                <a:lnTo>
                  <a:pt x="5785739" y="0"/>
                </a:lnTo>
                <a:close/>
              </a:path>
              <a:path w="8259445" h="876935">
                <a:moveTo>
                  <a:pt x="6610312" y="0"/>
                </a:moveTo>
                <a:lnTo>
                  <a:pt x="6594576" y="0"/>
                </a:lnTo>
                <a:lnTo>
                  <a:pt x="6594576" y="876376"/>
                </a:lnTo>
                <a:lnTo>
                  <a:pt x="6610312" y="876376"/>
                </a:lnTo>
                <a:lnTo>
                  <a:pt x="6610312" y="0"/>
                </a:lnTo>
                <a:close/>
              </a:path>
              <a:path w="8259445" h="876935">
                <a:moveTo>
                  <a:pt x="7434885" y="0"/>
                </a:moveTo>
                <a:lnTo>
                  <a:pt x="7419162" y="0"/>
                </a:lnTo>
                <a:lnTo>
                  <a:pt x="7419162" y="876376"/>
                </a:lnTo>
                <a:lnTo>
                  <a:pt x="7434885" y="876376"/>
                </a:lnTo>
                <a:lnTo>
                  <a:pt x="7434885" y="0"/>
                </a:lnTo>
                <a:close/>
              </a:path>
              <a:path w="8259445" h="876935">
                <a:moveTo>
                  <a:pt x="8259343" y="0"/>
                </a:moveTo>
                <a:lnTo>
                  <a:pt x="8243608" y="0"/>
                </a:lnTo>
                <a:lnTo>
                  <a:pt x="8243608" y="876376"/>
                </a:lnTo>
                <a:lnTo>
                  <a:pt x="8259343" y="876376"/>
                </a:lnTo>
                <a:lnTo>
                  <a:pt x="8259343" y="0"/>
                </a:lnTo>
                <a:close/>
              </a:path>
            </a:pathLst>
          </a:custGeom>
          <a:solidFill>
            <a:srgbClr val="FFFFFF"/>
          </a:solidFill>
        </p:spPr>
        <p:txBody>
          <a:bodyPr wrap="square" lIns="0" tIns="0" rIns="0" bIns="0" rtlCol="0"/>
          <a:lstStyle/>
          <a:p>
            <a:endParaRPr/>
          </a:p>
        </p:txBody>
      </p:sp>
      <p:sp>
        <p:nvSpPr>
          <p:cNvPr id="44" name="bg object 44"/>
          <p:cNvSpPr/>
          <p:nvPr/>
        </p:nvSpPr>
        <p:spPr>
          <a:xfrm>
            <a:off x="12687" y="4509370"/>
            <a:ext cx="9131935" cy="472440"/>
          </a:xfrm>
          <a:custGeom>
            <a:avLst/>
            <a:gdLst/>
            <a:ahLst/>
            <a:cxnLst/>
            <a:rect l="l" t="t" r="r" b="b"/>
            <a:pathLst>
              <a:path w="9131935" h="472439">
                <a:moveTo>
                  <a:pt x="0" y="308860"/>
                </a:moveTo>
                <a:lnTo>
                  <a:pt x="284698" y="472118"/>
                </a:lnTo>
                <a:lnTo>
                  <a:pt x="1110543" y="0"/>
                </a:lnTo>
                <a:lnTo>
                  <a:pt x="1932582" y="472118"/>
                </a:lnTo>
                <a:lnTo>
                  <a:pt x="2758554" y="0"/>
                </a:lnTo>
                <a:lnTo>
                  <a:pt x="3580339" y="471485"/>
                </a:lnTo>
                <a:lnTo>
                  <a:pt x="4407707" y="0"/>
                </a:lnTo>
                <a:lnTo>
                  <a:pt x="5231015" y="472118"/>
                </a:lnTo>
                <a:lnTo>
                  <a:pt x="6056860" y="0"/>
                </a:lnTo>
                <a:lnTo>
                  <a:pt x="6878899" y="472118"/>
                </a:lnTo>
                <a:lnTo>
                  <a:pt x="7704871" y="0"/>
                </a:lnTo>
                <a:lnTo>
                  <a:pt x="8526656" y="471485"/>
                </a:lnTo>
                <a:lnTo>
                  <a:pt x="9131313" y="126914"/>
                </a:lnTo>
              </a:path>
            </a:pathLst>
          </a:custGeom>
          <a:ln w="15699">
            <a:solidFill>
              <a:srgbClr val="FFFFFF"/>
            </a:solidFill>
          </a:ln>
        </p:spPr>
        <p:txBody>
          <a:bodyPr wrap="square" lIns="0" tIns="0" rIns="0" bIns="0" rtlCol="0"/>
          <a:lstStyle/>
          <a:p>
            <a:endParaRPr/>
          </a:p>
        </p:txBody>
      </p:sp>
      <p:sp>
        <p:nvSpPr>
          <p:cNvPr id="45" name="bg object 45"/>
          <p:cNvSpPr/>
          <p:nvPr/>
        </p:nvSpPr>
        <p:spPr>
          <a:xfrm>
            <a:off x="12687" y="4508737"/>
            <a:ext cx="9131935" cy="473075"/>
          </a:xfrm>
          <a:custGeom>
            <a:avLst/>
            <a:gdLst/>
            <a:ahLst/>
            <a:cxnLst/>
            <a:rect l="l" t="t" r="r" b="b"/>
            <a:pathLst>
              <a:path w="9131935" h="473075">
                <a:moveTo>
                  <a:pt x="0" y="163569"/>
                </a:moveTo>
                <a:lnTo>
                  <a:pt x="285966" y="633"/>
                </a:lnTo>
                <a:lnTo>
                  <a:pt x="1109274" y="472751"/>
                </a:lnTo>
                <a:lnTo>
                  <a:pt x="1932582" y="0"/>
                </a:lnTo>
                <a:lnTo>
                  <a:pt x="2757285" y="472751"/>
                </a:lnTo>
                <a:lnTo>
                  <a:pt x="3581608" y="0"/>
                </a:lnTo>
                <a:lnTo>
                  <a:pt x="4404916" y="472118"/>
                </a:lnTo>
                <a:lnTo>
                  <a:pt x="5232283" y="633"/>
                </a:lnTo>
                <a:lnTo>
                  <a:pt x="6052927" y="472118"/>
                </a:lnTo>
                <a:lnTo>
                  <a:pt x="6878899" y="0"/>
                </a:lnTo>
                <a:lnTo>
                  <a:pt x="7703602" y="472751"/>
                </a:lnTo>
                <a:lnTo>
                  <a:pt x="8527925" y="0"/>
                </a:lnTo>
                <a:lnTo>
                  <a:pt x="9131313" y="346007"/>
                </a:lnTo>
              </a:path>
            </a:pathLst>
          </a:custGeom>
          <a:ln w="15699">
            <a:solidFill>
              <a:srgbClr val="FFFFFF"/>
            </a:solidFill>
          </a:ln>
        </p:spPr>
        <p:txBody>
          <a:bodyPr wrap="square" lIns="0" tIns="0" rIns="0" bIns="0" rtlCol="0"/>
          <a:lstStyle/>
          <a:p>
            <a:endParaRPr/>
          </a:p>
        </p:txBody>
      </p:sp>
      <p:sp>
        <p:nvSpPr>
          <p:cNvPr id="46" name="bg object 46"/>
          <p:cNvSpPr/>
          <p:nvPr/>
        </p:nvSpPr>
        <p:spPr>
          <a:xfrm>
            <a:off x="290525" y="12674"/>
            <a:ext cx="8665845" cy="5128895"/>
          </a:xfrm>
          <a:custGeom>
            <a:avLst/>
            <a:gdLst/>
            <a:ahLst/>
            <a:cxnLst/>
            <a:rect l="l" t="t" r="r" b="b"/>
            <a:pathLst>
              <a:path w="8665845" h="5128895">
                <a:moveTo>
                  <a:pt x="15735" y="4964900"/>
                </a:moveTo>
                <a:lnTo>
                  <a:pt x="0" y="4964900"/>
                </a:lnTo>
                <a:lnTo>
                  <a:pt x="0" y="5128476"/>
                </a:lnTo>
                <a:lnTo>
                  <a:pt x="15735" y="5128476"/>
                </a:lnTo>
                <a:lnTo>
                  <a:pt x="15735" y="4964900"/>
                </a:lnTo>
                <a:close/>
              </a:path>
              <a:path w="8665845" h="5128895">
                <a:moveTo>
                  <a:pt x="15735" y="0"/>
                </a:moveTo>
                <a:lnTo>
                  <a:pt x="0" y="0"/>
                </a:lnTo>
                <a:lnTo>
                  <a:pt x="0" y="221678"/>
                </a:lnTo>
                <a:lnTo>
                  <a:pt x="15735" y="221678"/>
                </a:lnTo>
                <a:lnTo>
                  <a:pt x="15735" y="0"/>
                </a:lnTo>
                <a:close/>
              </a:path>
              <a:path w="8665845" h="5128895">
                <a:moveTo>
                  <a:pt x="422186" y="0"/>
                </a:moveTo>
                <a:lnTo>
                  <a:pt x="406450" y="0"/>
                </a:lnTo>
                <a:lnTo>
                  <a:pt x="406450" y="934351"/>
                </a:lnTo>
                <a:lnTo>
                  <a:pt x="422186" y="934351"/>
                </a:lnTo>
                <a:lnTo>
                  <a:pt x="422186" y="0"/>
                </a:lnTo>
                <a:close/>
              </a:path>
              <a:path w="8665845" h="5128895">
                <a:moveTo>
                  <a:pt x="840308" y="4964900"/>
                </a:moveTo>
                <a:lnTo>
                  <a:pt x="824585" y="4964900"/>
                </a:lnTo>
                <a:lnTo>
                  <a:pt x="824585" y="5128476"/>
                </a:lnTo>
                <a:lnTo>
                  <a:pt x="840308" y="5128476"/>
                </a:lnTo>
                <a:lnTo>
                  <a:pt x="840308" y="4964900"/>
                </a:lnTo>
                <a:close/>
              </a:path>
              <a:path w="8665845" h="5128895">
                <a:moveTo>
                  <a:pt x="840308" y="0"/>
                </a:moveTo>
                <a:lnTo>
                  <a:pt x="824585" y="0"/>
                </a:lnTo>
                <a:lnTo>
                  <a:pt x="824585" y="221678"/>
                </a:lnTo>
                <a:lnTo>
                  <a:pt x="840308" y="221678"/>
                </a:lnTo>
                <a:lnTo>
                  <a:pt x="840308" y="0"/>
                </a:lnTo>
                <a:close/>
              </a:path>
              <a:path w="8665845" h="5128895">
                <a:moveTo>
                  <a:pt x="1245870" y="0"/>
                </a:moveTo>
                <a:lnTo>
                  <a:pt x="1230147" y="0"/>
                </a:lnTo>
                <a:lnTo>
                  <a:pt x="1230147" y="934351"/>
                </a:lnTo>
                <a:lnTo>
                  <a:pt x="1245870" y="934351"/>
                </a:lnTo>
                <a:lnTo>
                  <a:pt x="1245870" y="0"/>
                </a:lnTo>
                <a:close/>
              </a:path>
              <a:path w="8665845" h="5128895">
                <a:moveTo>
                  <a:pt x="1664754" y="4964900"/>
                </a:moveTo>
                <a:lnTo>
                  <a:pt x="1649031" y="4964900"/>
                </a:lnTo>
                <a:lnTo>
                  <a:pt x="1649031" y="5128476"/>
                </a:lnTo>
                <a:lnTo>
                  <a:pt x="1664754" y="5128476"/>
                </a:lnTo>
                <a:lnTo>
                  <a:pt x="1664754" y="4964900"/>
                </a:lnTo>
                <a:close/>
              </a:path>
              <a:path w="8665845" h="5128895">
                <a:moveTo>
                  <a:pt x="1664754" y="0"/>
                </a:moveTo>
                <a:lnTo>
                  <a:pt x="1649031" y="0"/>
                </a:lnTo>
                <a:lnTo>
                  <a:pt x="1649031" y="221678"/>
                </a:lnTo>
                <a:lnTo>
                  <a:pt x="1664754" y="221678"/>
                </a:lnTo>
                <a:lnTo>
                  <a:pt x="1664754" y="0"/>
                </a:lnTo>
                <a:close/>
              </a:path>
              <a:path w="8665845" h="5128895">
                <a:moveTo>
                  <a:pt x="2070455" y="0"/>
                </a:moveTo>
                <a:lnTo>
                  <a:pt x="2054720" y="0"/>
                </a:lnTo>
                <a:lnTo>
                  <a:pt x="2054720" y="934351"/>
                </a:lnTo>
                <a:lnTo>
                  <a:pt x="2070455" y="934351"/>
                </a:lnTo>
                <a:lnTo>
                  <a:pt x="2070455" y="0"/>
                </a:lnTo>
                <a:close/>
              </a:path>
              <a:path w="8665845" h="5128895">
                <a:moveTo>
                  <a:pt x="2489339" y="4964900"/>
                </a:moveTo>
                <a:lnTo>
                  <a:pt x="2473604" y="4964900"/>
                </a:lnTo>
                <a:lnTo>
                  <a:pt x="2473604" y="5128476"/>
                </a:lnTo>
                <a:lnTo>
                  <a:pt x="2489339" y="5128476"/>
                </a:lnTo>
                <a:lnTo>
                  <a:pt x="2489339" y="4964900"/>
                </a:lnTo>
                <a:close/>
              </a:path>
              <a:path w="8665845" h="5128895">
                <a:moveTo>
                  <a:pt x="2489339" y="0"/>
                </a:moveTo>
                <a:lnTo>
                  <a:pt x="2473604" y="0"/>
                </a:lnTo>
                <a:lnTo>
                  <a:pt x="2473604" y="221678"/>
                </a:lnTo>
                <a:lnTo>
                  <a:pt x="2489339" y="221678"/>
                </a:lnTo>
                <a:lnTo>
                  <a:pt x="2489339" y="0"/>
                </a:lnTo>
                <a:close/>
              </a:path>
              <a:path w="8665845" h="5128895">
                <a:moveTo>
                  <a:pt x="2895028" y="0"/>
                </a:moveTo>
                <a:lnTo>
                  <a:pt x="2879293" y="0"/>
                </a:lnTo>
                <a:lnTo>
                  <a:pt x="2879293" y="934351"/>
                </a:lnTo>
                <a:lnTo>
                  <a:pt x="2895028" y="934351"/>
                </a:lnTo>
                <a:lnTo>
                  <a:pt x="2895028" y="0"/>
                </a:lnTo>
                <a:close/>
              </a:path>
              <a:path w="8665845" h="5128895">
                <a:moveTo>
                  <a:pt x="3313023" y="4964900"/>
                </a:moveTo>
                <a:lnTo>
                  <a:pt x="3297288" y="4964900"/>
                </a:lnTo>
                <a:lnTo>
                  <a:pt x="3297288" y="5128476"/>
                </a:lnTo>
                <a:lnTo>
                  <a:pt x="3313023" y="5128476"/>
                </a:lnTo>
                <a:lnTo>
                  <a:pt x="3313023" y="4964900"/>
                </a:lnTo>
                <a:close/>
              </a:path>
              <a:path w="8665845" h="5128895">
                <a:moveTo>
                  <a:pt x="3313023" y="0"/>
                </a:moveTo>
                <a:lnTo>
                  <a:pt x="3297288" y="0"/>
                </a:lnTo>
                <a:lnTo>
                  <a:pt x="3297288" y="221678"/>
                </a:lnTo>
                <a:lnTo>
                  <a:pt x="3313023" y="221678"/>
                </a:lnTo>
                <a:lnTo>
                  <a:pt x="3313023" y="0"/>
                </a:lnTo>
                <a:close/>
              </a:path>
              <a:path w="8665845" h="5128895">
                <a:moveTo>
                  <a:pt x="3719474" y="0"/>
                </a:moveTo>
                <a:lnTo>
                  <a:pt x="3703751" y="0"/>
                </a:lnTo>
                <a:lnTo>
                  <a:pt x="3703751" y="934351"/>
                </a:lnTo>
                <a:lnTo>
                  <a:pt x="3719474" y="934351"/>
                </a:lnTo>
                <a:lnTo>
                  <a:pt x="3719474" y="0"/>
                </a:lnTo>
                <a:close/>
              </a:path>
              <a:path w="8665845" h="5128895">
                <a:moveTo>
                  <a:pt x="4137596" y="4964900"/>
                </a:moveTo>
                <a:lnTo>
                  <a:pt x="4121874" y="4964900"/>
                </a:lnTo>
                <a:lnTo>
                  <a:pt x="4121874" y="5128476"/>
                </a:lnTo>
                <a:lnTo>
                  <a:pt x="4137596" y="5128476"/>
                </a:lnTo>
                <a:lnTo>
                  <a:pt x="4137596" y="4964900"/>
                </a:lnTo>
                <a:close/>
              </a:path>
              <a:path w="8665845" h="5128895">
                <a:moveTo>
                  <a:pt x="4137596" y="0"/>
                </a:moveTo>
                <a:lnTo>
                  <a:pt x="4121874" y="0"/>
                </a:lnTo>
                <a:lnTo>
                  <a:pt x="4121874" y="221678"/>
                </a:lnTo>
                <a:lnTo>
                  <a:pt x="4137596" y="221678"/>
                </a:lnTo>
                <a:lnTo>
                  <a:pt x="4137596" y="0"/>
                </a:lnTo>
                <a:close/>
              </a:path>
              <a:path w="8665845" h="5128895">
                <a:moveTo>
                  <a:pt x="4544060" y="0"/>
                </a:moveTo>
                <a:lnTo>
                  <a:pt x="4528324" y="0"/>
                </a:lnTo>
                <a:lnTo>
                  <a:pt x="4528324" y="934351"/>
                </a:lnTo>
                <a:lnTo>
                  <a:pt x="4544060" y="934351"/>
                </a:lnTo>
                <a:lnTo>
                  <a:pt x="4544060" y="0"/>
                </a:lnTo>
                <a:close/>
              </a:path>
              <a:path w="8665845" h="5128895">
                <a:moveTo>
                  <a:pt x="4962055" y="4964900"/>
                </a:moveTo>
                <a:lnTo>
                  <a:pt x="4946320" y="4964900"/>
                </a:lnTo>
                <a:lnTo>
                  <a:pt x="4946320" y="5128476"/>
                </a:lnTo>
                <a:lnTo>
                  <a:pt x="4962055" y="5128476"/>
                </a:lnTo>
                <a:lnTo>
                  <a:pt x="4962055" y="4964900"/>
                </a:lnTo>
                <a:close/>
              </a:path>
              <a:path w="8665845" h="5128895">
                <a:moveTo>
                  <a:pt x="4962055" y="0"/>
                </a:moveTo>
                <a:lnTo>
                  <a:pt x="4946320" y="0"/>
                </a:lnTo>
                <a:lnTo>
                  <a:pt x="4946320" y="221678"/>
                </a:lnTo>
                <a:lnTo>
                  <a:pt x="4962055" y="221678"/>
                </a:lnTo>
                <a:lnTo>
                  <a:pt x="4962055" y="0"/>
                </a:lnTo>
                <a:close/>
              </a:path>
              <a:path w="8665845" h="5128895">
                <a:moveTo>
                  <a:pt x="5368506" y="0"/>
                </a:moveTo>
                <a:lnTo>
                  <a:pt x="5352770" y="0"/>
                </a:lnTo>
                <a:lnTo>
                  <a:pt x="5352770" y="934351"/>
                </a:lnTo>
                <a:lnTo>
                  <a:pt x="5368506" y="934351"/>
                </a:lnTo>
                <a:lnTo>
                  <a:pt x="5368506" y="0"/>
                </a:lnTo>
                <a:close/>
              </a:path>
              <a:path w="8665845" h="5128895">
                <a:moveTo>
                  <a:pt x="5786628" y="4964900"/>
                </a:moveTo>
                <a:lnTo>
                  <a:pt x="5770892" y="4964900"/>
                </a:lnTo>
                <a:lnTo>
                  <a:pt x="5770892" y="5128476"/>
                </a:lnTo>
                <a:lnTo>
                  <a:pt x="5786628" y="5128476"/>
                </a:lnTo>
                <a:lnTo>
                  <a:pt x="5786628" y="4964900"/>
                </a:lnTo>
                <a:close/>
              </a:path>
              <a:path w="8665845" h="5128895">
                <a:moveTo>
                  <a:pt x="5786628" y="0"/>
                </a:moveTo>
                <a:lnTo>
                  <a:pt x="5770892" y="0"/>
                </a:lnTo>
                <a:lnTo>
                  <a:pt x="5770892" y="221678"/>
                </a:lnTo>
                <a:lnTo>
                  <a:pt x="5786628" y="221678"/>
                </a:lnTo>
                <a:lnTo>
                  <a:pt x="5786628" y="0"/>
                </a:lnTo>
                <a:close/>
              </a:path>
              <a:path w="8665845" h="5128895">
                <a:moveTo>
                  <a:pt x="6192190" y="0"/>
                </a:moveTo>
                <a:lnTo>
                  <a:pt x="6176467" y="0"/>
                </a:lnTo>
                <a:lnTo>
                  <a:pt x="6176467" y="934351"/>
                </a:lnTo>
                <a:lnTo>
                  <a:pt x="6192190" y="934351"/>
                </a:lnTo>
                <a:lnTo>
                  <a:pt x="6192190" y="0"/>
                </a:lnTo>
                <a:close/>
              </a:path>
              <a:path w="8665845" h="5128895">
                <a:moveTo>
                  <a:pt x="6611074" y="4964900"/>
                </a:moveTo>
                <a:lnTo>
                  <a:pt x="6595351" y="4964900"/>
                </a:lnTo>
                <a:lnTo>
                  <a:pt x="6595351" y="5128476"/>
                </a:lnTo>
                <a:lnTo>
                  <a:pt x="6611074" y="5128476"/>
                </a:lnTo>
                <a:lnTo>
                  <a:pt x="6611074" y="4964900"/>
                </a:lnTo>
                <a:close/>
              </a:path>
              <a:path w="8665845" h="5128895">
                <a:moveTo>
                  <a:pt x="6611074" y="0"/>
                </a:moveTo>
                <a:lnTo>
                  <a:pt x="6595351" y="0"/>
                </a:lnTo>
                <a:lnTo>
                  <a:pt x="6595351" y="221678"/>
                </a:lnTo>
                <a:lnTo>
                  <a:pt x="6611074" y="221678"/>
                </a:lnTo>
                <a:lnTo>
                  <a:pt x="6611074" y="0"/>
                </a:lnTo>
                <a:close/>
              </a:path>
              <a:path w="8665845" h="5128895">
                <a:moveTo>
                  <a:pt x="7016763" y="0"/>
                </a:moveTo>
                <a:lnTo>
                  <a:pt x="7001040" y="0"/>
                </a:lnTo>
                <a:lnTo>
                  <a:pt x="7001040" y="934351"/>
                </a:lnTo>
                <a:lnTo>
                  <a:pt x="7016763" y="934351"/>
                </a:lnTo>
                <a:lnTo>
                  <a:pt x="7016763" y="0"/>
                </a:lnTo>
                <a:close/>
              </a:path>
              <a:path w="8665845" h="5128895">
                <a:moveTo>
                  <a:pt x="7435647" y="4964900"/>
                </a:moveTo>
                <a:lnTo>
                  <a:pt x="7419924" y="4964900"/>
                </a:lnTo>
                <a:lnTo>
                  <a:pt x="7419924" y="5128476"/>
                </a:lnTo>
                <a:lnTo>
                  <a:pt x="7435647" y="5128476"/>
                </a:lnTo>
                <a:lnTo>
                  <a:pt x="7435647" y="4964900"/>
                </a:lnTo>
                <a:close/>
              </a:path>
              <a:path w="8665845" h="5128895">
                <a:moveTo>
                  <a:pt x="7435659" y="0"/>
                </a:moveTo>
                <a:lnTo>
                  <a:pt x="7419924" y="0"/>
                </a:lnTo>
                <a:lnTo>
                  <a:pt x="7419924" y="221678"/>
                </a:lnTo>
                <a:lnTo>
                  <a:pt x="7435659" y="221678"/>
                </a:lnTo>
                <a:lnTo>
                  <a:pt x="7435659" y="0"/>
                </a:lnTo>
                <a:close/>
              </a:path>
              <a:path w="8665845" h="5128895">
                <a:moveTo>
                  <a:pt x="7841348" y="0"/>
                </a:moveTo>
                <a:lnTo>
                  <a:pt x="7825613" y="0"/>
                </a:lnTo>
                <a:lnTo>
                  <a:pt x="7825613" y="934351"/>
                </a:lnTo>
                <a:lnTo>
                  <a:pt x="7841348" y="934351"/>
                </a:lnTo>
                <a:lnTo>
                  <a:pt x="7841348" y="0"/>
                </a:lnTo>
                <a:close/>
              </a:path>
              <a:path w="8665845" h="5128895">
                <a:moveTo>
                  <a:pt x="8259343" y="4964900"/>
                </a:moveTo>
                <a:lnTo>
                  <a:pt x="8243608" y="4964900"/>
                </a:lnTo>
                <a:lnTo>
                  <a:pt x="8243608" y="5128476"/>
                </a:lnTo>
                <a:lnTo>
                  <a:pt x="8259343" y="5128476"/>
                </a:lnTo>
                <a:lnTo>
                  <a:pt x="8259343" y="4964900"/>
                </a:lnTo>
                <a:close/>
              </a:path>
              <a:path w="8665845" h="5128895">
                <a:moveTo>
                  <a:pt x="8259343" y="0"/>
                </a:moveTo>
                <a:lnTo>
                  <a:pt x="8243608" y="0"/>
                </a:lnTo>
                <a:lnTo>
                  <a:pt x="8243608" y="221678"/>
                </a:lnTo>
                <a:lnTo>
                  <a:pt x="8259343" y="221678"/>
                </a:lnTo>
                <a:lnTo>
                  <a:pt x="8259343" y="0"/>
                </a:lnTo>
                <a:close/>
              </a:path>
              <a:path w="8665845" h="5128895">
                <a:moveTo>
                  <a:pt x="8665794" y="0"/>
                </a:moveTo>
                <a:lnTo>
                  <a:pt x="8650059" y="0"/>
                </a:lnTo>
                <a:lnTo>
                  <a:pt x="8650059" y="934351"/>
                </a:lnTo>
                <a:lnTo>
                  <a:pt x="8665794" y="934351"/>
                </a:lnTo>
                <a:lnTo>
                  <a:pt x="8665794" y="0"/>
                </a:lnTo>
                <a:close/>
              </a:path>
            </a:pathLst>
          </a:custGeom>
          <a:solidFill>
            <a:srgbClr val="FFFFFF"/>
          </a:solidFill>
        </p:spPr>
        <p:txBody>
          <a:bodyPr wrap="square" lIns="0" tIns="0" rIns="0" bIns="0" rtlCol="0"/>
          <a:lstStyle/>
          <a:p>
            <a:endParaRPr/>
          </a:p>
        </p:txBody>
      </p:sp>
      <p:sp>
        <p:nvSpPr>
          <p:cNvPr id="47" name="bg object 47"/>
          <p:cNvSpPr/>
          <p:nvPr/>
        </p:nvSpPr>
        <p:spPr>
          <a:xfrm>
            <a:off x="12687" y="232959"/>
            <a:ext cx="9131935" cy="472440"/>
          </a:xfrm>
          <a:custGeom>
            <a:avLst/>
            <a:gdLst/>
            <a:ahLst/>
            <a:cxnLst/>
            <a:rect l="l" t="t" r="r" b="b"/>
            <a:pathLst>
              <a:path w="9131935" h="472440">
                <a:moveTo>
                  <a:pt x="0" y="311891"/>
                </a:moveTo>
                <a:lnTo>
                  <a:pt x="279370" y="472118"/>
                </a:lnTo>
                <a:lnTo>
                  <a:pt x="1105341" y="0"/>
                </a:lnTo>
                <a:lnTo>
                  <a:pt x="1927381" y="472118"/>
                </a:lnTo>
                <a:lnTo>
                  <a:pt x="2753353" y="0"/>
                </a:lnTo>
                <a:lnTo>
                  <a:pt x="3575011" y="471485"/>
                </a:lnTo>
                <a:lnTo>
                  <a:pt x="4402505" y="0"/>
                </a:lnTo>
                <a:lnTo>
                  <a:pt x="5225813" y="472118"/>
                </a:lnTo>
                <a:lnTo>
                  <a:pt x="6051658" y="0"/>
                </a:lnTo>
                <a:lnTo>
                  <a:pt x="6873698" y="472118"/>
                </a:lnTo>
                <a:lnTo>
                  <a:pt x="7699670" y="0"/>
                </a:lnTo>
                <a:lnTo>
                  <a:pt x="8521328" y="471485"/>
                </a:lnTo>
                <a:lnTo>
                  <a:pt x="9131313" y="123931"/>
                </a:lnTo>
              </a:path>
            </a:pathLst>
          </a:custGeom>
          <a:ln w="15699">
            <a:solidFill>
              <a:srgbClr val="FFFFFF"/>
            </a:solidFill>
          </a:ln>
        </p:spPr>
        <p:txBody>
          <a:bodyPr wrap="square" lIns="0" tIns="0" rIns="0" bIns="0" rtlCol="0"/>
          <a:lstStyle/>
          <a:p>
            <a:endParaRPr/>
          </a:p>
        </p:txBody>
      </p:sp>
      <p:sp>
        <p:nvSpPr>
          <p:cNvPr id="48" name="bg object 48"/>
          <p:cNvSpPr/>
          <p:nvPr/>
        </p:nvSpPr>
        <p:spPr>
          <a:xfrm>
            <a:off x="12687" y="232326"/>
            <a:ext cx="9131935" cy="473075"/>
          </a:xfrm>
          <a:custGeom>
            <a:avLst/>
            <a:gdLst/>
            <a:ahLst/>
            <a:cxnLst/>
            <a:rect l="l" t="t" r="r" b="b"/>
            <a:pathLst>
              <a:path w="9131935" h="473075">
                <a:moveTo>
                  <a:pt x="0" y="160606"/>
                </a:moveTo>
                <a:lnTo>
                  <a:pt x="280765" y="633"/>
                </a:lnTo>
                <a:lnTo>
                  <a:pt x="1103946" y="472751"/>
                </a:lnTo>
                <a:lnTo>
                  <a:pt x="1927381" y="0"/>
                </a:lnTo>
                <a:lnTo>
                  <a:pt x="2752084" y="472751"/>
                </a:lnTo>
                <a:lnTo>
                  <a:pt x="3576407" y="0"/>
                </a:lnTo>
                <a:lnTo>
                  <a:pt x="4399588" y="472118"/>
                </a:lnTo>
                <a:lnTo>
                  <a:pt x="5227082" y="633"/>
                </a:lnTo>
                <a:lnTo>
                  <a:pt x="6047726" y="472118"/>
                </a:lnTo>
                <a:lnTo>
                  <a:pt x="6873698" y="0"/>
                </a:lnTo>
                <a:lnTo>
                  <a:pt x="7698401" y="472751"/>
                </a:lnTo>
                <a:lnTo>
                  <a:pt x="8522724" y="0"/>
                </a:lnTo>
                <a:lnTo>
                  <a:pt x="9131313" y="349043"/>
                </a:lnTo>
              </a:path>
            </a:pathLst>
          </a:custGeom>
          <a:ln w="15699">
            <a:solidFill>
              <a:srgbClr val="FFFFFF"/>
            </a:solidFill>
          </a:ln>
        </p:spPr>
        <p:txBody>
          <a:bodyPr wrap="square" lIns="0" tIns="0" rIns="0" bIns="0" rtlCol="0"/>
          <a:lstStyle/>
          <a:p>
            <a:endParaRPr/>
          </a:p>
        </p:txBody>
      </p:sp>
      <p:sp>
        <p:nvSpPr>
          <p:cNvPr id="49" name="bg object 49"/>
          <p:cNvSpPr/>
          <p:nvPr/>
        </p:nvSpPr>
        <p:spPr>
          <a:xfrm>
            <a:off x="3595691" y="70115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0" name="bg object 50"/>
          <p:cNvSpPr/>
          <p:nvPr/>
        </p:nvSpPr>
        <p:spPr>
          <a:xfrm>
            <a:off x="4420267"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1" name="bg object 51"/>
          <p:cNvSpPr/>
          <p:nvPr/>
        </p:nvSpPr>
        <p:spPr>
          <a:xfrm>
            <a:off x="5244716"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2" name="bg object 52"/>
          <p:cNvSpPr/>
          <p:nvPr/>
        </p:nvSpPr>
        <p:spPr>
          <a:xfrm>
            <a:off x="6069293"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3" name="bg object 53"/>
          <p:cNvSpPr/>
          <p:nvPr/>
        </p:nvSpPr>
        <p:spPr>
          <a:xfrm>
            <a:off x="6893743"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4" name="bg object 54"/>
          <p:cNvSpPr/>
          <p:nvPr/>
        </p:nvSpPr>
        <p:spPr>
          <a:xfrm>
            <a:off x="7718319"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5" name="bg object 55"/>
          <p:cNvSpPr/>
          <p:nvPr/>
        </p:nvSpPr>
        <p:spPr>
          <a:xfrm>
            <a:off x="298400"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6" name="bg object 56"/>
          <p:cNvSpPr/>
          <p:nvPr/>
        </p:nvSpPr>
        <p:spPr>
          <a:xfrm>
            <a:off x="1122976"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7" name="bg object 57"/>
          <p:cNvSpPr/>
          <p:nvPr/>
        </p:nvSpPr>
        <p:spPr>
          <a:xfrm>
            <a:off x="1947426"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8" name="bg object 58"/>
          <p:cNvSpPr/>
          <p:nvPr/>
        </p:nvSpPr>
        <p:spPr>
          <a:xfrm>
            <a:off x="2772002"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9" name="bg object 59"/>
          <p:cNvSpPr/>
          <p:nvPr/>
        </p:nvSpPr>
        <p:spPr>
          <a:xfrm>
            <a:off x="8542007"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0" name="bg object 60"/>
          <p:cNvSpPr/>
          <p:nvPr/>
        </p:nvSpPr>
        <p:spPr>
          <a:xfrm>
            <a:off x="12687" y="945631"/>
            <a:ext cx="9131935" cy="472440"/>
          </a:xfrm>
          <a:custGeom>
            <a:avLst/>
            <a:gdLst/>
            <a:ahLst/>
            <a:cxnLst/>
            <a:rect l="l" t="t" r="r" b="b"/>
            <a:pathLst>
              <a:path w="9131935" h="472440">
                <a:moveTo>
                  <a:pt x="0" y="72214"/>
                </a:moveTo>
                <a:lnTo>
                  <a:pt x="695844" y="471611"/>
                </a:lnTo>
                <a:lnTo>
                  <a:pt x="1523338" y="0"/>
                </a:lnTo>
                <a:lnTo>
                  <a:pt x="2346519" y="472244"/>
                </a:lnTo>
                <a:lnTo>
                  <a:pt x="3172364" y="0"/>
                </a:lnTo>
                <a:lnTo>
                  <a:pt x="3994530" y="472244"/>
                </a:lnTo>
                <a:lnTo>
                  <a:pt x="4820502" y="0"/>
                </a:lnTo>
                <a:lnTo>
                  <a:pt x="5642161" y="471611"/>
                </a:lnTo>
                <a:lnTo>
                  <a:pt x="6469655" y="0"/>
                </a:lnTo>
                <a:lnTo>
                  <a:pt x="7292836" y="472244"/>
                </a:lnTo>
                <a:lnTo>
                  <a:pt x="8118681" y="0"/>
                </a:lnTo>
                <a:lnTo>
                  <a:pt x="8940847" y="472244"/>
                </a:lnTo>
                <a:lnTo>
                  <a:pt x="9131313" y="363347"/>
                </a:lnTo>
              </a:path>
            </a:pathLst>
          </a:custGeom>
          <a:ln w="15699">
            <a:solidFill>
              <a:srgbClr val="FFFFFF"/>
            </a:solidFill>
          </a:ln>
        </p:spPr>
        <p:txBody>
          <a:bodyPr wrap="square" lIns="0" tIns="0" rIns="0" bIns="0" rtlCol="0"/>
          <a:lstStyle/>
          <a:p>
            <a:endParaRPr/>
          </a:p>
        </p:txBody>
      </p:sp>
      <p:sp>
        <p:nvSpPr>
          <p:cNvPr id="61" name="bg object 61"/>
          <p:cNvSpPr/>
          <p:nvPr/>
        </p:nvSpPr>
        <p:spPr>
          <a:xfrm>
            <a:off x="12687" y="944998"/>
            <a:ext cx="9131935" cy="473075"/>
          </a:xfrm>
          <a:custGeom>
            <a:avLst/>
            <a:gdLst/>
            <a:ahLst/>
            <a:cxnLst/>
            <a:rect l="l" t="t" r="r" b="b"/>
            <a:pathLst>
              <a:path w="9131935" h="473075">
                <a:moveTo>
                  <a:pt x="0" y="399903"/>
                </a:moveTo>
                <a:lnTo>
                  <a:pt x="697113" y="0"/>
                </a:lnTo>
                <a:lnTo>
                  <a:pt x="1520421" y="472244"/>
                </a:lnTo>
                <a:lnTo>
                  <a:pt x="2347788" y="633"/>
                </a:lnTo>
                <a:lnTo>
                  <a:pt x="3171096" y="472877"/>
                </a:lnTo>
                <a:lnTo>
                  <a:pt x="3994530" y="0"/>
                </a:lnTo>
                <a:lnTo>
                  <a:pt x="4819234" y="472877"/>
                </a:lnTo>
                <a:lnTo>
                  <a:pt x="5643557" y="0"/>
                </a:lnTo>
                <a:lnTo>
                  <a:pt x="6466738" y="472244"/>
                </a:lnTo>
                <a:lnTo>
                  <a:pt x="7294105" y="633"/>
                </a:lnTo>
                <a:lnTo>
                  <a:pt x="8114876" y="472244"/>
                </a:lnTo>
                <a:lnTo>
                  <a:pt x="8940847" y="0"/>
                </a:lnTo>
                <a:lnTo>
                  <a:pt x="9131313" y="109211"/>
                </a:lnTo>
              </a:path>
            </a:pathLst>
          </a:custGeom>
          <a:ln w="15699">
            <a:solidFill>
              <a:srgbClr val="FFFFFF"/>
            </a:solidFill>
          </a:ln>
        </p:spPr>
        <p:txBody>
          <a:bodyPr wrap="square" lIns="0" tIns="0" rIns="0" bIns="0" rtlCol="0"/>
          <a:lstStyle/>
          <a:p>
            <a:endParaRPr/>
          </a:p>
        </p:txBody>
      </p:sp>
      <p:sp>
        <p:nvSpPr>
          <p:cNvPr id="62" name="bg object 62"/>
          <p:cNvSpPr/>
          <p:nvPr/>
        </p:nvSpPr>
        <p:spPr>
          <a:xfrm>
            <a:off x="3595691"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3" name="bg object 63"/>
          <p:cNvSpPr/>
          <p:nvPr/>
        </p:nvSpPr>
        <p:spPr>
          <a:xfrm>
            <a:off x="4420267"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4" name="bg object 64"/>
          <p:cNvSpPr/>
          <p:nvPr/>
        </p:nvSpPr>
        <p:spPr>
          <a:xfrm>
            <a:off x="5244716"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5" name="bg object 65"/>
          <p:cNvSpPr/>
          <p:nvPr/>
        </p:nvSpPr>
        <p:spPr>
          <a:xfrm>
            <a:off x="6069293"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6" name="bg object 66"/>
          <p:cNvSpPr/>
          <p:nvPr/>
        </p:nvSpPr>
        <p:spPr>
          <a:xfrm>
            <a:off x="6893743"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7" name="bg object 67"/>
          <p:cNvSpPr/>
          <p:nvPr/>
        </p:nvSpPr>
        <p:spPr>
          <a:xfrm>
            <a:off x="7718319"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8" name="bg object 68"/>
          <p:cNvSpPr/>
          <p:nvPr/>
        </p:nvSpPr>
        <p:spPr>
          <a:xfrm>
            <a:off x="298400"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9" name="bg object 69"/>
          <p:cNvSpPr/>
          <p:nvPr/>
        </p:nvSpPr>
        <p:spPr>
          <a:xfrm>
            <a:off x="1122976"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70" name="bg object 70"/>
          <p:cNvSpPr/>
          <p:nvPr/>
        </p:nvSpPr>
        <p:spPr>
          <a:xfrm>
            <a:off x="1947426"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71" name="bg object 71"/>
          <p:cNvSpPr/>
          <p:nvPr/>
        </p:nvSpPr>
        <p:spPr>
          <a:xfrm>
            <a:off x="2772002"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72" name="bg object 72"/>
          <p:cNvSpPr/>
          <p:nvPr/>
        </p:nvSpPr>
        <p:spPr>
          <a:xfrm>
            <a:off x="8542007"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73" name="bg object 73"/>
          <p:cNvSpPr/>
          <p:nvPr/>
        </p:nvSpPr>
        <p:spPr>
          <a:xfrm>
            <a:off x="12687" y="2371101"/>
            <a:ext cx="9131935" cy="472440"/>
          </a:xfrm>
          <a:custGeom>
            <a:avLst/>
            <a:gdLst/>
            <a:ahLst/>
            <a:cxnLst/>
            <a:rect l="l" t="t" r="r" b="b"/>
            <a:pathLst>
              <a:path w="9131935" h="472439">
                <a:moveTo>
                  <a:pt x="0" y="72214"/>
                </a:moveTo>
                <a:lnTo>
                  <a:pt x="695844" y="471611"/>
                </a:lnTo>
                <a:lnTo>
                  <a:pt x="1523338" y="0"/>
                </a:lnTo>
                <a:lnTo>
                  <a:pt x="2346519" y="472244"/>
                </a:lnTo>
                <a:lnTo>
                  <a:pt x="3172364" y="0"/>
                </a:lnTo>
                <a:lnTo>
                  <a:pt x="3994530" y="472244"/>
                </a:lnTo>
                <a:lnTo>
                  <a:pt x="4820502" y="0"/>
                </a:lnTo>
                <a:lnTo>
                  <a:pt x="5642161" y="471611"/>
                </a:lnTo>
                <a:lnTo>
                  <a:pt x="6469655" y="0"/>
                </a:lnTo>
                <a:lnTo>
                  <a:pt x="7292836" y="472244"/>
                </a:lnTo>
                <a:lnTo>
                  <a:pt x="8118681" y="0"/>
                </a:lnTo>
                <a:lnTo>
                  <a:pt x="8940847" y="472244"/>
                </a:lnTo>
                <a:lnTo>
                  <a:pt x="9131313" y="363347"/>
                </a:lnTo>
              </a:path>
            </a:pathLst>
          </a:custGeom>
          <a:ln w="15699">
            <a:solidFill>
              <a:srgbClr val="FFFFFF"/>
            </a:solidFill>
          </a:ln>
        </p:spPr>
        <p:txBody>
          <a:bodyPr wrap="square" lIns="0" tIns="0" rIns="0" bIns="0" rtlCol="0"/>
          <a:lstStyle/>
          <a:p>
            <a:endParaRPr/>
          </a:p>
        </p:txBody>
      </p:sp>
      <p:sp>
        <p:nvSpPr>
          <p:cNvPr id="74" name="bg object 74"/>
          <p:cNvSpPr/>
          <p:nvPr/>
        </p:nvSpPr>
        <p:spPr>
          <a:xfrm>
            <a:off x="12687" y="2370468"/>
            <a:ext cx="9131935" cy="473075"/>
          </a:xfrm>
          <a:custGeom>
            <a:avLst/>
            <a:gdLst/>
            <a:ahLst/>
            <a:cxnLst/>
            <a:rect l="l" t="t" r="r" b="b"/>
            <a:pathLst>
              <a:path w="9131935" h="473075">
                <a:moveTo>
                  <a:pt x="0" y="399903"/>
                </a:moveTo>
                <a:lnTo>
                  <a:pt x="697113" y="0"/>
                </a:lnTo>
                <a:lnTo>
                  <a:pt x="1520421" y="472244"/>
                </a:lnTo>
                <a:lnTo>
                  <a:pt x="2347788" y="633"/>
                </a:lnTo>
                <a:lnTo>
                  <a:pt x="3171096" y="472877"/>
                </a:lnTo>
                <a:lnTo>
                  <a:pt x="3994530" y="0"/>
                </a:lnTo>
                <a:lnTo>
                  <a:pt x="4819234" y="472877"/>
                </a:lnTo>
                <a:lnTo>
                  <a:pt x="5643557" y="0"/>
                </a:lnTo>
                <a:lnTo>
                  <a:pt x="6466738" y="472244"/>
                </a:lnTo>
                <a:lnTo>
                  <a:pt x="7294105" y="633"/>
                </a:lnTo>
                <a:lnTo>
                  <a:pt x="8114876" y="472244"/>
                </a:lnTo>
                <a:lnTo>
                  <a:pt x="8940847" y="0"/>
                </a:lnTo>
                <a:lnTo>
                  <a:pt x="9131313" y="109211"/>
                </a:lnTo>
              </a:path>
            </a:pathLst>
          </a:custGeom>
          <a:ln w="15699">
            <a:solidFill>
              <a:srgbClr val="FFFFFF"/>
            </a:solidFill>
          </a:ln>
        </p:spPr>
        <p:txBody>
          <a:bodyPr wrap="square" lIns="0" tIns="0" rIns="0" bIns="0" rtlCol="0"/>
          <a:lstStyle/>
          <a:p>
            <a:endParaRPr/>
          </a:p>
        </p:txBody>
      </p:sp>
      <p:sp>
        <p:nvSpPr>
          <p:cNvPr id="75" name="bg object 75"/>
          <p:cNvSpPr/>
          <p:nvPr/>
        </p:nvSpPr>
        <p:spPr>
          <a:xfrm>
            <a:off x="3595691"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76" name="bg object 76"/>
          <p:cNvSpPr/>
          <p:nvPr/>
        </p:nvSpPr>
        <p:spPr>
          <a:xfrm>
            <a:off x="4420267"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77" name="bg object 77"/>
          <p:cNvSpPr/>
          <p:nvPr/>
        </p:nvSpPr>
        <p:spPr>
          <a:xfrm>
            <a:off x="5244716"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78" name="bg object 78"/>
          <p:cNvSpPr/>
          <p:nvPr/>
        </p:nvSpPr>
        <p:spPr>
          <a:xfrm>
            <a:off x="6069293"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79" name="bg object 79"/>
          <p:cNvSpPr/>
          <p:nvPr/>
        </p:nvSpPr>
        <p:spPr>
          <a:xfrm>
            <a:off x="6893743"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80" name="bg object 80"/>
          <p:cNvSpPr/>
          <p:nvPr/>
        </p:nvSpPr>
        <p:spPr>
          <a:xfrm>
            <a:off x="7718319"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81" name="bg object 81"/>
          <p:cNvSpPr/>
          <p:nvPr/>
        </p:nvSpPr>
        <p:spPr>
          <a:xfrm>
            <a:off x="298400"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82" name="bg object 82"/>
          <p:cNvSpPr/>
          <p:nvPr/>
        </p:nvSpPr>
        <p:spPr>
          <a:xfrm>
            <a:off x="1122976"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83" name="bg object 83"/>
          <p:cNvSpPr/>
          <p:nvPr/>
        </p:nvSpPr>
        <p:spPr>
          <a:xfrm>
            <a:off x="1947426"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84" name="bg object 84"/>
          <p:cNvSpPr/>
          <p:nvPr/>
        </p:nvSpPr>
        <p:spPr>
          <a:xfrm>
            <a:off x="2772002"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85" name="bg object 85"/>
          <p:cNvSpPr/>
          <p:nvPr/>
        </p:nvSpPr>
        <p:spPr>
          <a:xfrm>
            <a:off x="8542007"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86" name="bg object 86"/>
          <p:cNvSpPr/>
          <p:nvPr/>
        </p:nvSpPr>
        <p:spPr>
          <a:xfrm>
            <a:off x="12687" y="3796571"/>
            <a:ext cx="9131935" cy="472440"/>
          </a:xfrm>
          <a:custGeom>
            <a:avLst/>
            <a:gdLst/>
            <a:ahLst/>
            <a:cxnLst/>
            <a:rect l="l" t="t" r="r" b="b"/>
            <a:pathLst>
              <a:path w="9131935" h="472439">
                <a:moveTo>
                  <a:pt x="0" y="72214"/>
                </a:moveTo>
                <a:lnTo>
                  <a:pt x="695844" y="471611"/>
                </a:lnTo>
                <a:lnTo>
                  <a:pt x="1523338" y="0"/>
                </a:lnTo>
                <a:lnTo>
                  <a:pt x="2346519" y="472244"/>
                </a:lnTo>
                <a:lnTo>
                  <a:pt x="3172364" y="0"/>
                </a:lnTo>
                <a:lnTo>
                  <a:pt x="3994530" y="472244"/>
                </a:lnTo>
                <a:lnTo>
                  <a:pt x="4820502" y="0"/>
                </a:lnTo>
                <a:lnTo>
                  <a:pt x="5642161" y="471611"/>
                </a:lnTo>
                <a:lnTo>
                  <a:pt x="6469655" y="0"/>
                </a:lnTo>
                <a:lnTo>
                  <a:pt x="7292836" y="472244"/>
                </a:lnTo>
                <a:lnTo>
                  <a:pt x="8118681" y="0"/>
                </a:lnTo>
                <a:lnTo>
                  <a:pt x="8940847" y="472244"/>
                </a:lnTo>
                <a:lnTo>
                  <a:pt x="9131313" y="363347"/>
                </a:lnTo>
              </a:path>
            </a:pathLst>
          </a:custGeom>
          <a:ln w="15699">
            <a:solidFill>
              <a:srgbClr val="FFFFFF"/>
            </a:solidFill>
          </a:ln>
        </p:spPr>
        <p:txBody>
          <a:bodyPr wrap="square" lIns="0" tIns="0" rIns="0" bIns="0" rtlCol="0"/>
          <a:lstStyle/>
          <a:p>
            <a:endParaRPr/>
          </a:p>
        </p:txBody>
      </p:sp>
      <p:sp>
        <p:nvSpPr>
          <p:cNvPr id="87" name="bg object 87"/>
          <p:cNvSpPr/>
          <p:nvPr/>
        </p:nvSpPr>
        <p:spPr>
          <a:xfrm>
            <a:off x="12687" y="3795938"/>
            <a:ext cx="9131935" cy="473075"/>
          </a:xfrm>
          <a:custGeom>
            <a:avLst/>
            <a:gdLst/>
            <a:ahLst/>
            <a:cxnLst/>
            <a:rect l="l" t="t" r="r" b="b"/>
            <a:pathLst>
              <a:path w="9131935" h="473075">
                <a:moveTo>
                  <a:pt x="0" y="399903"/>
                </a:moveTo>
                <a:lnTo>
                  <a:pt x="697113" y="0"/>
                </a:lnTo>
                <a:lnTo>
                  <a:pt x="1520421" y="472244"/>
                </a:lnTo>
                <a:lnTo>
                  <a:pt x="2347788" y="633"/>
                </a:lnTo>
                <a:lnTo>
                  <a:pt x="3171096" y="472877"/>
                </a:lnTo>
                <a:lnTo>
                  <a:pt x="3994530" y="0"/>
                </a:lnTo>
                <a:lnTo>
                  <a:pt x="4819234" y="472877"/>
                </a:lnTo>
                <a:lnTo>
                  <a:pt x="5643557" y="0"/>
                </a:lnTo>
                <a:lnTo>
                  <a:pt x="6466738" y="472244"/>
                </a:lnTo>
                <a:lnTo>
                  <a:pt x="7294105" y="633"/>
                </a:lnTo>
                <a:lnTo>
                  <a:pt x="8114876" y="472244"/>
                </a:lnTo>
                <a:lnTo>
                  <a:pt x="8940847" y="0"/>
                </a:lnTo>
                <a:lnTo>
                  <a:pt x="9131313" y="109211"/>
                </a:lnTo>
              </a:path>
            </a:pathLst>
          </a:custGeom>
          <a:ln w="15699">
            <a:solidFill>
              <a:srgbClr val="FFFFFF"/>
            </a:solidFill>
          </a:ln>
        </p:spPr>
        <p:txBody>
          <a:bodyPr wrap="square" lIns="0" tIns="0" rIns="0" bIns="0" rtlCol="0"/>
          <a:lstStyle/>
          <a:p>
            <a:endParaRPr/>
          </a:p>
        </p:txBody>
      </p:sp>
      <p:pic>
        <p:nvPicPr>
          <p:cNvPr id="88" name="bg object 88"/>
          <p:cNvPicPr/>
          <p:nvPr/>
        </p:nvPicPr>
        <p:blipFill>
          <a:blip r:embed="rId3" cstate="print"/>
          <a:stretch>
            <a:fillRect/>
          </a:stretch>
        </p:blipFill>
        <p:spPr>
          <a:xfrm>
            <a:off x="3736855" y="4615508"/>
            <a:ext cx="1698933" cy="269240"/>
          </a:xfrm>
          <a:prstGeom prst="rect">
            <a:avLst/>
          </a:prstGeom>
        </p:spPr>
      </p:pic>
      <p:sp>
        <p:nvSpPr>
          <p:cNvPr id="2" name="Holder 2"/>
          <p:cNvSpPr>
            <a:spLocks noGrp="1"/>
          </p:cNvSpPr>
          <p:nvPr>
            <p:ph type="title"/>
          </p:nvPr>
        </p:nvSpPr>
        <p:spPr/>
        <p:txBody>
          <a:bodyPr lIns="0" tIns="0" rIns="0" bIns="0"/>
          <a:lstStyle>
            <a:lvl1pPr>
              <a:defRPr sz="3200" b="1" i="0">
                <a:solidFill>
                  <a:srgbClr val="692859"/>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4/4/2022</a:t>
            </a:fld>
            <a:endParaRPr lang="en-US"/>
          </a:p>
        </p:txBody>
      </p:sp>
      <p:sp>
        <p:nvSpPr>
          <p:cNvPr id="5" name="Holder 5"/>
          <p:cNvSpPr>
            <a:spLocks noGrp="1"/>
          </p:cNvSpPr>
          <p:nvPr>
            <p:ph type="sldNum" sz="quarter" idx="7"/>
          </p:nvPr>
        </p:nvSpPr>
        <p:spPr/>
        <p:txBody>
          <a:bodyPr lIns="0" tIns="0" rIns="0" bIns="0"/>
          <a:lstStyle>
            <a:lvl1pPr>
              <a:defRPr sz="800" b="1" i="0">
                <a:solidFill>
                  <a:schemeClr val="tx1"/>
                </a:solidFill>
                <a:latin typeface="Source Sans Pro Semibold"/>
                <a:cs typeface="Source Sans Pro Semibold"/>
              </a:defRPr>
            </a:lvl1p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a:t>
            </a:fld>
            <a:endParaRPr b="0" dirty="0">
              <a:latin typeface="Arial"/>
              <a:cs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4/4/2022</a:t>
            </a:fld>
            <a:endParaRPr lang="en-US"/>
          </a:p>
        </p:txBody>
      </p:sp>
      <p:sp>
        <p:nvSpPr>
          <p:cNvPr id="4" name="Holder 4"/>
          <p:cNvSpPr>
            <a:spLocks noGrp="1"/>
          </p:cNvSpPr>
          <p:nvPr>
            <p:ph type="sldNum" sz="quarter" idx="7"/>
          </p:nvPr>
        </p:nvSpPr>
        <p:spPr/>
        <p:txBody>
          <a:bodyPr lIns="0" tIns="0" rIns="0" bIns="0"/>
          <a:lstStyle>
            <a:lvl1pPr>
              <a:defRPr sz="800" b="1" i="0">
                <a:solidFill>
                  <a:schemeClr val="tx1"/>
                </a:solidFill>
                <a:latin typeface="Source Sans Pro Semibold"/>
                <a:cs typeface="Source Sans Pro Semibold"/>
              </a:defRPr>
            </a:lvl1p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a:t>
            </a:fld>
            <a:endParaRPr b="0" dirty="0">
              <a:latin typeface="Arial"/>
              <a:cs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4748657"/>
            <a:ext cx="9142095" cy="6350"/>
          </a:xfrm>
          <a:custGeom>
            <a:avLst/>
            <a:gdLst/>
            <a:ahLst/>
            <a:cxnLst/>
            <a:rect l="l" t="t" r="r" b="b"/>
            <a:pathLst>
              <a:path w="9142095" h="6350">
                <a:moveTo>
                  <a:pt x="9141498" y="0"/>
                </a:moveTo>
                <a:lnTo>
                  <a:pt x="0" y="0"/>
                </a:lnTo>
                <a:lnTo>
                  <a:pt x="0" y="6349"/>
                </a:lnTo>
                <a:lnTo>
                  <a:pt x="9141498" y="6349"/>
                </a:lnTo>
                <a:lnTo>
                  <a:pt x="9141498" y="0"/>
                </a:lnTo>
                <a:close/>
              </a:path>
            </a:pathLst>
          </a:custGeom>
          <a:solidFill>
            <a:srgbClr val="000000"/>
          </a:solidFill>
        </p:spPr>
        <p:txBody>
          <a:bodyPr wrap="square" lIns="0" tIns="0" rIns="0" bIns="0" rtlCol="0"/>
          <a:lstStyle/>
          <a:p>
            <a:endParaRPr/>
          </a:p>
        </p:txBody>
      </p:sp>
      <p:sp>
        <p:nvSpPr>
          <p:cNvPr id="2" name="Holder 2"/>
          <p:cNvSpPr>
            <a:spLocks noGrp="1"/>
          </p:cNvSpPr>
          <p:nvPr>
            <p:ph type="title"/>
          </p:nvPr>
        </p:nvSpPr>
        <p:spPr>
          <a:xfrm>
            <a:off x="455300" y="484256"/>
            <a:ext cx="4200525" cy="996950"/>
          </a:xfrm>
          <a:prstGeom prst="rect">
            <a:avLst/>
          </a:prstGeom>
        </p:spPr>
        <p:txBody>
          <a:bodyPr wrap="square" lIns="0" tIns="0" rIns="0" bIns="0">
            <a:spAutoFit/>
          </a:bodyPr>
          <a:lstStyle>
            <a:lvl1pPr>
              <a:defRPr sz="3200" b="1" i="0">
                <a:solidFill>
                  <a:srgbClr val="692859"/>
                </a:solidFill>
                <a:latin typeface="Arial"/>
                <a:cs typeface="Arial"/>
              </a:defRPr>
            </a:lvl1pPr>
          </a:lstStyle>
          <a:p>
            <a:endParaRPr/>
          </a:p>
        </p:txBody>
      </p:sp>
      <p:sp>
        <p:nvSpPr>
          <p:cNvPr id="3" name="Holder 3"/>
          <p:cNvSpPr>
            <a:spLocks noGrp="1"/>
          </p:cNvSpPr>
          <p:nvPr>
            <p:ph type="body" idx="1"/>
          </p:nvPr>
        </p:nvSpPr>
        <p:spPr>
          <a:xfrm>
            <a:off x="455300" y="1513554"/>
            <a:ext cx="8233399" cy="193103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4/4/2022</a:t>
            </a:fld>
            <a:endParaRPr lang="en-US"/>
          </a:p>
        </p:txBody>
      </p:sp>
      <p:sp>
        <p:nvSpPr>
          <p:cNvPr id="6" name="Holder 6"/>
          <p:cNvSpPr>
            <a:spLocks noGrp="1"/>
          </p:cNvSpPr>
          <p:nvPr>
            <p:ph type="sldNum" sz="quarter" idx="7"/>
          </p:nvPr>
        </p:nvSpPr>
        <p:spPr>
          <a:xfrm>
            <a:off x="4137258" y="4887582"/>
            <a:ext cx="1063625" cy="153670"/>
          </a:xfrm>
          <a:prstGeom prst="rect">
            <a:avLst/>
          </a:prstGeom>
        </p:spPr>
        <p:txBody>
          <a:bodyPr wrap="square" lIns="0" tIns="0" rIns="0" bIns="0">
            <a:spAutoFit/>
          </a:bodyPr>
          <a:lstStyle>
            <a:lvl1pPr>
              <a:defRPr sz="800" b="1" i="0">
                <a:solidFill>
                  <a:schemeClr val="tx1"/>
                </a:solidFill>
                <a:latin typeface="Source Sans Pro Semibold"/>
                <a:cs typeface="Source Sans Pro Semibold"/>
              </a:defRPr>
            </a:lvl1p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a:t>
            </a:fld>
            <a:endParaRPr b="0" dirty="0">
              <a:latin typeface="Arial"/>
              <a:cs typeface="Aria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837" y="12662"/>
            <a:ext cx="9147175" cy="5128895"/>
            <a:chOff x="4837" y="12662"/>
            <a:chExt cx="9147175" cy="5128895"/>
          </a:xfrm>
        </p:grpSpPr>
        <p:pic>
          <p:nvPicPr>
            <p:cNvPr id="3" name="object 3"/>
            <p:cNvPicPr/>
            <p:nvPr/>
          </p:nvPicPr>
          <p:blipFill>
            <a:blip r:embed="rId2" cstate="print"/>
            <a:stretch>
              <a:fillRect/>
            </a:stretch>
          </p:blipFill>
          <p:spPr>
            <a:xfrm>
              <a:off x="12687" y="12662"/>
              <a:ext cx="9131312" cy="5128475"/>
            </a:xfrm>
            <a:prstGeom prst="rect">
              <a:avLst/>
            </a:prstGeom>
          </p:spPr>
        </p:pic>
        <p:sp>
          <p:nvSpPr>
            <p:cNvPr id="4" name="object 4"/>
            <p:cNvSpPr/>
            <p:nvPr/>
          </p:nvSpPr>
          <p:spPr>
            <a:xfrm>
              <a:off x="1533742"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 name="object 5"/>
            <p:cNvSpPr/>
            <p:nvPr/>
          </p:nvSpPr>
          <p:spPr>
            <a:xfrm>
              <a:off x="2358318"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 name="object 6"/>
            <p:cNvSpPr/>
            <p:nvPr/>
          </p:nvSpPr>
          <p:spPr>
            <a:xfrm>
              <a:off x="3182895"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7" name="object 7"/>
            <p:cNvSpPr/>
            <p:nvPr/>
          </p:nvSpPr>
          <p:spPr>
            <a:xfrm>
              <a:off x="4007345"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8" name="object 8"/>
            <p:cNvSpPr/>
            <p:nvPr/>
          </p:nvSpPr>
          <p:spPr>
            <a:xfrm>
              <a:off x="4831921"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9" name="object 9"/>
            <p:cNvSpPr/>
            <p:nvPr/>
          </p:nvSpPr>
          <p:spPr>
            <a:xfrm>
              <a:off x="5656498"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10" name="object 10"/>
            <p:cNvSpPr/>
            <p:nvPr/>
          </p:nvSpPr>
          <p:spPr>
            <a:xfrm>
              <a:off x="710054"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11" name="object 11"/>
            <p:cNvSpPr/>
            <p:nvPr/>
          </p:nvSpPr>
          <p:spPr>
            <a:xfrm>
              <a:off x="6480059"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12" name="object 12"/>
            <p:cNvSpPr/>
            <p:nvPr/>
          </p:nvSpPr>
          <p:spPr>
            <a:xfrm>
              <a:off x="7304636"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13" name="object 13"/>
            <p:cNvSpPr/>
            <p:nvPr/>
          </p:nvSpPr>
          <p:spPr>
            <a:xfrm>
              <a:off x="8129212"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14" name="object 14"/>
            <p:cNvSpPr/>
            <p:nvPr/>
          </p:nvSpPr>
          <p:spPr>
            <a:xfrm>
              <a:off x="8953661" y="141382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15" name="object 15"/>
            <p:cNvSpPr/>
            <p:nvPr/>
          </p:nvSpPr>
          <p:spPr>
            <a:xfrm>
              <a:off x="12687" y="1658429"/>
              <a:ext cx="9131935" cy="472440"/>
            </a:xfrm>
            <a:custGeom>
              <a:avLst/>
              <a:gdLst/>
              <a:ahLst/>
              <a:cxnLst/>
              <a:rect l="l" t="t" r="r" b="b"/>
              <a:pathLst>
                <a:path w="9131935" h="472439">
                  <a:moveTo>
                    <a:pt x="0" y="308860"/>
                  </a:moveTo>
                  <a:lnTo>
                    <a:pt x="284698" y="472118"/>
                  </a:lnTo>
                  <a:lnTo>
                    <a:pt x="1110543" y="0"/>
                  </a:lnTo>
                  <a:lnTo>
                    <a:pt x="1932582" y="472118"/>
                  </a:lnTo>
                  <a:lnTo>
                    <a:pt x="2758554" y="0"/>
                  </a:lnTo>
                  <a:lnTo>
                    <a:pt x="3580339" y="471485"/>
                  </a:lnTo>
                  <a:lnTo>
                    <a:pt x="4407707" y="0"/>
                  </a:lnTo>
                  <a:lnTo>
                    <a:pt x="5231015" y="472118"/>
                  </a:lnTo>
                  <a:lnTo>
                    <a:pt x="6056860" y="0"/>
                  </a:lnTo>
                  <a:lnTo>
                    <a:pt x="6878899" y="472118"/>
                  </a:lnTo>
                  <a:lnTo>
                    <a:pt x="7704871" y="0"/>
                  </a:lnTo>
                  <a:lnTo>
                    <a:pt x="8526656" y="471485"/>
                  </a:lnTo>
                  <a:lnTo>
                    <a:pt x="9131313" y="126914"/>
                  </a:lnTo>
                </a:path>
              </a:pathLst>
            </a:custGeom>
            <a:ln w="15699">
              <a:solidFill>
                <a:srgbClr val="FFFFFF"/>
              </a:solidFill>
            </a:ln>
          </p:spPr>
          <p:txBody>
            <a:bodyPr wrap="square" lIns="0" tIns="0" rIns="0" bIns="0" rtlCol="0"/>
            <a:lstStyle/>
            <a:p>
              <a:endParaRPr/>
            </a:p>
          </p:txBody>
        </p:sp>
        <p:sp>
          <p:nvSpPr>
            <p:cNvPr id="16" name="object 16"/>
            <p:cNvSpPr/>
            <p:nvPr/>
          </p:nvSpPr>
          <p:spPr>
            <a:xfrm>
              <a:off x="12687" y="1657796"/>
              <a:ext cx="9131935" cy="473075"/>
            </a:xfrm>
            <a:custGeom>
              <a:avLst/>
              <a:gdLst/>
              <a:ahLst/>
              <a:cxnLst/>
              <a:rect l="l" t="t" r="r" b="b"/>
              <a:pathLst>
                <a:path w="9131935" h="473075">
                  <a:moveTo>
                    <a:pt x="0" y="163569"/>
                  </a:moveTo>
                  <a:lnTo>
                    <a:pt x="285966" y="633"/>
                  </a:lnTo>
                  <a:lnTo>
                    <a:pt x="1109274" y="472751"/>
                  </a:lnTo>
                  <a:lnTo>
                    <a:pt x="1932582" y="0"/>
                  </a:lnTo>
                  <a:lnTo>
                    <a:pt x="2757285" y="472751"/>
                  </a:lnTo>
                  <a:lnTo>
                    <a:pt x="3581608" y="0"/>
                  </a:lnTo>
                  <a:lnTo>
                    <a:pt x="4404916" y="472118"/>
                  </a:lnTo>
                  <a:lnTo>
                    <a:pt x="5232283" y="633"/>
                  </a:lnTo>
                  <a:lnTo>
                    <a:pt x="6052927" y="472118"/>
                  </a:lnTo>
                  <a:lnTo>
                    <a:pt x="6878899" y="0"/>
                  </a:lnTo>
                  <a:lnTo>
                    <a:pt x="7703602" y="472751"/>
                  </a:lnTo>
                  <a:lnTo>
                    <a:pt x="8527925" y="0"/>
                  </a:lnTo>
                  <a:lnTo>
                    <a:pt x="9131313" y="346007"/>
                  </a:lnTo>
                </a:path>
              </a:pathLst>
            </a:custGeom>
            <a:ln w="15699">
              <a:solidFill>
                <a:srgbClr val="FFFFFF"/>
              </a:solidFill>
            </a:ln>
          </p:spPr>
          <p:txBody>
            <a:bodyPr wrap="square" lIns="0" tIns="0" rIns="0" bIns="0" rtlCol="0"/>
            <a:lstStyle/>
            <a:p>
              <a:endParaRPr/>
            </a:p>
          </p:txBody>
        </p:sp>
        <p:sp>
          <p:nvSpPr>
            <p:cNvPr id="17" name="object 17"/>
            <p:cNvSpPr/>
            <p:nvPr/>
          </p:nvSpPr>
          <p:spPr>
            <a:xfrm>
              <a:off x="1533742"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18" name="object 18"/>
            <p:cNvSpPr/>
            <p:nvPr/>
          </p:nvSpPr>
          <p:spPr>
            <a:xfrm>
              <a:off x="2358318"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19" name="object 19"/>
            <p:cNvSpPr/>
            <p:nvPr/>
          </p:nvSpPr>
          <p:spPr>
            <a:xfrm>
              <a:off x="3182895"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0" name="object 20"/>
            <p:cNvSpPr/>
            <p:nvPr/>
          </p:nvSpPr>
          <p:spPr>
            <a:xfrm>
              <a:off x="4007345"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1" name="object 21"/>
            <p:cNvSpPr/>
            <p:nvPr/>
          </p:nvSpPr>
          <p:spPr>
            <a:xfrm>
              <a:off x="4831921"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2" name="object 22"/>
            <p:cNvSpPr/>
            <p:nvPr/>
          </p:nvSpPr>
          <p:spPr>
            <a:xfrm>
              <a:off x="5656498"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3" name="object 23"/>
            <p:cNvSpPr/>
            <p:nvPr/>
          </p:nvSpPr>
          <p:spPr>
            <a:xfrm>
              <a:off x="710054"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4" name="object 24"/>
            <p:cNvSpPr/>
            <p:nvPr/>
          </p:nvSpPr>
          <p:spPr>
            <a:xfrm>
              <a:off x="6480059"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5" name="object 25"/>
            <p:cNvSpPr/>
            <p:nvPr/>
          </p:nvSpPr>
          <p:spPr>
            <a:xfrm>
              <a:off x="7304636"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6" name="object 26"/>
            <p:cNvSpPr/>
            <p:nvPr/>
          </p:nvSpPr>
          <p:spPr>
            <a:xfrm>
              <a:off x="8129212"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7" name="object 27"/>
            <p:cNvSpPr/>
            <p:nvPr/>
          </p:nvSpPr>
          <p:spPr>
            <a:xfrm>
              <a:off x="8953661" y="2839294"/>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28" name="object 28"/>
            <p:cNvSpPr/>
            <p:nvPr/>
          </p:nvSpPr>
          <p:spPr>
            <a:xfrm>
              <a:off x="12687" y="3083899"/>
              <a:ext cx="9131935" cy="472440"/>
            </a:xfrm>
            <a:custGeom>
              <a:avLst/>
              <a:gdLst/>
              <a:ahLst/>
              <a:cxnLst/>
              <a:rect l="l" t="t" r="r" b="b"/>
              <a:pathLst>
                <a:path w="9131935" h="472439">
                  <a:moveTo>
                    <a:pt x="0" y="308860"/>
                  </a:moveTo>
                  <a:lnTo>
                    <a:pt x="284698" y="472118"/>
                  </a:lnTo>
                  <a:lnTo>
                    <a:pt x="1110543" y="0"/>
                  </a:lnTo>
                  <a:lnTo>
                    <a:pt x="1932582" y="472118"/>
                  </a:lnTo>
                  <a:lnTo>
                    <a:pt x="2758554" y="0"/>
                  </a:lnTo>
                  <a:lnTo>
                    <a:pt x="3580339" y="471485"/>
                  </a:lnTo>
                  <a:lnTo>
                    <a:pt x="4407707" y="0"/>
                  </a:lnTo>
                  <a:lnTo>
                    <a:pt x="5231015" y="472118"/>
                  </a:lnTo>
                  <a:lnTo>
                    <a:pt x="6056860" y="0"/>
                  </a:lnTo>
                  <a:lnTo>
                    <a:pt x="6878899" y="472118"/>
                  </a:lnTo>
                  <a:lnTo>
                    <a:pt x="7704871" y="0"/>
                  </a:lnTo>
                  <a:lnTo>
                    <a:pt x="8526656" y="471485"/>
                  </a:lnTo>
                  <a:lnTo>
                    <a:pt x="9131313" y="126914"/>
                  </a:lnTo>
                </a:path>
              </a:pathLst>
            </a:custGeom>
            <a:ln w="15699">
              <a:solidFill>
                <a:srgbClr val="FFFFFF"/>
              </a:solidFill>
            </a:ln>
          </p:spPr>
          <p:txBody>
            <a:bodyPr wrap="square" lIns="0" tIns="0" rIns="0" bIns="0" rtlCol="0"/>
            <a:lstStyle/>
            <a:p>
              <a:endParaRPr/>
            </a:p>
          </p:txBody>
        </p:sp>
        <p:sp>
          <p:nvSpPr>
            <p:cNvPr id="29" name="object 29"/>
            <p:cNvSpPr/>
            <p:nvPr/>
          </p:nvSpPr>
          <p:spPr>
            <a:xfrm>
              <a:off x="12687" y="3083267"/>
              <a:ext cx="9131935" cy="473075"/>
            </a:xfrm>
            <a:custGeom>
              <a:avLst/>
              <a:gdLst/>
              <a:ahLst/>
              <a:cxnLst/>
              <a:rect l="l" t="t" r="r" b="b"/>
              <a:pathLst>
                <a:path w="9131935" h="473075">
                  <a:moveTo>
                    <a:pt x="0" y="163569"/>
                  </a:moveTo>
                  <a:lnTo>
                    <a:pt x="285966" y="633"/>
                  </a:lnTo>
                  <a:lnTo>
                    <a:pt x="1109274" y="472751"/>
                  </a:lnTo>
                  <a:lnTo>
                    <a:pt x="1932582" y="0"/>
                  </a:lnTo>
                  <a:lnTo>
                    <a:pt x="2757285" y="472751"/>
                  </a:lnTo>
                  <a:lnTo>
                    <a:pt x="3581608" y="0"/>
                  </a:lnTo>
                  <a:lnTo>
                    <a:pt x="4404916" y="472118"/>
                  </a:lnTo>
                  <a:lnTo>
                    <a:pt x="5232283" y="633"/>
                  </a:lnTo>
                  <a:lnTo>
                    <a:pt x="6052927" y="472118"/>
                  </a:lnTo>
                  <a:lnTo>
                    <a:pt x="6878899" y="0"/>
                  </a:lnTo>
                  <a:lnTo>
                    <a:pt x="7703602" y="472751"/>
                  </a:lnTo>
                  <a:lnTo>
                    <a:pt x="8527925" y="0"/>
                  </a:lnTo>
                  <a:lnTo>
                    <a:pt x="9131313" y="346007"/>
                  </a:lnTo>
                </a:path>
              </a:pathLst>
            </a:custGeom>
            <a:ln w="15699">
              <a:solidFill>
                <a:srgbClr val="FFFFFF"/>
              </a:solidFill>
            </a:ln>
          </p:spPr>
          <p:txBody>
            <a:bodyPr wrap="square" lIns="0" tIns="0" rIns="0" bIns="0" rtlCol="0"/>
            <a:lstStyle/>
            <a:p>
              <a:endParaRPr/>
            </a:p>
          </p:txBody>
        </p:sp>
        <p:sp>
          <p:nvSpPr>
            <p:cNvPr id="30" name="object 30"/>
            <p:cNvSpPr/>
            <p:nvPr/>
          </p:nvSpPr>
          <p:spPr>
            <a:xfrm>
              <a:off x="702183" y="4264774"/>
              <a:ext cx="8259445" cy="876935"/>
            </a:xfrm>
            <a:custGeom>
              <a:avLst/>
              <a:gdLst/>
              <a:ahLst/>
              <a:cxnLst/>
              <a:rect l="l" t="t" r="r" b="b"/>
              <a:pathLst>
                <a:path w="8259445" h="876935">
                  <a:moveTo>
                    <a:pt x="15735" y="0"/>
                  </a:moveTo>
                  <a:lnTo>
                    <a:pt x="0" y="0"/>
                  </a:lnTo>
                  <a:lnTo>
                    <a:pt x="0" y="876376"/>
                  </a:lnTo>
                  <a:lnTo>
                    <a:pt x="15735" y="876376"/>
                  </a:lnTo>
                  <a:lnTo>
                    <a:pt x="15735" y="0"/>
                  </a:lnTo>
                  <a:close/>
                </a:path>
                <a:path w="8259445" h="876935">
                  <a:moveTo>
                    <a:pt x="839419" y="0"/>
                  </a:moveTo>
                  <a:lnTo>
                    <a:pt x="823683" y="0"/>
                  </a:lnTo>
                  <a:lnTo>
                    <a:pt x="823683" y="876376"/>
                  </a:lnTo>
                  <a:lnTo>
                    <a:pt x="839419" y="876376"/>
                  </a:lnTo>
                  <a:lnTo>
                    <a:pt x="839419" y="0"/>
                  </a:lnTo>
                  <a:close/>
                </a:path>
                <a:path w="8259445" h="876935">
                  <a:moveTo>
                    <a:pt x="1663992" y="0"/>
                  </a:moveTo>
                  <a:lnTo>
                    <a:pt x="1648269" y="0"/>
                  </a:lnTo>
                  <a:lnTo>
                    <a:pt x="1648269" y="876376"/>
                  </a:lnTo>
                  <a:lnTo>
                    <a:pt x="1663992" y="876376"/>
                  </a:lnTo>
                  <a:lnTo>
                    <a:pt x="1663992" y="0"/>
                  </a:lnTo>
                  <a:close/>
                </a:path>
                <a:path w="8259445" h="876935">
                  <a:moveTo>
                    <a:pt x="2488565" y="0"/>
                  </a:moveTo>
                  <a:lnTo>
                    <a:pt x="2472842" y="0"/>
                  </a:lnTo>
                  <a:lnTo>
                    <a:pt x="2472842" y="876376"/>
                  </a:lnTo>
                  <a:lnTo>
                    <a:pt x="2488565" y="876376"/>
                  </a:lnTo>
                  <a:lnTo>
                    <a:pt x="2488565" y="0"/>
                  </a:lnTo>
                  <a:close/>
                </a:path>
                <a:path w="8259445" h="876935">
                  <a:moveTo>
                    <a:pt x="3313023" y="0"/>
                  </a:moveTo>
                  <a:lnTo>
                    <a:pt x="3297288" y="0"/>
                  </a:lnTo>
                  <a:lnTo>
                    <a:pt x="3297288" y="876376"/>
                  </a:lnTo>
                  <a:lnTo>
                    <a:pt x="3313023" y="876376"/>
                  </a:lnTo>
                  <a:lnTo>
                    <a:pt x="3313023" y="0"/>
                  </a:lnTo>
                  <a:close/>
                </a:path>
                <a:path w="8259445" h="876935">
                  <a:moveTo>
                    <a:pt x="4137596" y="0"/>
                  </a:moveTo>
                  <a:lnTo>
                    <a:pt x="4121861" y="0"/>
                  </a:lnTo>
                  <a:lnTo>
                    <a:pt x="4121861" y="876376"/>
                  </a:lnTo>
                  <a:lnTo>
                    <a:pt x="4137596" y="876376"/>
                  </a:lnTo>
                  <a:lnTo>
                    <a:pt x="4137596" y="0"/>
                  </a:lnTo>
                  <a:close/>
                </a:path>
                <a:path w="8259445" h="876935">
                  <a:moveTo>
                    <a:pt x="4962169" y="0"/>
                  </a:moveTo>
                  <a:lnTo>
                    <a:pt x="4946447" y="0"/>
                  </a:lnTo>
                  <a:lnTo>
                    <a:pt x="4946447" y="876376"/>
                  </a:lnTo>
                  <a:lnTo>
                    <a:pt x="4962169" y="876376"/>
                  </a:lnTo>
                  <a:lnTo>
                    <a:pt x="4962169" y="0"/>
                  </a:lnTo>
                  <a:close/>
                </a:path>
                <a:path w="8259445" h="876935">
                  <a:moveTo>
                    <a:pt x="5785739" y="0"/>
                  </a:moveTo>
                  <a:lnTo>
                    <a:pt x="5770003" y="0"/>
                  </a:lnTo>
                  <a:lnTo>
                    <a:pt x="5770003" y="876376"/>
                  </a:lnTo>
                  <a:lnTo>
                    <a:pt x="5785739" y="876376"/>
                  </a:lnTo>
                  <a:lnTo>
                    <a:pt x="5785739" y="0"/>
                  </a:lnTo>
                  <a:close/>
                </a:path>
                <a:path w="8259445" h="876935">
                  <a:moveTo>
                    <a:pt x="6610312" y="0"/>
                  </a:moveTo>
                  <a:lnTo>
                    <a:pt x="6594576" y="0"/>
                  </a:lnTo>
                  <a:lnTo>
                    <a:pt x="6594576" y="876376"/>
                  </a:lnTo>
                  <a:lnTo>
                    <a:pt x="6610312" y="876376"/>
                  </a:lnTo>
                  <a:lnTo>
                    <a:pt x="6610312" y="0"/>
                  </a:lnTo>
                  <a:close/>
                </a:path>
                <a:path w="8259445" h="876935">
                  <a:moveTo>
                    <a:pt x="7434885" y="0"/>
                  </a:moveTo>
                  <a:lnTo>
                    <a:pt x="7419162" y="0"/>
                  </a:lnTo>
                  <a:lnTo>
                    <a:pt x="7419162" y="876376"/>
                  </a:lnTo>
                  <a:lnTo>
                    <a:pt x="7434885" y="876376"/>
                  </a:lnTo>
                  <a:lnTo>
                    <a:pt x="7434885" y="0"/>
                  </a:lnTo>
                  <a:close/>
                </a:path>
                <a:path w="8259445" h="876935">
                  <a:moveTo>
                    <a:pt x="8259343" y="0"/>
                  </a:moveTo>
                  <a:lnTo>
                    <a:pt x="8243608" y="0"/>
                  </a:lnTo>
                  <a:lnTo>
                    <a:pt x="8243608" y="876376"/>
                  </a:lnTo>
                  <a:lnTo>
                    <a:pt x="8259343" y="876376"/>
                  </a:lnTo>
                  <a:lnTo>
                    <a:pt x="8259343" y="0"/>
                  </a:lnTo>
                  <a:close/>
                </a:path>
              </a:pathLst>
            </a:custGeom>
            <a:solidFill>
              <a:srgbClr val="FFFFFF"/>
            </a:solidFill>
          </p:spPr>
          <p:txBody>
            <a:bodyPr wrap="square" lIns="0" tIns="0" rIns="0" bIns="0" rtlCol="0"/>
            <a:lstStyle/>
            <a:p>
              <a:endParaRPr/>
            </a:p>
          </p:txBody>
        </p:sp>
        <p:sp>
          <p:nvSpPr>
            <p:cNvPr id="31" name="object 31"/>
            <p:cNvSpPr/>
            <p:nvPr/>
          </p:nvSpPr>
          <p:spPr>
            <a:xfrm>
              <a:off x="12687" y="4509370"/>
              <a:ext cx="9131935" cy="472440"/>
            </a:xfrm>
            <a:custGeom>
              <a:avLst/>
              <a:gdLst/>
              <a:ahLst/>
              <a:cxnLst/>
              <a:rect l="l" t="t" r="r" b="b"/>
              <a:pathLst>
                <a:path w="9131935" h="472439">
                  <a:moveTo>
                    <a:pt x="0" y="308860"/>
                  </a:moveTo>
                  <a:lnTo>
                    <a:pt x="284698" y="472118"/>
                  </a:lnTo>
                  <a:lnTo>
                    <a:pt x="1110543" y="0"/>
                  </a:lnTo>
                  <a:lnTo>
                    <a:pt x="1932582" y="472118"/>
                  </a:lnTo>
                  <a:lnTo>
                    <a:pt x="2758554" y="0"/>
                  </a:lnTo>
                  <a:lnTo>
                    <a:pt x="3580339" y="471485"/>
                  </a:lnTo>
                  <a:lnTo>
                    <a:pt x="4407707" y="0"/>
                  </a:lnTo>
                  <a:lnTo>
                    <a:pt x="5231015" y="472118"/>
                  </a:lnTo>
                  <a:lnTo>
                    <a:pt x="6056860" y="0"/>
                  </a:lnTo>
                  <a:lnTo>
                    <a:pt x="6878899" y="472118"/>
                  </a:lnTo>
                  <a:lnTo>
                    <a:pt x="7704871" y="0"/>
                  </a:lnTo>
                  <a:lnTo>
                    <a:pt x="8526656" y="471485"/>
                  </a:lnTo>
                  <a:lnTo>
                    <a:pt x="9131313" y="126914"/>
                  </a:lnTo>
                </a:path>
              </a:pathLst>
            </a:custGeom>
            <a:ln w="15699">
              <a:solidFill>
                <a:srgbClr val="FFFFFF"/>
              </a:solidFill>
            </a:ln>
          </p:spPr>
          <p:txBody>
            <a:bodyPr wrap="square" lIns="0" tIns="0" rIns="0" bIns="0" rtlCol="0"/>
            <a:lstStyle/>
            <a:p>
              <a:endParaRPr/>
            </a:p>
          </p:txBody>
        </p:sp>
        <p:sp>
          <p:nvSpPr>
            <p:cNvPr id="32" name="object 32"/>
            <p:cNvSpPr/>
            <p:nvPr/>
          </p:nvSpPr>
          <p:spPr>
            <a:xfrm>
              <a:off x="12687" y="4508737"/>
              <a:ext cx="9131935" cy="473075"/>
            </a:xfrm>
            <a:custGeom>
              <a:avLst/>
              <a:gdLst/>
              <a:ahLst/>
              <a:cxnLst/>
              <a:rect l="l" t="t" r="r" b="b"/>
              <a:pathLst>
                <a:path w="9131935" h="473075">
                  <a:moveTo>
                    <a:pt x="0" y="163569"/>
                  </a:moveTo>
                  <a:lnTo>
                    <a:pt x="285966" y="633"/>
                  </a:lnTo>
                  <a:lnTo>
                    <a:pt x="1109274" y="472751"/>
                  </a:lnTo>
                  <a:lnTo>
                    <a:pt x="1932582" y="0"/>
                  </a:lnTo>
                  <a:lnTo>
                    <a:pt x="2757285" y="472751"/>
                  </a:lnTo>
                  <a:lnTo>
                    <a:pt x="3581608" y="0"/>
                  </a:lnTo>
                  <a:lnTo>
                    <a:pt x="4404916" y="472118"/>
                  </a:lnTo>
                  <a:lnTo>
                    <a:pt x="5232283" y="633"/>
                  </a:lnTo>
                  <a:lnTo>
                    <a:pt x="6052927" y="472118"/>
                  </a:lnTo>
                  <a:lnTo>
                    <a:pt x="6878899" y="0"/>
                  </a:lnTo>
                  <a:lnTo>
                    <a:pt x="7703602" y="472751"/>
                  </a:lnTo>
                  <a:lnTo>
                    <a:pt x="8527925" y="0"/>
                  </a:lnTo>
                  <a:lnTo>
                    <a:pt x="9131313" y="346007"/>
                  </a:lnTo>
                </a:path>
              </a:pathLst>
            </a:custGeom>
            <a:ln w="15699">
              <a:solidFill>
                <a:srgbClr val="FFFFFF"/>
              </a:solidFill>
            </a:ln>
          </p:spPr>
          <p:txBody>
            <a:bodyPr wrap="square" lIns="0" tIns="0" rIns="0" bIns="0" rtlCol="0"/>
            <a:lstStyle/>
            <a:p>
              <a:endParaRPr/>
            </a:p>
          </p:txBody>
        </p:sp>
        <p:sp>
          <p:nvSpPr>
            <p:cNvPr id="33" name="object 33"/>
            <p:cNvSpPr/>
            <p:nvPr/>
          </p:nvSpPr>
          <p:spPr>
            <a:xfrm>
              <a:off x="290525" y="12674"/>
              <a:ext cx="8665845" cy="5128895"/>
            </a:xfrm>
            <a:custGeom>
              <a:avLst/>
              <a:gdLst/>
              <a:ahLst/>
              <a:cxnLst/>
              <a:rect l="l" t="t" r="r" b="b"/>
              <a:pathLst>
                <a:path w="8665845" h="5128895">
                  <a:moveTo>
                    <a:pt x="15735" y="4964900"/>
                  </a:moveTo>
                  <a:lnTo>
                    <a:pt x="0" y="4964900"/>
                  </a:lnTo>
                  <a:lnTo>
                    <a:pt x="0" y="5128476"/>
                  </a:lnTo>
                  <a:lnTo>
                    <a:pt x="15735" y="5128476"/>
                  </a:lnTo>
                  <a:lnTo>
                    <a:pt x="15735" y="4964900"/>
                  </a:lnTo>
                  <a:close/>
                </a:path>
                <a:path w="8665845" h="5128895">
                  <a:moveTo>
                    <a:pt x="15735" y="0"/>
                  </a:moveTo>
                  <a:lnTo>
                    <a:pt x="0" y="0"/>
                  </a:lnTo>
                  <a:lnTo>
                    <a:pt x="0" y="221678"/>
                  </a:lnTo>
                  <a:lnTo>
                    <a:pt x="15735" y="221678"/>
                  </a:lnTo>
                  <a:lnTo>
                    <a:pt x="15735" y="0"/>
                  </a:lnTo>
                  <a:close/>
                </a:path>
                <a:path w="8665845" h="5128895">
                  <a:moveTo>
                    <a:pt x="422186" y="0"/>
                  </a:moveTo>
                  <a:lnTo>
                    <a:pt x="406450" y="0"/>
                  </a:lnTo>
                  <a:lnTo>
                    <a:pt x="406450" y="934351"/>
                  </a:lnTo>
                  <a:lnTo>
                    <a:pt x="422186" y="934351"/>
                  </a:lnTo>
                  <a:lnTo>
                    <a:pt x="422186" y="0"/>
                  </a:lnTo>
                  <a:close/>
                </a:path>
                <a:path w="8665845" h="5128895">
                  <a:moveTo>
                    <a:pt x="840308" y="4964900"/>
                  </a:moveTo>
                  <a:lnTo>
                    <a:pt x="824585" y="4964900"/>
                  </a:lnTo>
                  <a:lnTo>
                    <a:pt x="824585" y="5128476"/>
                  </a:lnTo>
                  <a:lnTo>
                    <a:pt x="840308" y="5128476"/>
                  </a:lnTo>
                  <a:lnTo>
                    <a:pt x="840308" y="4964900"/>
                  </a:lnTo>
                  <a:close/>
                </a:path>
                <a:path w="8665845" h="5128895">
                  <a:moveTo>
                    <a:pt x="840308" y="0"/>
                  </a:moveTo>
                  <a:lnTo>
                    <a:pt x="824585" y="0"/>
                  </a:lnTo>
                  <a:lnTo>
                    <a:pt x="824585" y="221678"/>
                  </a:lnTo>
                  <a:lnTo>
                    <a:pt x="840308" y="221678"/>
                  </a:lnTo>
                  <a:lnTo>
                    <a:pt x="840308" y="0"/>
                  </a:lnTo>
                  <a:close/>
                </a:path>
                <a:path w="8665845" h="5128895">
                  <a:moveTo>
                    <a:pt x="1245870" y="0"/>
                  </a:moveTo>
                  <a:lnTo>
                    <a:pt x="1230147" y="0"/>
                  </a:lnTo>
                  <a:lnTo>
                    <a:pt x="1230147" y="934351"/>
                  </a:lnTo>
                  <a:lnTo>
                    <a:pt x="1245870" y="934351"/>
                  </a:lnTo>
                  <a:lnTo>
                    <a:pt x="1245870" y="0"/>
                  </a:lnTo>
                  <a:close/>
                </a:path>
                <a:path w="8665845" h="5128895">
                  <a:moveTo>
                    <a:pt x="1664754" y="4964900"/>
                  </a:moveTo>
                  <a:lnTo>
                    <a:pt x="1649031" y="4964900"/>
                  </a:lnTo>
                  <a:lnTo>
                    <a:pt x="1649031" y="5128476"/>
                  </a:lnTo>
                  <a:lnTo>
                    <a:pt x="1664754" y="5128476"/>
                  </a:lnTo>
                  <a:lnTo>
                    <a:pt x="1664754" y="4964900"/>
                  </a:lnTo>
                  <a:close/>
                </a:path>
                <a:path w="8665845" h="5128895">
                  <a:moveTo>
                    <a:pt x="1664754" y="0"/>
                  </a:moveTo>
                  <a:lnTo>
                    <a:pt x="1649031" y="0"/>
                  </a:lnTo>
                  <a:lnTo>
                    <a:pt x="1649031" y="221678"/>
                  </a:lnTo>
                  <a:lnTo>
                    <a:pt x="1664754" y="221678"/>
                  </a:lnTo>
                  <a:lnTo>
                    <a:pt x="1664754" y="0"/>
                  </a:lnTo>
                  <a:close/>
                </a:path>
                <a:path w="8665845" h="5128895">
                  <a:moveTo>
                    <a:pt x="2070455" y="0"/>
                  </a:moveTo>
                  <a:lnTo>
                    <a:pt x="2054720" y="0"/>
                  </a:lnTo>
                  <a:lnTo>
                    <a:pt x="2054720" y="934351"/>
                  </a:lnTo>
                  <a:lnTo>
                    <a:pt x="2070455" y="934351"/>
                  </a:lnTo>
                  <a:lnTo>
                    <a:pt x="2070455" y="0"/>
                  </a:lnTo>
                  <a:close/>
                </a:path>
                <a:path w="8665845" h="5128895">
                  <a:moveTo>
                    <a:pt x="2489339" y="4964900"/>
                  </a:moveTo>
                  <a:lnTo>
                    <a:pt x="2473604" y="4964900"/>
                  </a:lnTo>
                  <a:lnTo>
                    <a:pt x="2473604" y="5128476"/>
                  </a:lnTo>
                  <a:lnTo>
                    <a:pt x="2489339" y="5128476"/>
                  </a:lnTo>
                  <a:lnTo>
                    <a:pt x="2489339" y="4964900"/>
                  </a:lnTo>
                  <a:close/>
                </a:path>
                <a:path w="8665845" h="5128895">
                  <a:moveTo>
                    <a:pt x="2489339" y="0"/>
                  </a:moveTo>
                  <a:lnTo>
                    <a:pt x="2473604" y="0"/>
                  </a:lnTo>
                  <a:lnTo>
                    <a:pt x="2473604" y="221678"/>
                  </a:lnTo>
                  <a:lnTo>
                    <a:pt x="2489339" y="221678"/>
                  </a:lnTo>
                  <a:lnTo>
                    <a:pt x="2489339" y="0"/>
                  </a:lnTo>
                  <a:close/>
                </a:path>
                <a:path w="8665845" h="5128895">
                  <a:moveTo>
                    <a:pt x="2895028" y="0"/>
                  </a:moveTo>
                  <a:lnTo>
                    <a:pt x="2879293" y="0"/>
                  </a:lnTo>
                  <a:lnTo>
                    <a:pt x="2879293" y="934351"/>
                  </a:lnTo>
                  <a:lnTo>
                    <a:pt x="2895028" y="934351"/>
                  </a:lnTo>
                  <a:lnTo>
                    <a:pt x="2895028" y="0"/>
                  </a:lnTo>
                  <a:close/>
                </a:path>
                <a:path w="8665845" h="5128895">
                  <a:moveTo>
                    <a:pt x="3313023" y="4964900"/>
                  </a:moveTo>
                  <a:lnTo>
                    <a:pt x="3297288" y="4964900"/>
                  </a:lnTo>
                  <a:lnTo>
                    <a:pt x="3297288" y="5128476"/>
                  </a:lnTo>
                  <a:lnTo>
                    <a:pt x="3313023" y="5128476"/>
                  </a:lnTo>
                  <a:lnTo>
                    <a:pt x="3313023" y="4964900"/>
                  </a:lnTo>
                  <a:close/>
                </a:path>
                <a:path w="8665845" h="5128895">
                  <a:moveTo>
                    <a:pt x="3313023" y="0"/>
                  </a:moveTo>
                  <a:lnTo>
                    <a:pt x="3297288" y="0"/>
                  </a:lnTo>
                  <a:lnTo>
                    <a:pt x="3297288" y="221678"/>
                  </a:lnTo>
                  <a:lnTo>
                    <a:pt x="3313023" y="221678"/>
                  </a:lnTo>
                  <a:lnTo>
                    <a:pt x="3313023" y="0"/>
                  </a:lnTo>
                  <a:close/>
                </a:path>
                <a:path w="8665845" h="5128895">
                  <a:moveTo>
                    <a:pt x="3719474" y="0"/>
                  </a:moveTo>
                  <a:lnTo>
                    <a:pt x="3703751" y="0"/>
                  </a:lnTo>
                  <a:lnTo>
                    <a:pt x="3703751" y="934351"/>
                  </a:lnTo>
                  <a:lnTo>
                    <a:pt x="3719474" y="934351"/>
                  </a:lnTo>
                  <a:lnTo>
                    <a:pt x="3719474" y="0"/>
                  </a:lnTo>
                  <a:close/>
                </a:path>
                <a:path w="8665845" h="5128895">
                  <a:moveTo>
                    <a:pt x="4137596" y="4964900"/>
                  </a:moveTo>
                  <a:lnTo>
                    <a:pt x="4121874" y="4964900"/>
                  </a:lnTo>
                  <a:lnTo>
                    <a:pt x="4121874" y="5128476"/>
                  </a:lnTo>
                  <a:lnTo>
                    <a:pt x="4137596" y="5128476"/>
                  </a:lnTo>
                  <a:lnTo>
                    <a:pt x="4137596" y="4964900"/>
                  </a:lnTo>
                  <a:close/>
                </a:path>
                <a:path w="8665845" h="5128895">
                  <a:moveTo>
                    <a:pt x="4137596" y="0"/>
                  </a:moveTo>
                  <a:lnTo>
                    <a:pt x="4121874" y="0"/>
                  </a:lnTo>
                  <a:lnTo>
                    <a:pt x="4121874" y="221678"/>
                  </a:lnTo>
                  <a:lnTo>
                    <a:pt x="4137596" y="221678"/>
                  </a:lnTo>
                  <a:lnTo>
                    <a:pt x="4137596" y="0"/>
                  </a:lnTo>
                  <a:close/>
                </a:path>
                <a:path w="8665845" h="5128895">
                  <a:moveTo>
                    <a:pt x="4544060" y="0"/>
                  </a:moveTo>
                  <a:lnTo>
                    <a:pt x="4528324" y="0"/>
                  </a:lnTo>
                  <a:lnTo>
                    <a:pt x="4528324" y="934351"/>
                  </a:lnTo>
                  <a:lnTo>
                    <a:pt x="4544060" y="934351"/>
                  </a:lnTo>
                  <a:lnTo>
                    <a:pt x="4544060" y="0"/>
                  </a:lnTo>
                  <a:close/>
                </a:path>
                <a:path w="8665845" h="5128895">
                  <a:moveTo>
                    <a:pt x="4962055" y="4964900"/>
                  </a:moveTo>
                  <a:lnTo>
                    <a:pt x="4946320" y="4964900"/>
                  </a:lnTo>
                  <a:lnTo>
                    <a:pt x="4946320" y="5128476"/>
                  </a:lnTo>
                  <a:lnTo>
                    <a:pt x="4962055" y="5128476"/>
                  </a:lnTo>
                  <a:lnTo>
                    <a:pt x="4962055" y="4964900"/>
                  </a:lnTo>
                  <a:close/>
                </a:path>
                <a:path w="8665845" h="5128895">
                  <a:moveTo>
                    <a:pt x="4962055" y="0"/>
                  </a:moveTo>
                  <a:lnTo>
                    <a:pt x="4946320" y="0"/>
                  </a:lnTo>
                  <a:lnTo>
                    <a:pt x="4946320" y="221678"/>
                  </a:lnTo>
                  <a:lnTo>
                    <a:pt x="4962055" y="221678"/>
                  </a:lnTo>
                  <a:lnTo>
                    <a:pt x="4962055" y="0"/>
                  </a:lnTo>
                  <a:close/>
                </a:path>
                <a:path w="8665845" h="5128895">
                  <a:moveTo>
                    <a:pt x="5368506" y="0"/>
                  </a:moveTo>
                  <a:lnTo>
                    <a:pt x="5352770" y="0"/>
                  </a:lnTo>
                  <a:lnTo>
                    <a:pt x="5352770" y="934351"/>
                  </a:lnTo>
                  <a:lnTo>
                    <a:pt x="5368506" y="934351"/>
                  </a:lnTo>
                  <a:lnTo>
                    <a:pt x="5368506" y="0"/>
                  </a:lnTo>
                  <a:close/>
                </a:path>
                <a:path w="8665845" h="5128895">
                  <a:moveTo>
                    <a:pt x="5786628" y="4964900"/>
                  </a:moveTo>
                  <a:lnTo>
                    <a:pt x="5770892" y="4964900"/>
                  </a:lnTo>
                  <a:lnTo>
                    <a:pt x="5770892" y="5128476"/>
                  </a:lnTo>
                  <a:lnTo>
                    <a:pt x="5786628" y="5128476"/>
                  </a:lnTo>
                  <a:lnTo>
                    <a:pt x="5786628" y="4964900"/>
                  </a:lnTo>
                  <a:close/>
                </a:path>
                <a:path w="8665845" h="5128895">
                  <a:moveTo>
                    <a:pt x="5786628" y="0"/>
                  </a:moveTo>
                  <a:lnTo>
                    <a:pt x="5770892" y="0"/>
                  </a:lnTo>
                  <a:lnTo>
                    <a:pt x="5770892" y="221678"/>
                  </a:lnTo>
                  <a:lnTo>
                    <a:pt x="5786628" y="221678"/>
                  </a:lnTo>
                  <a:lnTo>
                    <a:pt x="5786628" y="0"/>
                  </a:lnTo>
                  <a:close/>
                </a:path>
                <a:path w="8665845" h="5128895">
                  <a:moveTo>
                    <a:pt x="6192190" y="0"/>
                  </a:moveTo>
                  <a:lnTo>
                    <a:pt x="6176467" y="0"/>
                  </a:lnTo>
                  <a:lnTo>
                    <a:pt x="6176467" y="934351"/>
                  </a:lnTo>
                  <a:lnTo>
                    <a:pt x="6192190" y="934351"/>
                  </a:lnTo>
                  <a:lnTo>
                    <a:pt x="6192190" y="0"/>
                  </a:lnTo>
                  <a:close/>
                </a:path>
                <a:path w="8665845" h="5128895">
                  <a:moveTo>
                    <a:pt x="6611074" y="4964900"/>
                  </a:moveTo>
                  <a:lnTo>
                    <a:pt x="6595351" y="4964900"/>
                  </a:lnTo>
                  <a:lnTo>
                    <a:pt x="6595351" y="5128476"/>
                  </a:lnTo>
                  <a:lnTo>
                    <a:pt x="6611074" y="5128476"/>
                  </a:lnTo>
                  <a:lnTo>
                    <a:pt x="6611074" y="4964900"/>
                  </a:lnTo>
                  <a:close/>
                </a:path>
                <a:path w="8665845" h="5128895">
                  <a:moveTo>
                    <a:pt x="6611074" y="0"/>
                  </a:moveTo>
                  <a:lnTo>
                    <a:pt x="6595351" y="0"/>
                  </a:lnTo>
                  <a:lnTo>
                    <a:pt x="6595351" y="221678"/>
                  </a:lnTo>
                  <a:lnTo>
                    <a:pt x="6611074" y="221678"/>
                  </a:lnTo>
                  <a:lnTo>
                    <a:pt x="6611074" y="0"/>
                  </a:lnTo>
                  <a:close/>
                </a:path>
                <a:path w="8665845" h="5128895">
                  <a:moveTo>
                    <a:pt x="7016763" y="0"/>
                  </a:moveTo>
                  <a:lnTo>
                    <a:pt x="7001040" y="0"/>
                  </a:lnTo>
                  <a:lnTo>
                    <a:pt x="7001040" y="934351"/>
                  </a:lnTo>
                  <a:lnTo>
                    <a:pt x="7016763" y="934351"/>
                  </a:lnTo>
                  <a:lnTo>
                    <a:pt x="7016763" y="0"/>
                  </a:lnTo>
                  <a:close/>
                </a:path>
                <a:path w="8665845" h="5128895">
                  <a:moveTo>
                    <a:pt x="7435647" y="4964900"/>
                  </a:moveTo>
                  <a:lnTo>
                    <a:pt x="7419924" y="4964900"/>
                  </a:lnTo>
                  <a:lnTo>
                    <a:pt x="7419924" y="5128476"/>
                  </a:lnTo>
                  <a:lnTo>
                    <a:pt x="7435647" y="5128476"/>
                  </a:lnTo>
                  <a:lnTo>
                    <a:pt x="7435647" y="4964900"/>
                  </a:lnTo>
                  <a:close/>
                </a:path>
                <a:path w="8665845" h="5128895">
                  <a:moveTo>
                    <a:pt x="7435659" y="0"/>
                  </a:moveTo>
                  <a:lnTo>
                    <a:pt x="7419924" y="0"/>
                  </a:lnTo>
                  <a:lnTo>
                    <a:pt x="7419924" y="221678"/>
                  </a:lnTo>
                  <a:lnTo>
                    <a:pt x="7435659" y="221678"/>
                  </a:lnTo>
                  <a:lnTo>
                    <a:pt x="7435659" y="0"/>
                  </a:lnTo>
                  <a:close/>
                </a:path>
                <a:path w="8665845" h="5128895">
                  <a:moveTo>
                    <a:pt x="7841348" y="0"/>
                  </a:moveTo>
                  <a:lnTo>
                    <a:pt x="7825613" y="0"/>
                  </a:lnTo>
                  <a:lnTo>
                    <a:pt x="7825613" y="934351"/>
                  </a:lnTo>
                  <a:lnTo>
                    <a:pt x="7841348" y="934351"/>
                  </a:lnTo>
                  <a:lnTo>
                    <a:pt x="7841348" y="0"/>
                  </a:lnTo>
                  <a:close/>
                </a:path>
                <a:path w="8665845" h="5128895">
                  <a:moveTo>
                    <a:pt x="8259343" y="4964900"/>
                  </a:moveTo>
                  <a:lnTo>
                    <a:pt x="8243608" y="4964900"/>
                  </a:lnTo>
                  <a:lnTo>
                    <a:pt x="8243608" y="5128476"/>
                  </a:lnTo>
                  <a:lnTo>
                    <a:pt x="8259343" y="5128476"/>
                  </a:lnTo>
                  <a:lnTo>
                    <a:pt x="8259343" y="4964900"/>
                  </a:lnTo>
                  <a:close/>
                </a:path>
                <a:path w="8665845" h="5128895">
                  <a:moveTo>
                    <a:pt x="8259343" y="0"/>
                  </a:moveTo>
                  <a:lnTo>
                    <a:pt x="8243608" y="0"/>
                  </a:lnTo>
                  <a:lnTo>
                    <a:pt x="8243608" y="221678"/>
                  </a:lnTo>
                  <a:lnTo>
                    <a:pt x="8259343" y="221678"/>
                  </a:lnTo>
                  <a:lnTo>
                    <a:pt x="8259343" y="0"/>
                  </a:lnTo>
                  <a:close/>
                </a:path>
                <a:path w="8665845" h="5128895">
                  <a:moveTo>
                    <a:pt x="8665794" y="0"/>
                  </a:moveTo>
                  <a:lnTo>
                    <a:pt x="8650059" y="0"/>
                  </a:lnTo>
                  <a:lnTo>
                    <a:pt x="8650059" y="934351"/>
                  </a:lnTo>
                  <a:lnTo>
                    <a:pt x="8665794" y="934351"/>
                  </a:lnTo>
                  <a:lnTo>
                    <a:pt x="8665794" y="0"/>
                  </a:lnTo>
                  <a:close/>
                </a:path>
              </a:pathLst>
            </a:custGeom>
            <a:solidFill>
              <a:srgbClr val="FFFFFF"/>
            </a:solidFill>
          </p:spPr>
          <p:txBody>
            <a:bodyPr wrap="square" lIns="0" tIns="0" rIns="0" bIns="0" rtlCol="0"/>
            <a:lstStyle/>
            <a:p>
              <a:endParaRPr/>
            </a:p>
          </p:txBody>
        </p:sp>
        <p:sp>
          <p:nvSpPr>
            <p:cNvPr id="34" name="object 34"/>
            <p:cNvSpPr/>
            <p:nvPr/>
          </p:nvSpPr>
          <p:spPr>
            <a:xfrm>
              <a:off x="12687" y="232959"/>
              <a:ext cx="9131935" cy="472440"/>
            </a:xfrm>
            <a:custGeom>
              <a:avLst/>
              <a:gdLst/>
              <a:ahLst/>
              <a:cxnLst/>
              <a:rect l="l" t="t" r="r" b="b"/>
              <a:pathLst>
                <a:path w="9131935" h="472440">
                  <a:moveTo>
                    <a:pt x="0" y="311891"/>
                  </a:moveTo>
                  <a:lnTo>
                    <a:pt x="279370" y="472118"/>
                  </a:lnTo>
                  <a:lnTo>
                    <a:pt x="1105341" y="0"/>
                  </a:lnTo>
                  <a:lnTo>
                    <a:pt x="1927381" y="472118"/>
                  </a:lnTo>
                  <a:lnTo>
                    <a:pt x="2753353" y="0"/>
                  </a:lnTo>
                  <a:lnTo>
                    <a:pt x="3575011" y="471485"/>
                  </a:lnTo>
                  <a:lnTo>
                    <a:pt x="4402505" y="0"/>
                  </a:lnTo>
                  <a:lnTo>
                    <a:pt x="5225813" y="472118"/>
                  </a:lnTo>
                  <a:lnTo>
                    <a:pt x="6051658" y="0"/>
                  </a:lnTo>
                  <a:lnTo>
                    <a:pt x="6873698" y="472118"/>
                  </a:lnTo>
                  <a:lnTo>
                    <a:pt x="7699670" y="0"/>
                  </a:lnTo>
                  <a:lnTo>
                    <a:pt x="8521328" y="471485"/>
                  </a:lnTo>
                  <a:lnTo>
                    <a:pt x="9131313" y="123931"/>
                  </a:lnTo>
                </a:path>
              </a:pathLst>
            </a:custGeom>
            <a:ln w="15699">
              <a:solidFill>
                <a:srgbClr val="FFFFFF"/>
              </a:solidFill>
            </a:ln>
          </p:spPr>
          <p:txBody>
            <a:bodyPr wrap="square" lIns="0" tIns="0" rIns="0" bIns="0" rtlCol="0"/>
            <a:lstStyle/>
            <a:p>
              <a:endParaRPr/>
            </a:p>
          </p:txBody>
        </p:sp>
        <p:sp>
          <p:nvSpPr>
            <p:cNvPr id="35" name="object 35"/>
            <p:cNvSpPr/>
            <p:nvPr/>
          </p:nvSpPr>
          <p:spPr>
            <a:xfrm>
              <a:off x="12687" y="232326"/>
              <a:ext cx="9131935" cy="473075"/>
            </a:xfrm>
            <a:custGeom>
              <a:avLst/>
              <a:gdLst/>
              <a:ahLst/>
              <a:cxnLst/>
              <a:rect l="l" t="t" r="r" b="b"/>
              <a:pathLst>
                <a:path w="9131935" h="473075">
                  <a:moveTo>
                    <a:pt x="0" y="160606"/>
                  </a:moveTo>
                  <a:lnTo>
                    <a:pt x="280765" y="633"/>
                  </a:lnTo>
                  <a:lnTo>
                    <a:pt x="1103946" y="472751"/>
                  </a:lnTo>
                  <a:lnTo>
                    <a:pt x="1927381" y="0"/>
                  </a:lnTo>
                  <a:lnTo>
                    <a:pt x="2752084" y="472751"/>
                  </a:lnTo>
                  <a:lnTo>
                    <a:pt x="3576407" y="0"/>
                  </a:lnTo>
                  <a:lnTo>
                    <a:pt x="4399588" y="472118"/>
                  </a:lnTo>
                  <a:lnTo>
                    <a:pt x="5227082" y="633"/>
                  </a:lnTo>
                  <a:lnTo>
                    <a:pt x="6047726" y="472118"/>
                  </a:lnTo>
                  <a:lnTo>
                    <a:pt x="6873698" y="0"/>
                  </a:lnTo>
                  <a:lnTo>
                    <a:pt x="7698401" y="472751"/>
                  </a:lnTo>
                  <a:lnTo>
                    <a:pt x="8522724" y="0"/>
                  </a:lnTo>
                  <a:lnTo>
                    <a:pt x="9131313" y="349043"/>
                  </a:lnTo>
                </a:path>
              </a:pathLst>
            </a:custGeom>
            <a:ln w="15699">
              <a:solidFill>
                <a:srgbClr val="FFFFFF"/>
              </a:solidFill>
            </a:ln>
          </p:spPr>
          <p:txBody>
            <a:bodyPr wrap="square" lIns="0" tIns="0" rIns="0" bIns="0" rtlCol="0"/>
            <a:lstStyle/>
            <a:p>
              <a:endParaRPr/>
            </a:p>
          </p:txBody>
        </p:sp>
        <p:sp>
          <p:nvSpPr>
            <p:cNvPr id="36" name="object 36"/>
            <p:cNvSpPr/>
            <p:nvPr/>
          </p:nvSpPr>
          <p:spPr>
            <a:xfrm>
              <a:off x="3595691" y="70115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37" name="object 37"/>
            <p:cNvSpPr/>
            <p:nvPr/>
          </p:nvSpPr>
          <p:spPr>
            <a:xfrm>
              <a:off x="4420267"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38" name="object 38"/>
            <p:cNvSpPr/>
            <p:nvPr/>
          </p:nvSpPr>
          <p:spPr>
            <a:xfrm>
              <a:off x="5244716"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39" name="object 39"/>
            <p:cNvSpPr/>
            <p:nvPr/>
          </p:nvSpPr>
          <p:spPr>
            <a:xfrm>
              <a:off x="6069293"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40" name="object 40"/>
            <p:cNvSpPr/>
            <p:nvPr/>
          </p:nvSpPr>
          <p:spPr>
            <a:xfrm>
              <a:off x="6893743"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41" name="object 41"/>
            <p:cNvSpPr/>
            <p:nvPr/>
          </p:nvSpPr>
          <p:spPr>
            <a:xfrm>
              <a:off x="7718319"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42" name="object 42"/>
            <p:cNvSpPr/>
            <p:nvPr/>
          </p:nvSpPr>
          <p:spPr>
            <a:xfrm>
              <a:off x="298400"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43" name="object 43"/>
            <p:cNvSpPr/>
            <p:nvPr/>
          </p:nvSpPr>
          <p:spPr>
            <a:xfrm>
              <a:off x="1122976"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44" name="object 44"/>
            <p:cNvSpPr/>
            <p:nvPr/>
          </p:nvSpPr>
          <p:spPr>
            <a:xfrm>
              <a:off x="1947426"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45" name="object 45"/>
            <p:cNvSpPr/>
            <p:nvPr/>
          </p:nvSpPr>
          <p:spPr>
            <a:xfrm>
              <a:off x="2772002"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46" name="object 46"/>
            <p:cNvSpPr/>
            <p:nvPr/>
          </p:nvSpPr>
          <p:spPr>
            <a:xfrm>
              <a:off x="8542007" y="701152"/>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47" name="object 47"/>
            <p:cNvSpPr/>
            <p:nvPr/>
          </p:nvSpPr>
          <p:spPr>
            <a:xfrm>
              <a:off x="12687" y="945631"/>
              <a:ext cx="9131935" cy="472440"/>
            </a:xfrm>
            <a:custGeom>
              <a:avLst/>
              <a:gdLst/>
              <a:ahLst/>
              <a:cxnLst/>
              <a:rect l="l" t="t" r="r" b="b"/>
              <a:pathLst>
                <a:path w="9131935" h="472440">
                  <a:moveTo>
                    <a:pt x="0" y="72214"/>
                  </a:moveTo>
                  <a:lnTo>
                    <a:pt x="695844" y="471611"/>
                  </a:lnTo>
                  <a:lnTo>
                    <a:pt x="1523338" y="0"/>
                  </a:lnTo>
                  <a:lnTo>
                    <a:pt x="2346519" y="472244"/>
                  </a:lnTo>
                  <a:lnTo>
                    <a:pt x="3172364" y="0"/>
                  </a:lnTo>
                  <a:lnTo>
                    <a:pt x="3994530" y="472244"/>
                  </a:lnTo>
                  <a:lnTo>
                    <a:pt x="4820502" y="0"/>
                  </a:lnTo>
                  <a:lnTo>
                    <a:pt x="5642161" y="471611"/>
                  </a:lnTo>
                  <a:lnTo>
                    <a:pt x="6469655" y="0"/>
                  </a:lnTo>
                  <a:lnTo>
                    <a:pt x="7292836" y="472244"/>
                  </a:lnTo>
                  <a:lnTo>
                    <a:pt x="8118681" y="0"/>
                  </a:lnTo>
                  <a:lnTo>
                    <a:pt x="8940847" y="472244"/>
                  </a:lnTo>
                  <a:lnTo>
                    <a:pt x="9131313" y="363347"/>
                  </a:lnTo>
                </a:path>
              </a:pathLst>
            </a:custGeom>
            <a:ln w="15699">
              <a:solidFill>
                <a:srgbClr val="FFFFFF"/>
              </a:solidFill>
            </a:ln>
          </p:spPr>
          <p:txBody>
            <a:bodyPr wrap="square" lIns="0" tIns="0" rIns="0" bIns="0" rtlCol="0"/>
            <a:lstStyle/>
            <a:p>
              <a:endParaRPr/>
            </a:p>
          </p:txBody>
        </p:sp>
        <p:sp>
          <p:nvSpPr>
            <p:cNvPr id="48" name="object 48"/>
            <p:cNvSpPr/>
            <p:nvPr/>
          </p:nvSpPr>
          <p:spPr>
            <a:xfrm>
              <a:off x="12687" y="944998"/>
              <a:ext cx="9131935" cy="473075"/>
            </a:xfrm>
            <a:custGeom>
              <a:avLst/>
              <a:gdLst/>
              <a:ahLst/>
              <a:cxnLst/>
              <a:rect l="l" t="t" r="r" b="b"/>
              <a:pathLst>
                <a:path w="9131935" h="473075">
                  <a:moveTo>
                    <a:pt x="0" y="399903"/>
                  </a:moveTo>
                  <a:lnTo>
                    <a:pt x="697113" y="0"/>
                  </a:lnTo>
                  <a:lnTo>
                    <a:pt x="1520421" y="472244"/>
                  </a:lnTo>
                  <a:lnTo>
                    <a:pt x="2347788" y="633"/>
                  </a:lnTo>
                  <a:lnTo>
                    <a:pt x="3171096" y="472877"/>
                  </a:lnTo>
                  <a:lnTo>
                    <a:pt x="3994530" y="0"/>
                  </a:lnTo>
                  <a:lnTo>
                    <a:pt x="4819234" y="472877"/>
                  </a:lnTo>
                  <a:lnTo>
                    <a:pt x="5643557" y="0"/>
                  </a:lnTo>
                  <a:lnTo>
                    <a:pt x="6466738" y="472244"/>
                  </a:lnTo>
                  <a:lnTo>
                    <a:pt x="7294105" y="633"/>
                  </a:lnTo>
                  <a:lnTo>
                    <a:pt x="8114876" y="472244"/>
                  </a:lnTo>
                  <a:lnTo>
                    <a:pt x="8940847" y="0"/>
                  </a:lnTo>
                  <a:lnTo>
                    <a:pt x="9131313" y="109211"/>
                  </a:lnTo>
                </a:path>
              </a:pathLst>
            </a:custGeom>
            <a:ln w="15699">
              <a:solidFill>
                <a:srgbClr val="FFFFFF"/>
              </a:solidFill>
            </a:ln>
          </p:spPr>
          <p:txBody>
            <a:bodyPr wrap="square" lIns="0" tIns="0" rIns="0" bIns="0" rtlCol="0"/>
            <a:lstStyle/>
            <a:p>
              <a:endParaRPr/>
            </a:p>
          </p:txBody>
        </p:sp>
        <p:sp>
          <p:nvSpPr>
            <p:cNvPr id="49" name="object 49"/>
            <p:cNvSpPr/>
            <p:nvPr/>
          </p:nvSpPr>
          <p:spPr>
            <a:xfrm>
              <a:off x="3595691"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0" name="object 50"/>
            <p:cNvSpPr/>
            <p:nvPr/>
          </p:nvSpPr>
          <p:spPr>
            <a:xfrm>
              <a:off x="4420267"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1" name="object 51"/>
            <p:cNvSpPr/>
            <p:nvPr/>
          </p:nvSpPr>
          <p:spPr>
            <a:xfrm>
              <a:off x="5244716"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2" name="object 52"/>
            <p:cNvSpPr/>
            <p:nvPr/>
          </p:nvSpPr>
          <p:spPr>
            <a:xfrm>
              <a:off x="6069293"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3" name="object 53"/>
            <p:cNvSpPr/>
            <p:nvPr/>
          </p:nvSpPr>
          <p:spPr>
            <a:xfrm>
              <a:off x="6893743"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4" name="object 54"/>
            <p:cNvSpPr/>
            <p:nvPr/>
          </p:nvSpPr>
          <p:spPr>
            <a:xfrm>
              <a:off x="7718319"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5" name="object 55"/>
            <p:cNvSpPr/>
            <p:nvPr/>
          </p:nvSpPr>
          <p:spPr>
            <a:xfrm>
              <a:off x="298400"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6" name="object 56"/>
            <p:cNvSpPr/>
            <p:nvPr/>
          </p:nvSpPr>
          <p:spPr>
            <a:xfrm>
              <a:off x="1122976"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7" name="object 57"/>
            <p:cNvSpPr/>
            <p:nvPr/>
          </p:nvSpPr>
          <p:spPr>
            <a:xfrm>
              <a:off x="1947426"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8" name="object 58"/>
            <p:cNvSpPr/>
            <p:nvPr/>
          </p:nvSpPr>
          <p:spPr>
            <a:xfrm>
              <a:off x="2772002"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59" name="object 59"/>
            <p:cNvSpPr/>
            <p:nvPr/>
          </p:nvSpPr>
          <p:spPr>
            <a:xfrm>
              <a:off x="8542007" y="212662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0" name="object 60"/>
            <p:cNvSpPr/>
            <p:nvPr/>
          </p:nvSpPr>
          <p:spPr>
            <a:xfrm>
              <a:off x="12687" y="2371101"/>
              <a:ext cx="9131935" cy="472440"/>
            </a:xfrm>
            <a:custGeom>
              <a:avLst/>
              <a:gdLst/>
              <a:ahLst/>
              <a:cxnLst/>
              <a:rect l="l" t="t" r="r" b="b"/>
              <a:pathLst>
                <a:path w="9131935" h="472439">
                  <a:moveTo>
                    <a:pt x="0" y="72214"/>
                  </a:moveTo>
                  <a:lnTo>
                    <a:pt x="695844" y="471611"/>
                  </a:lnTo>
                  <a:lnTo>
                    <a:pt x="1523338" y="0"/>
                  </a:lnTo>
                  <a:lnTo>
                    <a:pt x="2346519" y="472244"/>
                  </a:lnTo>
                  <a:lnTo>
                    <a:pt x="3172364" y="0"/>
                  </a:lnTo>
                  <a:lnTo>
                    <a:pt x="3994530" y="472244"/>
                  </a:lnTo>
                  <a:lnTo>
                    <a:pt x="4820502" y="0"/>
                  </a:lnTo>
                  <a:lnTo>
                    <a:pt x="5642161" y="471611"/>
                  </a:lnTo>
                  <a:lnTo>
                    <a:pt x="6469655" y="0"/>
                  </a:lnTo>
                  <a:lnTo>
                    <a:pt x="7292836" y="472244"/>
                  </a:lnTo>
                  <a:lnTo>
                    <a:pt x="8118681" y="0"/>
                  </a:lnTo>
                  <a:lnTo>
                    <a:pt x="8940847" y="472244"/>
                  </a:lnTo>
                  <a:lnTo>
                    <a:pt x="9131313" y="363347"/>
                  </a:lnTo>
                </a:path>
              </a:pathLst>
            </a:custGeom>
            <a:ln w="15699">
              <a:solidFill>
                <a:srgbClr val="FFFFFF"/>
              </a:solidFill>
            </a:ln>
          </p:spPr>
          <p:txBody>
            <a:bodyPr wrap="square" lIns="0" tIns="0" rIns="0" bIns="0" rtlCol="0"/>
            <a:lstStyle/>
            <a:p>
              <a:endParaRPr/>
            </a:p>
          </p:txBody>
        </p:sp>
        <p:sp>
          <p:nvSpPr>
            <p:cNvPr id="61" name="object 61"/>
            <p:cNvSpPr/>
            <p:nvPr/>
          </p:nvSpPr>
          <p:spPr>
            <a:xfrm>
              <a:off x="12687" y="2370468"/>
              <a:ext cx="9131935" cy="473075"/>
            </a:xfrm>
            <a:custGeom>
              <a:avLst/>
              <a:gdLst/>
              <a:ahLst/>
              <a:cxnLst/>
              <a:rect l="l" t="t" r="r" b="b"/>
              <a:pathLst>
                <a:path w="9131935" h="473075">
                  <a:moveTo>
                    <a:pt x="0" y="399903"/>
                  </a:moveTo>
                  <a:lnTo>
                    <a:pt x="697113" y="0"/>
                  </a:lnTo>
                  <a:lnTo>
                    <a:pt x="1520421" y="472244"/>
                  </a:lnTo>
                  <a:lnTo>
                    <a:pt x="2347788" y="633"/>
                  </a:lnTo>
                  <a:lnTo>
                    <a:pt x="3171096" y="472877"/>
                  </a:lnTo>
                  <a:lnTo>
                    <a:pt x="3994530" y="0"/>
                  </a:lnTo>
                  <a:lnTo>
                    <a:pt x="4819234" y="472877"/>
                  </a:lnTo>
                  <a:lnTo>
                    <a:pt x="5643557" y="0"/>
                  </a:lnTo>
                  <a:lnTo>
                    <a:pt x="6466738" y="472244"/>
                  </a:lnTo>
                  <a:lnTo>
                    <a:pt x="7294105" y="633"/>
                  </a:lnTo>
                  <a:lnTo>
                    <a:pt x="8114876" y="472244"/>
                  </a:lnTo>
                  <a:lnTo>
                    <a:pt x="8940847" y="0"/>
                  </a:lnTo>
                  <a:lnTo>
                    <a:pt x="9131313" y="109211"/>
                  </a:lnTo>
                </a:path>
              </a:pathLst>
            </a:custGeom>
            <a:ln w="15699">
              <a:solidFill>
                <a:srgbClr val="FFFFFF"/>
              </a:solidFill>
            </a:ln>
          </p:spPr>
          <p:txBody>
            <a:bodyPr wrap="square" lIns="0" tIns="0" rIns="0" bIns="0" rtlCol="0"/>
            <a:lstStyle/>
            <a:p>
              <a:endParaRPr/>
            </a:p>
          </p:txBody>
        </p:sp>
        <p:sp>
          <p:nvSpPr>
            <p:cNvPr id="62" name="object 62"/>
            <p:cNvSpPr/>
            <p:nvPr/>
          </p:nvSpPr>
          <p:spPr>
            <a:xfrm>
              <a:off x="3595691"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3" name="object 63"/>
            <p:cNvSpPr/>
            <p:nvPr/>
          </p:nvSpPr>
          <p:spPr>
            <a:xfrm>
              <a:off x="4420267"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4" name="object 64"/>
            <p:cNvSpPr/>
            <p:nvPr/>
          </p:nvSpPr>
          <p:spPr>
            <a:xfrm>
              <a:off x="5244716"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5" name="object 65"/>
            <p:cNvSpPr/>
            <p:nvPr/>
          </p:nvSpPr>
          <p:spPr>
            <a:xfrm>
              <a:off x="6069293"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6" name="object 66"/>
            <p:cNvSpPr/>
            <p:nvPr/>
          </p:nvSpPr>
          <p:spPr>
            <a:xfrm>
              <a:off x="6893743"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7" name="object 67"/>
            <p:cNvSpPr/>
            <p:nvPr/>
          </p:nvSpPr>
          <p:spPr>
            <a:xfrm>
              <a:off x="7718319"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8" name="object 68"/>
            <p:cNvSpPr/>
            <p:nvPr/>
          </p:nvSpPr>
          <p:spPr>
            <a:xfrm>
              <a:off x="298400"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69" name="object 69"/>
            <p:cNvSpPr/>
            <p:nvPr/>
          </p:nvSpPr>
          <p:spPr>
            <a:xfrm>
              <a:off x="1122976"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70" name="object 70"/>
            <p:cNvSpPr/>
            <p:nvPr/>
          </p:nvSpPr>
          <p:spPr>
            <a:xfrm>
              <a:off x="1947426"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71" name="object 71"/>
            <p:cNvSpPr/>
            <p:nvPr/>
          </p:nvSpPr>
          <p:spPr>
            <a:xfrm>
              <a:off x="2772002"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72" name="object 72"/>
            <p:cNvSpPr/>
            <p:nvPr/>
          </p:nvSpPr>
          <p:spPr>
            <a:xfrm>
              <a:off x="8542007" y="3552093"/>
              <a:ext cx="0" cy="958850"/>
            </a:xfrm>
            <a:custGeom>
              <a:avLst/>
              <a:gdLst/>
              <a:ahLst/>
              <a:cxnLst/>
              <a:rect l="l" t="t" r="r" b="b"/>
              <a:pathLst>
                <a:path h="958850">
                  <a:moveTo>
                    <a:pt x="0" y="0"/>
                  </a:moveTo>
                  <a:lnTo>
                    <a:pt x="0" y="961644"/>
                  </a:lnTo>
                </a:path>
              </a:pathLst>
            </a:custGeom>
            <a:ln w="15730">
              <a:solidFill>
                <a:srgbClr val="FFFFFF"/>
              </a:solidFill>
            </a:ln>
          </p:spPr>
          <p:txBody>
            <a:bodyPr wrap="square" lIns="0" tIns="0" rIns="0" bIns="0" rtlCol="0"/>
            <a:lstStyle/>
            <a:p>
              <a:endParaRPr/>
            </a:p>
          </p:txBody>
        </p:sp>
        <p:sp>
          <p:nvSpPr>
            <p:cNvPr id="73" name="object 73"/>
            <p:cNvSpPr/>
            <p:nvPr/>
          </p:nvSpPr>
          <p:spPr>
            <a:xfrm>
              <a:off x="12687" y="3796571"/>
              <a:ext cx="9131935" cy="472440"/>
            </a:xfrm>
            <a:custGeom>
              <a:avLst/>
              <a:gdLst/>
              <a:ahLst/>
              <a:cxnLst/>
              <a:rect l="l" t="t" r="r" b="b"/>
              <a:pathLst>
                <a:path w="9131935" h="472439">
                  <a:moveTo>
                    <a:pt x="0" y="72214"/>
                  </a:moveTo>
                  <a:lnTo>
                    <a:pt x="695844" y="471611"/>
                  </a:lnTo>
                  <a:lnTo>
                    <a:pt x="1523338" y="0"/>
                  </a:lnTo>
                  <a:lnTo>
                    <a:pt x="2346519" y="472244"/>
                  </a:lnTo>
                  <a:lnTo>
                    <a:pt x="3172364" y="0"/>
                  </a:lnTo>
                  <a:lnTo>
                    <a:pt x="3994530" y="472244"/>
                  </a:lnTo>
                  <a:lnTo>
                    <a:pt x="4820502" y="0"/>
                  </a:lnTo>
                  <a:lnTo>
                    <a:pt x="5642161" y="471611"/>
                  </a:lnTo>
                  <a:lnTo>
                    <a:pt x="6469655" y="0"/>
                  </a:lnTo>
                  <a:lnTo>
                    <a:pt x="7292836" y="472244"/>
                  </a:lnTo>
                  <a:lnTo>
                    <a:pt x="8118681" y="0"/>
                  </a:lnTo>
                  <a:lnTo>
                    <a:pt x="8940847" y="472244"/>
                  </a:lnTo>
                  <a:lnTo>
                    <a:pt x="9131313" y="363347"/>
                  </a:lnTo>
                </a:path>
              </a:pathLst>
            </a:custGeom>
            <a:ln w="15699">
              <a:solidFill>
                <a:srgbClr val="FFFFFF"/>
              </a:solidFill>
            </a:ln>
          </p:spPr>
          <p:txBody>
            <a:bodyPr wrap="square" lIns="0" tIns="0" rIns="0" bIns="0" rtlCol="0"/>
            <a:lstStyle/>
            <a:p>
              <a:endParaRPr/>
            </a:p>
          </p:txBody>
        </p:sp>
        <p:sp>
          <p:nvSpPr>
            <p:cNvPr id="74" name="object 74"/>
            <p:cNvSpPr/>
            <p:nvPr/>
          </p:nvSpPr>
          <p:spPr>
            <a:xfrm>
              <a:off x="12687" y="3795938"/>
              <a:ext cx="9131935" cy="473075"/>
            </a:xfrm>
            <a:custGeom>
              <a:avLst/>
              <a:gdLst/>
              <a:ahLst/>
              <a:cxnLst/>
              <a:rect l="l" t="t" r="r" b="b"/>
              <a:pathLst>
                <a:path w="9131935" h="473075">
                  <a:moveTo>
                    <a:pt x="0" y="399903"/>
                  </a:moveTo>
                  <a:lnTo>
                    <a:pt x="697113" y="0"/>
                  </a:lnTo>
                  <a:lnTo>
                    <a:pt x="1520421" y="472244"/>
                  </a:lnTo>
                  <a:lnTo>
                    <a:pt x="2347788" y="633"/>
                  </a:lnTo>
                  <a:lnTo>
                    <a:pt x="3171096" y="472877"/>
                  </a:lnTo>
                  <a:lnTo>
                    <a:pt x="3994530" y="0"/>
                  </a:lnTo>
                  <a:lnTo>
                    <a:pt x="4819234" y="472877"/>
                  </a:lnTo>
                  <a:lnTo>
                    <a:pt x="5643557" y="0"/>
                  </a:lnTo>
                  <a:lnTo>
                    <a:pt x="6466738" y="472244"/>
                  </a:lnTo>
                  <a:lnTo>
                    <a:pt x="7294105" y="633"/>
                  </a:lnTo>
                  <a:lnTo>
                    <a:pt x="8114876" y="472244"/>
                  </a:lnTo>
                  <a:lnTo>
                    <a:pt x="8940847" y="0"/>
                  </a:lnTo>
                  <a:lnTo>
                    <a:pt x="9131313" y="109211"/>
                  </a:lnTo>
                </a:path>
              </a:pathLst>
            </a:custGeom>
            <a:ln w="15699">
              <a:solidFill>
                <a:srgbClr val="FFFFFF"/>
              </a:solidFill>
            </a:ln>
          </p:spPr>
          <p:txBody>
            <a:bodyPr wrap="square" lIns="0" tIns="0" rIns="0" bIns="0" rtlCol="0"/>
            <a:lstStyle/>
            <a:p>
              <a:endParaRPr/>
            </a:p>
          </p:txBody>
        </p:sp>
        <p:pic>
          <p:nvPicPr>
            <p:cNvPr id="75" name="object 75"/>
            <p:cNvPicPr/>
            <p:nvPr/>
          </p:nvPicPr>
          <p:blipFill>
            <a:blip r:embed="rId3" cstate="print"/>
            <a:stretch>
              <a:fillRect/>
            </a:stretch>
          </p:blipFill>
          <p:spPr>
            <a:xfrm>
              <a:off x="3736855" y="4615508"/>
              <a:ext cx="1698933" cy="269240"/>
            </a:xfrm>
            <a:prstGeom prst="rect">
              <a:avLst/>
            </a:prstGeom>
          </p:spPr>
        </p:pic>
      </p:grpSp>
      <p:sp>
        <p:nvSpPr>
          <p:cNvPr id="76" name="object 76"/>
          <p:cNvSpPr txBox="1">
            <a:spLocks noGrp="1"/>
          </p:cNvSpPr>
          <p:nvPr>
            <p:ph type="title"/>
          </p:nvPr>
        </p:nvSpPr>
        <p:spPr>
          <a:xfrm>
            <a:off x="1508886" y="1877277"/>
            <a:ext cx="6125210" cy="574040"/>
          </a:xfrm>
          <a:prstGeom prst="rect">
            <a:avLst/>
          </a:prstGeom>
        </p:spPr>
        <p:txBody>
          <a:bodyPr vert="horz" wrap="square" lIns="0" tIns="12700" rIns="0" bIns="0" rtlCol="0">
            <a:spAutoFit/>
          </a:bodyPr>
          <a:lstStyle/>
          <a:p>
            <a:pPr marL="12700">
              <a:lnSpc>
                <a:spcPct val="100000"/>
              </a:lnSpc>
              <a:spcBef>
                <a:spcPts val="100"/>
              </a:spcBef>
            </a:pPr>
            <a:r>
              <a:rPr sz="3600" spc="-5" dirty="0"/>
              <a:t>The Swedish</a:t>
            </a:r>
            <a:r>
              <a:rPr sz="3600" spc="-10" dirty="0"/>
              <a:t> </a:t>
            </a:r>
            <a:r>
              <a:rPr sz="3600" spc="-5" dirty="0"/>
              <a:t>school</a:t>
            </a:r>
            <a:r>
              <a:rPr sz="3600" spc="-10" dirty="0"/>
              <a:t> </a:t>
            </a:r>
            <a:r>
              <a:rPr sz="3600" spc="-5" dirty="0"/>
              <a:t>system</a:t>
            </a:r>
            <a:endParaRPr sz="3600"/>
          </a:p>
        </p:txBody>
      </p:sp>
      <p:sp>
        <p:nvSpPr>
          <p:cNvPr id="77" name="object 77"/>
          <p:cNvSpPr txBox="1"/>
          <p:nvPr/>
        </p:nvSpPr>
        <p:spPr>
          <a:xfrm>
            <a:off x="2228214" y="2816061"/>
            <a:ext cx="4688205" cy="330835"/>
          </a:xfrm>
          <a:prstGeom prst="rect">
            <a:avLst/>
          </a:prstGeom>
        </p:spPr>
        <p:txBody>
          <a:bodyPr vert="horz" wrap="square" lIns="0" tIns="12700" rIns="0" bIns="0" rtlCol="0">
            <a:spAutoFit/>
          </a:bodyPr>
          <a:lstStyle/>
          <a:p>
            <a:pPr marL="12700">
              <a:lnSpc>
                <a:spcPct val="100000"/>
              </a:lnSpc>
              <a:spcBef>
                <a:spcPts val="100"/>
              </a:spcBef>
            </a:pPr>
            <a:r>
              <a:rPr sz="2000" b="1" dirty="0">
                <a:solidFill>
                  <a:srgbClr val="692859"/>
                </a:solidFill>
                <a:latin typeface="Arial"/>
                <a:cs typeface="Arial"/>
              </a:rPr>
              <a:t>and</a:t>
            </a:r>
            <a:r>
              <a:rPr sz="2000" b="1" spc="-15" dirty="0">
                <a:solidFill>
                  <a:srgbClr val="692859"/>
                </a:solidFill>
                <a:latin typeface="Arial"/>
                <a:cs typeface="Arial"/>
              </a:rPr>
              <a:t> </a:t>
            </a:r>
            <a:r>
              <a:rPr sz="2000" b="1" dirty="0">
                <a:solidFill>
                  <a:srgbClr val="692859"/>
                </a:solidFill>
                <a:latin typeface="Arial"/>
                <a:cs typeface="Arial"/>
              </a:rPr>
              <a:t>the</a:t>
            </a:r>
            <a:r>
              <a:rPr sz="2000" b="1" spc="-30" dirty="0">
                <a:solidFill>
                  <a:srgbClr val="692859"/>
                </a:solidFill>
                <a:latin typeface="Arial"/>
                <a:cs typeface="Arial"/>
              </a:rPr>
              <a:t> </a:t>
            </a:r>
            <a:r>
              <a:rPr sz="2000" b="1" dirty="0">
                <a:solidFill>
                  <a:srgbClr val="692859"/>
                </a:solidFill>
                <a:latin typeface="Arial"/>
                <a:cs typeface="Arial"/>
              </a:rPr>
              <a:t>National</a:t>
            </a:r>
            <a:r>
              <a:rPr sz="2000" b="1" spc="-110" dirty="0">
                <a:solidFill>
                  <a:srgbClr val="692859"/>
                </a:solidFill>
                <a:latin typeface="Arial"/>
                <a:cs typeface="Arial"/>
              </a:rPr>
              <a:t> </a:t>
            </a:r>
            <a:r>
              <a:rPr sz="2000" b="1" dirty="0">
                <a:solidFill>
                  <a:srgbClr val="692859"/>
                </a:solidFill>
                <a:latin typeface="Arial"/>
                <a:cs typeface="Arial"/>
              </a:rPr>
              <a:t>Agency</a:t>
            </a:r>
            <a:r>
              <a:rPr sz="2000" b="1" spc="-40" dirty="0">
                <a:solidFill>
                  <a:srgbClr val="692859"/>
                </a:solidFill>
                <a:latin typeface="Arial"/>
                <a:cs typeface="Arial"/>
              </a:rPr>
              <a:t> </a:t>
            </a:r>
            <a:r>
              <a:rPr sz="2000" b="1" dirty="0">
                <a:solidFill>
                  <a:srgbClr val="692859"/>
                </a:solidFill>
                <a:latin typeface="Arial"/>
                <a:cs typeface="Arial"/>
              </a:rPr>
              <a:t>for</a:t>
            </a:r>
            <a:r>
              <a:rPr sz="2000" b="1" spc="-25" dirty="0">
                <a:solidFill>
                  <a:srgbClr val="692859"/>
                </a:solidFill>
                <a:latin typeface="Arial"/>
                <a:cs typeface="Arial"/>
              </a:rPr>
              <a:t> </a:t>
            </a:r>
            <a:r>
              <a:rPr sz="2000" b="1" dirty="0">
                <a:solidFill>
                  <a:srgbClr val="692859"/>
                </a:solidFill>
                <a:latin typeface="Arial"/>
                <a:cs typeface="Arial"/>
              </a:rPr>
              <a:t>Education</a:t>
            </a:r>
            <a:endParaRPr sz="200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5905499" y="0"/>
            <a:ext cx="3238500" cy="4751832"/>
          </a:xfrm>
          <a:prstGeom prst="rect">
            <a:avLst/>
          </a:prstGeom>
        </p:spPr>
      </p:pic>
      <p:sp>
        <p:nvSpPr>
          <p:cNvPr id="3" name="object 3"/>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4" name="object 4"/>
          <p:cNvPicPr/>
          <p:nvPr/>
        </p:nvPicPr>
        <p:blipFill>
          <a:blip r:embed="rId4" cstate="print"/>
          <a:stretch>
            <a:fillRect/>
          </a:stretch>
        </p:blipFill>
        <p:spPr>
          <a:xfrm>
            <a:off x="3886777" y="4887805"/>
            <a:ext cx="173171" cy="156748"/>
          </a:xfrm>
          <a:prstGeom prst="rect">
            <a:avLst/>
          </a:prstGeom>
        </p:spPr>
      </p:pic>
      <p:sp>
        <p:nvSpPr>
          <p:cNvPr id="5" name="object 5"/>
          <p:cNvSpPr txBox="1">
            <a:spLocks noGrp="1"/>
          </p:cNvSpPr>
          <p:nvPr>
            <p:ph type="title"/>
          </p:nvPr>
        </p:nvSpPr>
        <p:spPr>
          <a:xfrm>
            <a:off x="455300" y="484256"/>
            <a:ext cx="3770629" cy="513715"/>
          </a:xfrm>
          <a:prstGeom prst="rect">
            <a:avLst/>
          </a:prstGeom>
        </p:spPr>
        <p:txBody>
          <a:bodyPr vert="horz" wrap="square" lIns="0" tIns="13335" rIns="0" bIns="0" rtlCol="0">
            <a:spAutoFit/>
          </a:bodyPr>
          <a:lstStyle/>
          <a:p>
            <a:pPr marL="12700">
              <a:lnSpc>
                <a:spcPct val="100000"/>
              </a:lnSpc>
              <a:spcBef>
                <a:spcPts val="105"/>
              </a:spcBef>
            </a:pPr>
            <a:r>
              <a:rPr spc="-5" dirty="0"/>
              <a:t>Leisure-time</a:t>
            </a:r>
            <a:r>
              <a:rPr spc="-90" dirty="0"/>
              <a:t> </a:t>
            </a:r>
            <a:r>
              <a:rPr spc="-5" dirty="0"/>
              <a:t>centre</a:t>
            </a:r>
          </a:p>
        </p:txBody>
      </p:sp>
      <p:sp>
        <p:nvSpPr>
          <p:cNvPr id="8" name="object 8"/>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10</a:t>
            </a:fld>
            <a:endParaRPr b="0" dirty="0">
              <a:latin typeface="Arial"/>
              <a:cs typeface="Arial"/>
            </a:endParaRPr>
          </a:p>
        </p:txBody>
      </p:sp>
      <p:sp>
        <p:nvSpPr>
          <p:cNvPr id="6" name="object 6"/>
          <p:cNvSpPr txBox="1"/>
          <p:nvPr/>
        </p:nvSpPr>
        <p:spPr>
          <a:xfrm>
            <a:off x="398150" y="1214164"/>
            <a:ext cx="4833620" cy="1919605"/>
          </a:xfrm>
          <a:prstGeom prst="rect">
            <a:avLst/>
          </a:prstGeom>
        </p:spPr>
        <p:txBody>
          <a:bodyPr vert="horz" wrap="square" lIns="0" tIns="1270" rIns="0" bIns="0" rtlCol="0">
            <a:spAutoFit/>
          </a:bodyPr>
          <a:lstStyle/>
          <a:p>
            <a:pPr marL="156845" marR="53975" indent="-144780">
              <a:lnSpc>
                <a:spcPct val="104400"/>
              </a:lnSpc>
              <a:spcBef>
                <a:spcPts val="10"/>
              </a:spcBef>
              <a:buClr>
                <a:srgbClr val="B1451C"/>
              </a:buClr>
              <a:buChar char="•"/>
              <a:tabLst>
                <a:tab pos="157480" algn="l"/>
              </a:tabLst>
            </a:pPr>
            <a:r>
              <a:rPr sz="1600" spc="-5" dirty="0">
                <a:latin typeface="Arial"/>
                <a:cs typeface="Arial"/>
              </a:rPr>
              <a:t>Supplements</a:t>
            </a:r>
            <a:r>
              <a:rPr sz="1600" spc="5" dirty="0">
                <a:latin typeface="Arial"/>
                <a:cs typeface="Arial"/>
              </a:rPr>
              <a:t> </a:t>
            </a:r>
            <a:r>
              <a:rPr sz="1600" spc="-5" dirty="0">
                <a:latin typeface="Arial"/>
                <a:cs typeface="Arial"/>
              </a:rPr>
              <a:t>the</a:t>
            </a:r>
            <a:r>
              <a:rPr sz="1600" spc="15" dirty="0">
                <a:latin typeface="Arial"/>
                <a:cs typeface="Arial"/>
              </a:rPr>
              <a:t> </a:t>
            </a:r>
            <a:r>
              <a:rPr sz="1600" spc="-5" dirty="0">
                <a:latin typeface="Arial"/>
                <a:cs typeface="Arial"/>
              </a:rPr>
              <a:t>school</a:t>
            </a:r>
            <a:r>
              <a:rPr sz="1600" spc="-15" dirty="0">
                <a:latin typeface="Arial"/>
                <a:cs typeface="Arial"/>
              </a:rPr>
              <a:t> </a:t>
            </a:r>
            <a:r>
              <a:rPr sz="1600" spc="-5" dirty="0">
                <a:latin typeface="Arial"/>
                <a:cs typeface="Arial"/>
              </a:rPr>
              <a:t>for</a:t>
            </a:r>
            <a:r>
              <a:rPr sz="1600" spc="25" dirty="0">
                <a:latin typeface="Arial"/>
                <a:cs typeface="Arial"/>
              </a:rPr>
              <a:t> </a:t>
            </a:r>
            <a:r>
              <a:rPr sz="1600" spc="-5" dirty="0">
                <a:latin typeface="Arial"/>
                <a:cs typeface="Arial"/>
              </a:rPr>
              <a:t>pupils aged</a:t>
            </a:r>
            <a:r>
              <a:rPr sz="1600" dirty="0">
                <a:latin typeface="Arial"/>
                <a:cs typeface="Arial"/>
              </a:rPr>
              <a:t> </a:t>
            </a:r>
            <a:r>
              <a:rPr sz="1600" spc="-5" dirty="0">
                <a:latin typeface="Arial"/>
                <a:cs typeface="Arial"/>
              </a:rPr>
              <a:t>between</a:t>
            </a:r>
            <a:r>
              <a:rPr sz="1600" spc="15" dirty="0">
                <a:latin typeface="Arial"/>
                <a:cs typeface="Arial"/>
              </a:rPr>
              <a:t> </a:t>
            </a:r>
            <a:r>
              <a:rPr sz="1600" spc="-5" dirty="0">
                <a:latin typeface="Arial"/>
                <a:cs typeface="Arial"/>
              </a:rPr>
              <a:t>6- </a:t>
            </a:r>
            <a:r>
              <a:rPr sz="1600" spc="-430" dirty="0">
                <a:latin typeface="Arial"/>
                <a:cs typeface="Arial"/>
              </a:rPr>
              <a:t> </a:t>
            </a:r>
            <a:r>
              <a:rPr sz="1600" spc="-5" dirty="0">
                <a:latin typeface="Arial"/>
                <a:cs typeface="Arial"/>
              </a:rPr>
              <a:t>13</a:t>
            </a:r>
            <a:r>
              <a:rPr sz="1600" spc="-10" dirty="0">
                <a:latin typeface="Arial"/>
                <a:cs typeface="Arial"/>
              </a:rPr>
              <a:t> years</a:t>
            </a:r>
            <a:endParaRPr sz="1600">
              <a:latin typeface="Arial"/>
              <a:cs typeface="Arial"/>
            </a:endParaRPr>
          </a:p>
          <a:p>
            <a:pPr marL="157480" indent="-144780">
              <a:lnSpc>
                <a:spcPct val="100000"/>
              </a:lnSpc>
              <a:spcBef>
                <a:spcPts val="1080"/>
              </a:spcBef>
              <a:buClr>
                <a:srgbClr val="B1451C"/>
              </a:buClr>
              <a:buChar char="•"/>
              <a:tabLst>
                <a:tab pos="157480" algn="l"/>
              </a:tabLst>
            </a:pPr>
            <a:r>
              <a:rPr sz="1600" spc="-15" dirty="0">
                <a:latin typeface="Arial"/>
                <a:cs typeface="Arial"/>
              </a:rPr>
              <a:t>Voluntary</a:t>
            </a:r>
            <a:endParaRPr sz="1600">
              <a:latin typeface="Arial"/>
              <a:cs typeface="Arial"/>
            </a:endParaRPr>
          </a:p>
          <a:p>
            <a:pPr marL="157480" marR="5080" indent="-144780">
              <a:lnSpc>
                <a:spcPct val="103699"/>
              </a:lnSpc>
              <a:spcBef>
                <a:spcPts val="1010"/>
              </a:spcBef>
              <a:buClr>
                <a:srgbClr val="B1451C"/>
              </a:buClr>
              <a:buChar char="•"/>
              <a:tabLst>
                <a:tab pos="157480" algn="l"/>
              </a:tabLst>
            </a:pPr>
            <a:r>
              <a:rPr sz="1600" spc="-5" dirty="0">
                <a:latin typeface="Arial"/>
                <a:cs typeface="Arial"/>
              </a:rPr>
              <a:t>Should ”stimulate </a:t>
            </a:r>
            <a:r>
              <a:rPr sz="1600" dirty="0">
                <a:latin typeface="Arial"/>
                <a:cs typeface="Arial"/>
              </a:rPr>
              <a:t>pupils' </a:t>
            </a:r>
            <a:r>
              <a:rPr sz="1600" spc="-5" dirty="0">
                <a:latin typeface="Arial"/>
                <a:cs typeface="Arial"/>
              </a:rPr>
              <a:t>development and </a:t>
            </a:r>
            <a:r>
              <a:rPr sz="1600" dirty="0">
                <a:latin typeface="Arial"/>
                <a:cs typeface="Arial"/>
              </a:rPr>
              <a:t>also </a:t>
            </a:r>
            <a:r>
              <a:rPr sz="1600" spc="5" dirty="0">
                <a:latin typeface="Arial"/>
                <a:cs typeface="Arial"/>
              </a:rPr>
              <a:t> </a:t>
            </a:r>
            <a:r>
              <a:rPr sz="1600" spc="-5" dirty="0">
                <a:latin typeface="Arial"/>
                <a:cs typeface="Arial"/>
              </a:rPr>
              <a:t>provide them</a:t>
            </a:r>
            <a:r>
              <a:rPr sz="1600" spc="15" dirty="0">
                <a:latin typeface="Arial"/>
                <a:cs typeface="Arial"/>
              </a:rPr>
              <a:t> </a:t>
            </a:r>
            <a:r>
              <a:rPr sz="1600" spc="-5" dirty="0">
                <a:latin typeface="Arial"/>
                <a:cs typeface="Arial"/>
              </a:rPr>
              <a:t>with</a:t>
            </a:r>
            <a:r>
              <a:rPr sz="1600" spc="15" dirty="0">
                <a:latin typeface="Arial"/>
                <a:cs typeface="Arial"/>
              </a:rPr>
              <a:t> </a:t>
            </a:r>
            <a:r>
              <a:rPr sz="1600" spc="-5" dirty="0">
                <a:latin typeface="Arial"/>
                <a:cs typeface="Arial"/>
              </a:rPr>
              <a:t>meaningful</a:t>
            </a:r>
            <a:r>
              <a:rPr sz="1600" spc="5" dirty="0">
                <a:latin typeface="Arial"/>
                <a:cs typeface="Arial"/>
              </a:rPr>
              <a:t> </a:t>
            </a:r>
            <a:r>
              <a:rPr sz="1600" spc="-5" dirty="0">
                <a:latin typeface="Arial"/>
                <a:cs typeface="Arial"/>
              </a:rPr>
              <a:t>recreational</a:t>
            </a:r>
            <a:r>
              <a:rPr sz="1600" spc="5" dirty="0">
                <a:latin typeface="Arial"/>
                <a:cs typeface="Arial"/>
              </a:rPr>
              <a:t> </a:t>
            </a:r>
            <a:r>
              <a:rPr sz="1600" dirty="0">
                <a:latin typeface="Arial"/>
                <a:cs typeface="Arial"/>
              </a:rPr>
              <a:t>activities”</a:t>
            </a:r>
            <a:endParaRPr sz="1600">
              <a:latin typeface="Arial"/>
              <a:cs typeface="Arial"/>
            </a:endParaRPr>
          </a:p>
          <a:p>
            <a:pPr marL="157480" indent="-144780">
              <a:lnSpc>
                <a:spcPct val="100000"/>
              </a:lnSpc>
              <a:spcBef>
                <a:spcPts val="1080"/>
              </a:spcBef>
              <a:buClr>
                <a:srgbClr val="B1451C"/>
              </a:buClr>
              <a:buChar char="•"/>
              <a:tabLst>
                <a:tab pos="157480" algn="l"/>
              </a:tabLst>
            </a:pPr>
            <a:r>
              <a:rPr sz="1600" spc="-5" dirty="0">
                <a:latin typeface="Arial"/>
                <a:cs typeface="Arial"/>
              </a:rPr>
              <a:t>Municipalities</a:t>
            </a:r>
            <a:r>
              <a:rPr sz="1600" spc="-25" dirty="0">
                <a:latin typeface="Arial"/>
                <a:cs typeface="Arial"/>
              </a:rPr>
              <a:t> </a:t>
            </a:r>
            <a:r>
              <a:rPr sz="1600" spc="-5" dirty="0">
                <a:latin typeface="Arial"/>
                <a:cs typeface="Arial"/>
              </a:rPr>
              <a:t>must</a:t>
            </a:r>
            <a:r>
              <a:rPr sz="1600" spc="30" dirty="0">
                <a:latin typeface="Arial"/>
                <a:cs typeface="Arial"/>
              </a:rPr>
              <a:t> </a:t>
            </a:r>
            <a:r>
              <a:rPr sz="1600" spc="-5" dirty="0">
                <a:latin typeface="Arial"/>
                <a:cs typeface="Arial"/>
              </a:rPr>
              <a:t>provide leisure-time</a:t>
            </a:r>
            <a:r>
              <a:rPr sz="1600" spc="20" dirty="0">
                <a:latin typeface="Arial"/>
                <a:cs typeface="Arial"/>
              </a:rPr>
              <a:t> </a:t>
            </a:r>
            <a:r>
              <a:rPr sz="1600" spc="-5" dirty="0">
                <a:latin typeface="Arial"/>
                <a:cs typeface="Arial"/>
              </a:rPr>
              <a:t>centres</a:t>
            </a:r>
            <a:endParaRPr sz="160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5905499" y="0"/>
            <a:ext cx="3238500" cy="4751831"/>
          </a:xfrm>
          <a:prstGeom prst="rect">
            <a:avLst/>
          </a:prstGeom>
        </p:spPr>
      </p:pic>
      <p:sp>
        <p:nvSpPr>
          <p:cNvPr id="3" name="object 3"/>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4" name="object 4"/>
          <p:cNvPicPr/>
          <p:nvPr/>
        </p:nvPicPr>
        <p:blipFill>
          <a:blip r:embed="rId4" cstate="print"/>
          <a:stretch>
            <a:fillRect/>
          </a:stretch>
        </p:blipFill>
        <p:spPr>
          <a:xfrm>
            <a:off x="3886777" y="4887805"/>
            <a:ext cx="173171" cy="156748"/>
          </a:xfrm>
          <a:prstGeom prst="rect">
            <a:avLst/>
          </a:prstGeom>
        </p:spPr>
      </p:pic>
      <p:sp>
        <p:nvSpPr>
          <p:cNvPr id="5" name="object 5"/>
          <p:cNvSpPr txBox="1">
            <a:spLocks noGrp="1"/>
          </p:cNvSpPr>
          <p:nvPr>
            <p:ph type="title"/>
          </p:nvPr>
        </p:nvSpPr>
        <p:spPr>
          <a:xfrm>
            <a:off x="455300" y="484256"/>
            <a:ext cx="4762500" cy="513715"/>
          </a:xfrm>
          <a:prstGeom prst="rect">
            <a:avLst/>
          </a:prstGeom>
        </p:spPr>
        <p:txBody>
          <a:bodyPr vert="horz" wrap="square" lIns="0" tIns="13335" rIns="0" bIns="0" rtlCol="0">
            <a:spAutoFit/>
          </a:bodyPr>
          <a:lstStyle/>
          <a:p>
            <a:pPr marL="12700">
              <a:lnSpc>
                <a:spcPct val="100000"/>
              </a:lnSpc>
              <a:spcBef>
                <a:spcPts val="105"/>
              </a:spcBef>
            </a:pPr>
            <a:r>
              <a:rPr spc="-5" dirty="0"/>
              <a:t>Upper</a:t>
            </a:r>
            <a:r>
              <a:rPr spc="-50" dirty="0"/>
              <a:t> </a:t>
            </a:r>
            <a:r>
              <a:rPr spc="-5" dirty="0"/>
              <a:t>secondary</a:t>
            </a:r>
            <a:r>
              <a:rPr spc="-65" dirty="0"/>
              <a:t> </a:t>
            </a:r>
            <a:r>
              <a:rPr spc="-5" dirty="0"/>
              <a:t>school</a:t>
            </a:r>
          </a:p>
        </p:txBody>
      </p:sp>
      <p:sp>
        <p:nvSpPr>
          <p:cNvPr id="8" name="object 8"/>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11</a:t>
            </a:fld>
            <a:endParaRPr b="0" dirty="0">
              <a:latin typeface="Arial"/>
              <a:cs typeface="Arial"/>
            </a:endParaRPr>
          </a:p>
        </p:txBody>
      </p:sp>
      <p:sp>
        <p:nvSpPr>
          <p:cNvPr id="6" name="object 6"/>
          <p:cNvSpPr txBox="1"/>
          <p:nvPr/>
        </p:nvSpPr>
        <p:spPr>
          <a:xfrm>
            <a:off x="410850" y="1331827"/>
            <a:ext cx="4846955" cy="1793239"/>
          </a:xfrm>
          <a:prstGeom prst="rect">
            <a:avLst/>
          </a:prstGeom>
        </p:spPr>
        <p:txBody>
          <a:bodyPr vert="horz" wrap="square" lIns="0" tIns="1905" rIns="0" bIns="0" rtlCol="0">
            <a:spAutoFit/>
          </a:bodyPr>
          <a:lstStyle/>
          <a:p>
            <a:pPr marL="156845" marR="304800" indent="-144780">
              <a:lnSpc>
                <a:spcPct val="104099"/>
              </a:lnSpc>
              <a:spcBef>
                <a:spcPts val="15"/>
              </a:spcBef>
              <a:buClr>
                <a:srgbClr val="B1451C"/>
              </a:buClr>
              <a:buChar char="•"/>
              <a:tabLst>
                <a:tab pos="157480" algn="l"/>
              </a:tabLst>
            </a:pPr>
            <a:r>
              <a:rPr sz="1600" dirty="0">
                <a:latin typeface="Arial"/>
                <a:cs typeface="Arial"/>
              </a:rPr>
              <a:t>All</a:t>
            </a:r>
            <a:r>
              <a:rPr sz="1600" spc="-20" dirty="0">
                <a:latin typeface="Arial"/>
                <a:cs typeface="Arial"/>
              </a:rPr>
              <a:t> </a:t>
            </a:r>
            <a:r>
              <a:rPr sz="1600" spc="-5" dirty="0">
                <a:latin typeface="Arial"/>
                <a:cs typeface="Arial"/>
              </a:rPr>
              <a:t>pupils</a:t>
            </a:r>
            <a:r>
              <a:rPr sz="1600" spc="-10" dirty="0">
                <a:latin typeface="Arial"/>
                <a:cs typeface="Arial"/>
              </a:rPr>
              <a:t> who</a:t>
            </a:r>
            <a:r>
              <a:rPr sz="1600" spc="10" dirty="0">
                <a:latin typeface="Arial"/>
                <a:cs typeface="Arial"/>
              </a:rPr>
              <a:t> </a:t>
            </a:r>
            <a:r>
              <a:rPr sz="1600" spc="-5" dirty="0">
                <a:latin typeface="Arial"/>
                <a:cs typeface="Arial"/>
              </a:rPr>
              <a:t>have</a:t>
            </a:r>
            <a:r>
              <a:rPr sz="1600" dirty="0">
                <a:latin typeface="Arial"/>
                <a:cs typeface="Arial"/>
              </a:rPr>
              <a:t> </a:t>
            </a:r>
            <a:r>
              <a:rPr sz="1600" spc="-5" dirty="0">
                <a:latin typeface="Arial"/>
                <a:cs typeface="Arial"/>
              </a:rPr>
              <a:t>completed compulsory </a:t>
            </a:r>
            <a:r>
              <a:rPr sz="1600" dirty="0">
                <a:latin typeface="Arial"/>
                <a:cs typeface="Arial"/>
              </a:rPr>
              <a:t> schooling</a:t>
            </a:r>
            <a:r>
              <a:rPr sz="1600" spc="-25" dirty="0">
                <a:latin typeface="Arial"/>
                <a:cs typeface="Arial"/>
              </a:rPr>
              <a:t> </a:t>
            </a:r>
            <a:r>
              <a:rPr sz="1600" spc="-5" dirty="0">
                <a:latin typeface="Arial"/>
                <a:cs typeface="Arial"/>
              </a:rPr>
              <a:t>are</a:t>
            </a:r>
            <a:r>
              <a:rPr sz="1600" spc="10" dirty="0">
                <a:latin typeface="Arial"/>
                <a:cs typeface="Arial"/>
              </a:rPr>
              <a:t> </a:t>
            </a:r>
            <a:r>
              <a:rPr sz="1600" spc="-10" dirty="0">
                <a:latin typeface="Arial"/>
                <a:cs typeface="Arial"/>
              </a:rPr>
              <a:t>offered</a:t>
            </a:r>
            <a:r>
              <a:rPr sz="1600" spc="20" dirty="0">
                <a:latin typeface="Arial"/>
                <a:cs typeface="Arial"/>
              </a:rPr>
              <a:t> </a:t>
            </a:r>
            <a:r>
              <a:rPr sz="1600" spc="-5" dirty="0">
                <a:latin typeface="Arial"/>
                <a:cs typeface="Arial"/>
              </a:rPr>
              <a:t>upper</a:t>
            </a:r>
            <a:r>
              <a:rPr sz="1600" spc="10" dirty="0">
                <a:latin typeface="Arial"/>
                <a:cs typeface="Arial"/>
              </a:rPr>
              <a:t> </a:t>
            </a:r>
            <a:r>
              <a:rPr sz="1600" spc="-5" dirty="0">
                <a:latin typeface="Arial"/>
                <a:cs typeface="Arial"/>
              </a:rPr>
              <a:t>secondary</a:t>
            </a:r>
            <a:r>
              <a:rPr sz="1600" spc="5" dirty="0">
                <a:latin typeface="Arial"/>
                <a:cs typeface="Arial"/>
              </a:rPr>
              <a:t> </a:t>
            </a:r>
            <a:r>
              <a:rPr sz="1600" spc="-5" dirty="0">
                <a:latin typeface="Arial"/>
                <a:cs typeface="Arial"/>
              </a:rPr>
              <a:t>school</a:t>
            </a:r>
            <a:r>
              <a:rPr sz="1600" spc="-10" dirty="0">
                <a:latin typeface="Arial"/>
                <a:cs typeface="Arial"/>
              </a:rPr>
              <a:t> </a:t>
            </a:r>
            <a:r>
              <a:rPr sz="1600" spc="-5" dirty="0">
                <a:latin typeface="Arial"/>
                <a:cs typeface="Arial"/>
              </a:rPr>
              <a:t>by </a:t>
            </a:r>
            <a:r>
              <a:rPr sz="1600" spc="-430" dirty="0">
                <a:latin typeface="Arial"/>
                <a:cs typeface="Arial"/>
              </a:rPr>
              <a:t> </a:t>
            </a:r>
            <a:r>
              <a:rPr sz="1600" spc="-5" dirty="0">
                <a:latin typeface="Arial"/>
                <a:cs typeface="Arial"/>
              </a:rPr>
              <a:t>their</a:t>
            </a:r>
            <a:r>
              <a:rPr sz="1600" dirty="0">
                <a:latin typeface="Arial"/>
                <a:cs typeface="Arial"/>
              </a:rPr>
              <a:t> </a:t>
            </a:r>
            <a:r>
              <a:rPr sz="1600" spc="-5" dirty="0">
                <a:latin typeface="Arial"/>
                <a:cs typeface="Arial"/>
              </a:rPr>
              <a:t>home</a:t>
            </a:r>
            <a:r>
              <a:rPr sz="1600" spc="10" dirty="0">
                <a:latin typeface="Arial"/>
                <a:cs typeface="Arial"/>
              </a:rPr>
              <a:t> </a:t>
            </a:r>
            <a:r>
              <a:rPr sz="1600" spc="-5" dirty="0">
                <a:latin typeface="Arial"/>
                <a:cs typeface="Arial"/>
              </a:rPr>
              <a:t>municipality</a:t>
            </a:r>
            <a:endParaRPr sz="1600">
              <a:latin typeface="Arial"/>
              <a:cs typeface="Arial"/>
            </a:endParaRPr>
          </a:p>
          <a:p>
            <a:pPr marL="156845" marR="5080" indent="-144780">
              <a:lnSpc>
                <a:spcPct val="104400"/>
              </a:lnSpc>
              <a:spcBef>
                <a:spcPts val="994"/>
              </a:spcBef>
              <a:buClr>
                <a:srgbClr val="B1451C"/>
              </a:buClr>
              <a:buChar char="•"/>
              <a:tabLst>
                <a:tab pos="157480" algn="l"/>
              </a:tabLst>
            </a:pPr>
            <a:r>
              <a:rPr sz="1600" spc="-5" dirty="0">
                <a:latin typeface="Arial"/>
                <a:cs typeface="Arial"/>
              </a:rPr>
              <a:t>The</a:t>
            </a:r>
            <a:r>
              <a:rPr sz="1600" spc="10" dirty="0">
                <a:latin typeface="Arial"/>
                <a:cs typeface="Arial"/>
              </a:rPr>
              <a:t> </a:t>
            </a:r>
            <a:r>
              <a:rPr sz="1600" spc="-5" dirty="0">
                <a:latin typeface="Arial"/>
                <a:cs typeface="Arial"/>
              </a:rPr>
              <a:t>right</a:t>
            </a:r>
            <a:r>
              <a:rPr sz="1600" spc="15" dirty="0">
                <a:latin typeface="Arial"/>
                <a:cs typeface="Arial"/>
              </a:rPr>
              <a:t> </a:t>
            </a:r>
            <a:r>
              <a:rPr sz="1600" spc="-5" dirty="0">
                <a:latin typeface="Arial"/>
                <a:cs typeface="Arial"/>
              </a:rPr>
              <a:t>to</a:t>
            </a:r>
            <a:r>
              <a:rPr sz="1600" dirty="0">
                <a:latin typeface="Arial"/>
                <a:cs typeface="Arial"/>
              </a:rPr>
              <a:t> </a:t>
            </a:r>
            <a:r>
              <a:rPr sz="1600" spc="-5" dirty="0">
                <a:latin typeface="Arial"/>
                <a:cs typeface="Arial"/>
              </a:rPr>
              <a:t>start</a:t>
            </a:r>
            <a:r>
              <a:rPr sz="1600" spc="25" dirty="0">
                <a:latin typeface="Arial"/>
                <a:cs typeface="Arial"/>
              </a:rPr>
              <a:t> </a:t>
            </a:r>
            <a:r>
              <a:rPr sz="1600" spc="-5" dirty="0">
                <a:latin typeface="Arial"/>
                <a:cs typeface="Arial"/>
              </a:rPr>
              <a:t>an</a:t>
            </a:r>
            <a:r>
              <a:rPr sz="1600" spc="15" dirty="0">
                <a:latin typeface="Arial"/>
                <a:cs typeface="Arial"/>
              </a:rPr>
              <a:t> </a:t>
            </a:r>
            <a:r>
              <a:rPr sz="1600" spc="-5" dirty="0">
                <a:latin typeface="Arial"/>
                <a:cs typeface="Arial"/>
              </a:rPr>
              <a:t>upper</a:t>
            </a:r>
            <a:r>
              <a:rPr sz="1600" spc="10" dirty="0">
                <a:latin typeface="Arial"/>
                <a:cs typeface="Arial"/>
              </a:rPr>
              <a:t> </a:t>
            </a:r>
            <a:r>
              <a:rPr sz="1600" spc="-5" dirty="0">
                <a:latin typeface="Arial"/>
                <a:cs typeface="Arial"/>
              </a:rPr>
              <a:t>secondary</a:t>
            </a:r>
            <a:r>
              <a:rPr sz="1600" spc="10" dirty="0">
                <a:latin typeface="Arial"/>
                <a:cs typeface="Arial"/>
              </a:rPr>
              <a:t> </a:t>
            </a:r>
            <a:r>
              <a:rPr sz="1600" spc="-5" dirty="0">
                <a:latin typeface="Arial"/>
                <a:cs typeface="Arial"/>
              </a:rPr>
              <a:t>school applies </a:t>
            </a:r>
            <a:r>
              <a:rPr sz="1600" spc="-430" dirty="0">
                <a:latin typeface="Arial"/>
                <a:cs typeface="Arial"/>
              </a:rPr>
              <a:t> </a:t>
            </a:r>
            <a:r>
              <a:rPr sz="1600" spc="-5" dirty="0">
                <a:latin typeface="Arial"/>
                <a:cs typeface="Arial"/>
              </a:rPr>
              <a:t>to</a:t>
            </a:r>
            <a:r>
              <a:rPr sz="1600" spc="5" dirty="0">
                <a:latin typeface="Arial"/>
                <a:cs typeface="Arial"/>
              </a:rPr>
              <a:t> </a:t>
            </a:r>
            <a:r>
              <a:rPr sz="1600" spc="-5" dirty="0">
                <a:latin typeface="Arial"/>
                <a:cs typeface="Arial"/>
              </a:rPr>
              <a:t>students</a:t>
            </a:r>
            <a:r>
              <a:rPr sz="1600" spc="15" dirty="0">
                <a:latin typeface="Arial"/>
                <a:cs typeface="Arial"/>
              </a:rPr>
              <a:t> </a:t>
            </a:r>
            <a:r>
              <a:rPr sz="1600" spc="-5" dirty="0">
                <a:latin typeface="Arial"/>
                <a:cs typeface="Arial"/>
              </a:rPr>
              <a:t>up to</a:t>
            </a:r>
            <a:r>
              <a:rPr sz="1600" spc="10" dirty="0">
                <a:latin typeface="Arial"/>
                <a:cs typeface="Arial"/>
              </a:rPr>
              <a:t> </a:t>
            </a:r>
            <a:r>
              <a:rPr sz="1600" spc="-5" dirty="0">
                <a:latin typeface="Arial"/>
                <a:cs typeface="Arial"/>
              </a:rPr>
              <a:t>the</a:t>
            </a:r>
            <a:r>
              <a:rPr sz="1600" spc="10" dirty="0">
                <a:latin typeface="Arial"/>
                <a:cs typeface="Arial"/>
              </a:rPr>
              <a:t> </a:t>
            </a:r>
            <a:r>
              <a:rPr sz="1600" spc="-5" dirty="0">
                <a:latin typeface="Arial"/>
                <a:cs typeface="Arial"/>
              </a:rPr>
              <a:t>age of</a:t>
            </a:r>
            <a:r>
              <a:rPr sz="1600" spc="10" dirty="0">
                <a:latin typeface="Arial"/>
                <a:cs typeface="Arial"/>
              </a:rPr>
              <a:t> </a:t>
            </a:r>
            <a:r>
              <a:rPr sz="1600" spc="-5" dirty="0">
                <a:latin typeface="Arial"/>
                <a:cs typeface="Arial"/>
              </a:rPr>
              <a:t>20</a:t>
            </a:r>
            <a:endParaRPr sz="1600">
              <a:latin typeface="Arial"/>
              <a:cs typeface="Arial"/>
            </a:endParaRPr>
          </a:p>
          <a:p>
            <a:pPr marL="157480" indent="-144780">
              <a:lnSpc>
                <a:spcPct val="100000"/>
              </a:lnSpc>
              <a:spcBef>
                <a:spcPts val="1080"/>
              </a:spcBef>
              <a:buClr>
                <a:srgbClr val="B1451C"/>
              </a:buClr>
              <a:buChar char="•"/>
              <a:tabLst>
                <a:tab pos="157480" algn="l"/>
              </a:tabLst>
            </a:pPr>
            <a:r>
              <a:rPr sz="1600" spc="-5" dirty="0">
                <a:latin typeface="Arial"/>
                <a:cs typeface="Arial"/>
              </a:rPr>
              <a:t>Free</a:t>
            </a:r>
            <a:r>
              <a:rPr sz="1600" spc="5" dirty="0">
                <a:latin typeface="Arial"/>
                <a:cs typeface="Arial"/>
              </a:rPr>
              <a:t> </a:t>
            </a:r>
            <a:r>
              <a:rPr sz="1600" spc="-5" dirty="0">
                <a:latin typeface="Arial"/>
                <a:cs typeface="Arial"/>
              </a:rPr>
              <a:t>of</a:t>
            </a:r>
            <a:r>
              <a:rPr sz="1600" spc="5" dirty="0">
                <a:latin typeface="Arial"/>
                <a:cs typeface="Arial"/>
              </a:rPr>
              <a:t> </a:t>
            </a:r>
            <a:r>
              <a:rPr sz="1600" spc="-5" dirty="0">
                <a:latin typeface="Arial"/>
                <a:cs typeface="Arial"/>
              </a:rPr>
              <a:t>charge</a:t>
            </a:r>
            <a:r>
              <a:rPr sz="1600" spc="5" dirty="0">
                <a:latin typeface="Arial"/>
                <a:cs typeface="Arial"/>
              </a:rPr>
              <a:t> </a:t>
            </a:r>
            <a:r>
              <a:rPr sz="1600" spc="-5" dirty="0">
                <a:latin typeface="Arial"/>
                <a:cs typeface="Arial"/>
              </a:rPr>
              <a:t>and</a:t>
            </a:r>
            <a:r>
              <a:rPr sz="1600" spc="5" dirty="0">
                <a:latin typeface="Arial"/>
                <a:cs typeface="Arial"/>
              </a:rPr>
              <a:t> </a:t>
            </a:r>
            <a:r>
              <a:rPr sz="1600" spc="-5" dirty="0">
                <a:latin typeface="Arial"/>
                <a:cs typeface="Arial"/>
              </a:rPr>
              <a:t>voluntary</a:t>
            </a:r>
            <a:endParaRPr sz="160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5905499" y="0"/>
            <a:ext cx="3238500" cy="4751832"/>
          </a:xfrm>
          <a:prstGeom prst="rect">
            <a:avLst/>
          </a:prstGeom>
        </p:spPr>
      </p:pic>
      <p:sp>
        <p:nvSpPr>
          <p:cNvPr id="3" name="object 3"/>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4" name="object 4"/>
          <p:cNvPicPr/>
          <p:nvPr/>
        </p:nvPicPr>
        <p:blipFill>
          <a:blip r:embed="rId4" cstate="print"/>
          <a:stretch>
            <a:fillRect/>
          </a:stretch>
        </p:blipFill>
        <p:spPr>
          <a:xfrm>
            <a:off x="3886777" y="4887805"/>
            <a:ext cx="173171" cy="156748"/>
          </a:xfrm>
          <a:prstGeom prst="rect">
            <a:avLst/>
          </a:prstGeom>
        </p:spPr>
      </p:pic>
      <p:sp>
        <p:nvSpPr>
          <p:cNvPr id="5" name="object 5"/>
          <p:cNvSpPr txBox="1">
            <a:spLocks noGrp="1"/>
          </p:cNvSpPr>
          <p:nvPr>
            <p:ph type="title"/>
          </p:nvPr>
        </p:nvSpPr>
        <p:spPr>
          <a:xfrm>
            <a:off x="455300" y="484256"/>
            <a:ext cx="4762500" cy="513715"/>
          </a:xfrm>
          <a:prstGeom prst="rect">
            <a:avLst/>
          </a:prstGeom>
        </p:spPr>
        <p:txBody>
          <a:bodyPr vert="horz" wrap="square" lIns="0" tIns="13335" rIns="0" bIns="0" rtlCol="0">
            <a:spAutoFit/>
          </a:bodyPr>
          <a:lstStyle/>
          <a:p>
            <a:pPr marL="12700">
              <a:lnSpc>
                <a:spcPct val="100000"/>
              </a:lnSpc>
              <a:spcBef>
                <a:spcPts val="105"/>
              </a:spcBef>
            </a:pPr>
            <a:r>
              <a:rPr spc="-5" dirty="0"/>
              <a:t>Upper</a:t>
            </a:r>
            <a:r>
              <a:rPr spc="-50" dirty="0"/>
              <a:t> </a:t>
            </a:r>
            <a:r>
              <a:rPr spc="-5" dirty="0"/>
              <a:t>secondary</a:t>
            </a:r>
            <a:r>
              <a:rPr spc="-65" dirty="0"/>
              <a:t> </a:t>
            </a:r>
            <a:r>
              <a:rPr spc="-5" dirty="0"/>
              <a:t>school</a:t>
            </a:r>
          </a:p>
        </p:txBody>
      </p:sp>
      <p:sp>
        <p:nvSpPr>
          <p:cNvPr id="8" name="object 8"/>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12</a:t>
            </a:fld>
            <a:endParaRPr b="0" dirty="0">
              <a:latin typeface="Arial"/>
              <a:cs typeface="Arial"/>
            </a:endParaRPr>
          </a:p>
        </p:txBody>
      </p:sp>
      <p:sp>
        <p:nvSpPr>
          <p:cNvPr id="6" name="object 6"/>
          <p:cNvSpPr txBox="1"/>
          <p:nvPr/>
        </p:nvSpPr>
        <p:spPr>
          <a:xfrm>
            <a:off x="455300" y="1111506"/>
            <a:ext cx="4697730" cy="1804035"/>
          </a:xfrm>
          <a:prstGeom prst="rect">
            <a:avLst/>
          </a:prstGeom>
        </p:spPr>
        <p:txBody>
          <a:bodyPr vert="horz" wrap="square" lIns="0" tIns="149860" rIns="0" bIns="0" rtlCol="0">
            <a:spAutoFit/>
          </a:bodyPr>
          <a:lstStyle/>
          <a:p>
            <a:pPr marL="12700">
              <a:lnSpc>
                <a:spcPct val="100000"/>
              </a:lnSpc>
              <a:spcBef>
                <a:spcPts val="1180"/>
              </a:spcBef>
            </a:pPr>
            <a:r>
              <a:rPr sz="1600" b="1" spc="-5" dirty="0">
                <a:latin typeface="Arial"/>
                <a:cs typeface="Arial"/>
              </a:rPr>
              <a:t>National</a:t>
            </a:r>
            <a:r>
              <a:rPr sz="1600" b="1" spc="25" dirty="0">
                <a:latin typeface="Arial"/>
                <a:cs typeface="Arial"/>
              </a:rPr>
              <a:t> </a:t>
            </a:r>
            <a:r>
              <a:rPr sz="1600" b="1" spc="-10" dirty="0">
                <a:latin typeface="Arial"/>
                <a:cs typeface="Arial"/>
              </a:rPr>
              <a:t>programmes</a:t>
            </a:r>
            <a:endParaRPr sz="1600" dirty="0">
              <a:latin typeface="Arial"/>
              <a:cs typeface="Arial"/>
            </a:endParaRPr>
          </a:p>
          <a:p>
            <a:pPr marL="297815" indent="-285750">
              <a:lnSpc>
                <a:spcPct val="100000"/>
              </a:lnSpc>
              <a:spcBef>
                <a:spcPts val="1080"/>
              </a:spcBef>
              <a:buClr>
                <a:srgbClr val="B1451C"/>
              </a:buClr>
              <a:buFont typeface="Arial" panose="020B0604020202020204" pitchFamily="34" charset="0"/>
              <a:buChar char="•"/>
              <a:tabLst>
                <a:tab pos="213995" algn="l"/>
              </a:tabLst>
            </a:pPr>
            <a:r>
              <a:rPr sz="1600" spc="-10" dirty="0">
                <a:latin typeface="Arial"/>
                <a:cs typeface="Arial"/>
              </a:rPr>
              <a:t>Vocational</a:t>
            </a:r>
            <a:r>
              <a:rPr sz="1600" spc="-5" dirty="0">
                <a:latin typeface="Arial"/>
                <a:cs typeface="Arial"/>
              </a:rPr>
              <a:t> programmes/Apprenticeship</a:t>
            </a:r>
            <a:r>
              <a:rPr sz="1600" spc="40" dirty="0">
                <a:latin typeface="Arial"/>
                <a:cs typeface="Arial"/>
              </a:rPr>
              <a:t> </a:t>
            </a:r>
            <a:r>
              <a:rPr sz="1600" spc="-80" dirty="0">
                <a:latin typeface="Arial"/>
                <a:cs typeface="Arial"/>
              </a:rPr>
              <a:t>education</a:t>
            </a:r>
            <a:endParaRPr sz="1600" dirty="0">
              <a:latin typeface="Arial"/>
              <a:cs typeface="Arial"/>
            </a:endParaRPr>
          </a:p>
          <a:p>
            <a:pPr marL="297815" indent="-285750">
              <a:lnSpc>
                <a:spcPct val="100000"/>
              </a:lnSpc>
              <a:spcBef>
                <a:spcPts val="1080"/>
              </a:spcBef>
              <a:buClr>
                <a:srgbClr val="B1451C"/>
              </a:buClr>
              <a:buFont typeface="Arial" panose="020B0604020202020204" pitchFamily="34" charset="0"/>
              <a:buChar char="•"/>
              <a:tabLst>
                <a:tab pos="213995" algn="l"/>
              </a:tabLst>
            </a:pPr>
            <a:r>
              <a:rPr sz="1600" spc="-5" dirty="0">
                <a:latin typeface="Arial"/>
                <a:cs typeface="Arial"/>
              </a:rPr>
              <a:t>Higher</a:t>
            </a:r>
            <a:r>
              <a:rPr sz="1600" dirty="0">
                <a:latin typeface="Arial"/>
                <a:cs typeface="Arial"/>
              </a:rPr>
              <a:t> </a:t>
            </a:r>
            <a:r>
              <a:rPr sz="1600" spc="-5" dirty="0">
                <a:latin typeface="Arial"/>
                <a:cs typeface="Arial"/>
              </a:rPr>
              <a:t>education</a:t>
            </a:r>
            <a:r>
              <a:rPr sz="1600" spc="-10" dirty="0">
                <a:latin typeface="Arial"/>
                <a:cs typeface="Arial"/>
              </a:rPr>
              <a:t> </a:t>
            </a:r>
            <a:r>
              <a:rPr sz="1600" spc="-5" dirty="0">
                <a:latin typeface="Arial"/>
                <a:cs typeface="Arial"/>
              </a:rPr>
              <a:t>preparatory</a:t>
            </a:r>
            <a:r>
              <a:rPr sz="1600" spc="45" dirty="0">
                <a:latin typeface="Arial"/>
                <a:cs typeface="Arial"/>
              </a:rPr>
              <a:t> </a:t>
            </a:r>
            <a:r>
              <a:rPr sz="1600" spc="-5" dirty="0">
                <a:latin typeface="Arial"/>
                <a:cs typeface="Arial"/>
              </a:rPr>
              <a:t>programmes</a:t>
            </a:r>
            <a:endParaRPr sz="1600" dirty="0">
              <a:latin typeface="Arial"/>
              <a:cs typeface="Arial"/>
            </a:endParaRPr>
          </a:p>
          <a:p>
            <a:pPr marL="297815" marR="251460" indent="-285750">
              <a:lnSpc>
                <a:spcPct val="104400"/>
              </a:lnSpc>
              <a:spcBef>
                <a:spcPts val="994"/>
              </a:spcBef>
              <a:buClr>
                <a:srgbClr val="B1451C"/>
              </a:buClr>
              <a:buFont typeface="Arial" panose="020B0604020202020204" pitchFamily="34" charset="0"/>
              <a:buChar char="•"/>
              <a:tabLst>
                <a:tab pos="157480" algn="l"/>
              </a:tabLst>
            </a:pPr>
            <a:r>
              <a:rPr sz="1600" spc="-5" dirty="0">
                <a:latin typeface="Arial"/>
                <a:cs typeface="Arial"/>
              </a:rPr>
              <a:t>Upper</a:t>
            </a:r>
            <a:r>
              <a:rPr sz="1600" spc="10" dirty="0">
                <a:latin typeface="Arial"/>
                <a:cs typeface="Arial"/>
              </a:rPr>
              <a:t> </a:t>
            </a:r>
            <a:r>
              <a:rPr sz="1600" spc="-5" dirty="0">
                <a:latin typeface="Arial"/>
                <a:cs typeface="Arial"/>
              </a:rPr>
              <a:t>secondary</a:t>
            </a:r>
            <a:r>
              <a:rPr sz="1600" spc="10" dirty="0">
                <a:latin typeface="Arial"/>
                <a:cs typeface="Arial"/>
              </a:rPr>
              <a:t> </a:t>
            </a:r>
            <a:r>
              <a:rPr sz="1600" spc="-5" dirty="0">
                <a:latin typeface="Arial"/>
                <a:cs typeface="Arial"/>
              </a:rPr>
              <a:t>programmes</a:t>
            </a:r>
            <a:r>
              <a:rPr sz="1600" spc="45" dirty="0">
                <a:latin typeface="Arial"/>
                <a:cs typeface="Arial"/>
              </a:rPr>
              <a:t> </a:t>
            </a:r>
            <a:r>
              <a:rPr sz="1600" spc="-5" dirty="0">
                <a:latin typeface="Arial"/>
                <a:cs typeface="Arial"/>
              </a:rPr>
              <a:t>with</a:t>
            </a:r>
            <a:r>
              <a:rPr sz="1600" spc="15" dirty="0">
                <a:latin typeface="Arial"/>
                <a:cs typeface="Arial"/>
              </a:rPr>
              <a:t> </a:t>
            </a:r>
            <a:r>
              <a:rPr sz="1600" b="1" spc="-80" dirty="0">
                <a:latin typeface="Arial"/>
                <a:cs typeface="Arial"/>
              </a:rPr>
              <a:t>nationwide </a:t>
            </a:r>
            <a:r>
              <a:rPr sz="1600" b="1" spc="-75" dirty="0">
                <a:latin typeface="Arial"/>
                <a:cs typeface="Arial"/>
              </a:rPr>
              <a:t> </a:t>
            </a:r>
            <a:r>
              <a:rPr sz="1600" b="1" spc="-5" dirty="0">
                <a:latin typeface="Arial"/>
                <a:cs typeface="Arial"/>
              </a:rPr>
              <a:t>admission</a:t>
            </a:r>
            <a:endParaRPr sz="1600" dirty="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3" name="object 3"/>
          <p:cNvPicPr/>
          <p:nvPr/>
        </p:nvPicPr>
        <p:blipFill>
          <a:blip r:embed="rId3" cstate="print"/>
          <a:stretch>
            <a:fillRect/>
          </a:stretch>
        </p:blipFill>
        <p:spPr>
          <a:xfrm>
            <a:off x="3886777" y="4887805"/>
            <a:ext cx="173171" cy="156748"/>
          </a:xfrm>
          <a:prstGeom prst="rect">
            <a:avLst/>
          </a:prstGeom>
        </p:spPr>
      </p:pic>
      <p:sp>
        <p:nvSpPr>
          <p:cNvPr id="4" name="object 4"/>
          <p:cNvSpPr txBox="1">
            <a:spLocks noGrp="1"/>
          </p:cNvSpPr>
          <p:nvPr>
            <p:ph type="title"/>
          </p:nvPr>
        </p:nvSpPr>
        <p:spPr>
          <a:xfrm>
            <a:off x="347751" y="284231"/>
            <a:ext cx="4762500" cy="996950"/>
          </a:xfrm>
          <a:prstGeom prst="rect">
            <a:avLst/>
          </a:prstGeom>
        </p:spPr>
        <p:txBody>
          <a:bodyPr vert="horz" wrap="square" lIns="0" tIns="31115" rIns="0" bIns="0" rtlCol="0">
            <a:spAutoFit/>
          </a:bodyPr>
          <a:lstStyle/>
          <a:p>
            <a:pPr marL="12700" marR="5080">
              <a:lnSpc>
                <a:spcPts val="3800"/>
              </a:lnSpc>
              <a:spcBef>
                <a:spcPts val="245"/>
              </a:spcBef>
            </a:pPr>
            <a:r>
              <a:rPr spc="-5" dirty="0"/>
              <a:t>National programmes </a:t>
            </a:r>
            <a:r>
              <a:rPr dirty="0"/>
              <a:t> </a:t>
            </a:r>
            <a:r>
              <a:rPr spc="-5" dirty="0"/>
              <a:t>Upper</a:t>
            </a:r>
            <a:r>
              <a:rPr spc="-50" dirty="0"/>
              <a:t> </a:t>
            </a:r>
            <a:r>
              <a:rPr spc="-5" dirty="0"/>
              <a:t>secondary</a:t>
            </a:r>
            <a:r>
              <a:rPr spc="-60" dirty="0"/>
              <a:t> </a:t>
            </a:r>
            <a:r>
              <a:rPr spc="-5" dirty="0"/>
              <a:t>school</a:t>
            </a:r>
          </a:p>
        </p:txBody>
      </p:sp>
      <p:sp>
        <p:nvSpPr>
          <p:cNvPr id="10" name="object 10"/>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13</a:t>
            </a:fld>
            <a:endParaRPr b="0" dirty="0">
              <a:latin typeface="Arial"/>
              <a:cs typeface="Arial"/>
            </a:endParaRPr>
          </a:p>
        </p:txBody>
      </p:sp>
      <p:sp>
        <p:nvSpPr>
          <p:cNvPr id="5" name="object 5"/>
          <p:cNvSpPr txBox="1"/>
          <p:nvPr/>
        </p:nvSpPr>
        <p:spPr>
          <a:xfrm>
            <a:off x="455298" y="1356156"/>
            <a:ext cx="2233295" cy="254000"/>
          </a:xfrm>
          <a:prstGeom prst="rect">
            <a:avLst/>
          </a:prstGeom>
        </p:spPr>
        <p:txBody>
          <a:bodyPr vert="horz" wrap="square" lIns="0" tIns="12700" rIns="0" bIns="0" rtlCol="0">
            <a:spAutoFit/>
          </a:bodyPr>
          <a:lstStyle/>
          <a:p>
            <a:pPr marL="12700">
              <a:lnSpc>
                <a:spcPct val="100000"/>
              </a:lnSpc>
              <a:spcBef>
                <a:spcPts val="100"/>
              </a:spcBef>
            </a:pPr>
            <a:r>
              <a:rPr sz="1500" b="1" spc="-15" dirty="0">
                <a:latin typeface="Arial"/>
                <a:cs typeface="Arial"/>
              </a:rPr>
              <a:t>Vocational</a:t>
            </a:r>
            <a:r>
              <a:rPr sz="1500" b="1" spc="-50" dirty="0">
                <a:latin typeface="Arial"/>
                <a:cs typeface="Arial"/>
              </a:rPr>
              <a:t> </a:t>
            </a:r>
            <a:r>
              <a:rPr sz="1500" b="1" spc="-5" dirty="0">
                <a:latin typeface="Arial"/>
                <a:cs typeface="Arial"/>
              </a:rPr>
              <a:t>programmes/</a:t>
            </a:r>
            <a:endParaRPr sz="1500" dirty="0">
              <a:latin typeface="Arial"/>
              <a:cs typeface="Arial"/>
            </a:endParaRPr>
          </a:p>
        </p:txBody>
      </p:sp>
      <p:sp>
        <p:nvSpPr>
          <p:cNvPr id="6" name="object 6"/>
          <p:cNvSpPr txBox="1"/>
          <p:nvPr/>
        </p:nvSpPr>
        <p:spPr>
          <a:xfrm>
            <a:off x="455298" y="1685132"/>
            <a:ext cx="2364740" cy="2793365"/>
          </a:xfrm>
          <a:prstGeom prst="rect">
            <a:avLst/>
          </a:prstGeom>
        </p:spPr>
        <p:txBody>
          <a:bodyPr vert="horz" wrap="square" lIns="0" tIns="12700" rIns="0" bIns="0" rtlCol="0">
            <a:spAutoFit/>
          </a:bodyPr>
          <a:lstStyle/>
          <a:p>
            <a:pPr marL="12700">
              <a:lnSpc>
                <a:spcPct val="100000"/>
              </a:lnSpc>
              <a:spcBef>
                <a:spcPts val="100"/>
              </a:spcBef>
            </a:pPr>
            <a:r>
              <a:rPr sz="1500" b="1" spc="-5" dirty="0">
                <a:latin typeface="Arial"/>
                <a:cs typeface="Arial"/>
              </a:rPr>
              <a:t>Apprenticeship</a:t>
            </a:r>
            <a:r>
              <a:rPr sz="1500" b="1" spc="-15" dirty="0">
                <a:latin typeface="Arial"/>
                <a:cs typeface="Arial"/>
              </a:rPr>
              <a:t> </a:t>
            </a:r>
            <a:r>
              <a:rPr sz="1500" b="1" spc="-5" dirty="0">
                <a:latin typeface="Arial"/>
                <a:cs typeface="Arial"/>
              </a:rPr>
              <a:t>eduaction</a:t>
            </a:r>
            <a:endParaRPr sz="1500" dirty="0">
              <a:latin typeface="Arial"/>
              <a:cs typeface="Arial"/>
            </a:endParaRPr>
          </a:p>
          <a:p>
            <a:pPr marL="157480" indent="-144780">
              <a:lnSpc>
                <a:spcPct val="100000"/>
              </a:lnSpc>
              <a:spcBef>
                <a:spcPts val="1200"/>
              </a:spcBef>
              <a:buClr>
                <a:srgbClr val="B1451C"/>
              </a:buClr>
              <a:buChar char="•"/>
              <a:tabLst>
                <a:tab pos="157480" algn="l"/>
              </a:tabLst>
            </a:pPr>
            <a:r>
              <a:rPr sz="1500" spc="-5" dirty="0">
                <a:latin typeface="Arial"/>
                <a:cs typeface="Arial"/>
              </a:rPr>
              <a:t>Child </a:t>
            </a:r>
            <a:r>
              <a:rPr sz="1500" dirty="0">
                <a:latin typeface="Arial"/>
                <a:cs typeface="Arial"/>
              </a:rPr>
              <a:t>and</a:t>
            </a:r>
            <a:r>
              <a:rPr sz="1500" spc="-15" dirty="0">
                <a:latin typeface="Arial"/>
                <a:cs typeface="Arial"/>
              </a:rPr>
              <a:t> </a:t>
            </a:r>
            <a:r>
              <a:rPr sz="1500" dirty="0">
                <a:latin typeface="Arial"/>
                <a:cs typeface="Arial"/>
              </a:rPr>
              <a:t>Recreation</a:t>
            </a:r>
          </a:p>
          <a:p>
            <a:pPr marL="157480" indent="-144780">
              <a:lnSpc>
                <a:spcPct val="100000"/>
              </a:lnSpc>
              <a:spcBef>
                <a:spcPts val="1200"/>
              </a:spcBef>
              <a:buClr>
                <a:srgbClr val="B1451C"/>
              </a:buClr>
              <a:buChar char="•"/>
              <a:tabLst>
                <a:tab pos="157480" algn="l"/>
              </a:tabLst>
            </a:pPr>
            <a:r>
              <a:rPr sz="1500" dirty="0">
                <a:latin typeface="Arial"/>
                <a:cs typeface="Arial"/>
              </a:rPr>
              <a:t>Building</a:t>
            </a:r>
            <a:r>
              <a:rPr sz="1500" spc="-30" dirty="0">
                <a:latin typeface="Arial"/>
                <a:cs typeface="Arial"/>
              </a:rPr>
              <a:t> </a:t>
            </a:r>
            <a:r>
              <a:rPr sz="1500" dirty="0">
                <a:latin typeface="Arial"/>
                <a:cs typeface="Arial"/>
              </a:rPr>
              <a:t>and</a:t>
            </a:r>
            <a:r>
              <a:rPr sz="1500" spc="-25" dirty="0">
                <a:latin typeface="Arial"/>
                <a:cs typeface="Arial"/>
              </a:rPr>
              <a:t> </a:t>
            </a:r>
            <a:r>
              <a:rPr sz="1500" dirty="0">
                <a:latin typeface="Arial"/>
                <a:cs typeface="Arial"/>
              </a:rPr>
              <a:t>Construction</a:t>
            </a:r>
          </a:p>
          <a:p>
            <a:pPr marL="157480" indent="-144780">
              <a:lnSpc>
                <a:spcPct val="100000"/>
              </a:lnSpc>
              <a:spcBef>
                <a:spcPts val="1200"/>
              </a:spcBef>
              <a:buClr>
                <a:srgbClr val="B1451C"/>
              </a:buClr>
              <a:buChar char="•"/>
              <a:tabLst>
                <a:tab pos="157480" algn="l"/>
              </a:tabLst>
            </a:pPr>
            <a:r>
              <a:rPr sz="1500" dirty="0">
                <a:latin typeface="Arial"/>
                <a:cs typeface="Arial"/>
              </a:rPr>
              <a:t>Electricity</a:t>
            </a:r>
            <a:r>
              <a:rPr sz="1500" spc="-65" dirty="0">
                <a:latin typeface="Arial"/>
                <a:cs typeface="Arial"/>
              </a:rPr>
              <a:t> </a:t>
            </a:r>
            <a:r>
              <a:rPr sz="1500" dirty="0">
                <a:latin typeface="Arial"/>
                <a:cs typeface="Arial"/>
              </a:rPr>
              <a:t>and</a:t>
            </a:r>
            <a:r>
              <a:rPr sz="1500" spc="-40" dirty="0">
                <a:latin typeface="Arial"/>
                <a:cs typeface="Arial"/>
              </a:rPr>
              <a:t> </a:t>
            </a:r>
            <a:r>
              <a:rPr sz="1500" dirty="0">
                <a:latin typeface="Arial"/>
                <a:cs typeface="Arial"/>
              </a:rPr>
              <a:t>Energy</a:t>
            </a:r>
          </a:p>
          <a:p>
            <a:pPr marL="157480" indent="-144780">
              <a:lnSpc>
                <a:spcPct val="100000"/>
              </a:lnSpc>
              <a:spcBef>
                <a:spcPts val="1200"/>
              </a:spcBef>
              <a:buClr>
                <a:srgbClr val="B1451C"/>
              </a:buClr>
              <a:buChar char="•"/>
              <a:tabLst>
                <a:tab pos="157480" algn="l"/>
              </a:tabLst>
            </a:pPr>
            <a:r>
              <a:rPr sz="1500" spc="-15" dirty="0">
                <a:latin typeface="Arial"/>
                <a:cs typeface="Arial"/>
              </a:rPr>
              <a:t>Vehicle</a:t>
            </a:r>
            <a:r>
              <a:rPr sz="1500" spc="-35" dirty="0">
                <a:latin typeface="Arial"/>
                <a:cs typeface="Arial"/>
              </a:rPr>
              <a:t> </a:t>
            </a:r>
            <a:r>
              <a:rPr sz="1500" dirty="0">
                <a:latin typeface="Arial"/>
                <a:cs typeface="Arial"/>
              </a:rPr>
              <a:t>and</a:t>
            </a:r>
            <a:r>
              <a:rPr sz="1500" spc="-70" dirty="0">
                <a:latin typeface="Arial"/>
                <a:cs typeface="Arial"/>
              </a:rPr>
              <a:t> </a:t>
            </a:r>
            <a:r>
              <a:rPr sz="1500" spc="-5" dirty="0">
                <a:latin typeface="Arial"/>
                <a:cs typeface="Arial"/>
              </a:rPr>
              <a:t>Transport</a:t>
            </a:r>
            <a:endParaRPr sz="1500" dirty="0">
              <a:latin typeface="Arial"/>
              <a:cs typeface="Arial"/>
            </a:endParaRPr>
          </a:p>
          <a:p>
            <a:pPr marL="157480" marR="535940" indent="-144780">
              <a:lnSpc>
                <a:spcPct val="110700"/>
              </a:lnSpc>
              <a:spcBef>
                <a:spcPts val="1005"/>
              </a:spcBef>
              <a:buClr>
                <a:srgbClr val="B1451C"/>
              </a:buClr>
              <a:buChar char="•"/>
              <a:tabLst>
                <a:tab pos="157480" algn="l"/>
              </a:tabLst>
            </a:pPr>
            <a:r>
              <a:rPr sz="1500" spc="-35" dirty="0">
                <a:latin typeface="Arial"/>
                <a:cs typeface="Arial"/>
              </a:rPr>
              <a:t>HVAC </a:t>
            </a:r>
            <a:r>
              <a:rPr sz="1500" dirty="0">
                <a:latin typeface="Arial"/>
                <a:cs typeface="Arial"/>
              </a:rPr>
              <a:t>and Property </a:t>
            </a:r>
            <a:r>
              <a:rPr sz="1500" spc="-409" dirty="0">
                <a:latin typeface="Arial"/>
                <a:cs typeface="Arial"/>
              </a:rPr>
              <a:t> </a:t>
            </a:r>
            <a:r>
              <a:rPr sz="1500" dirty="0">
                <a:latin typeface="Arial"/>
                <a:cs typeface="Arial"/>
              </a:rPr>
              <a:t>Maintenance</a:t>
            </a:r>
          </a:p>
          <a:p>
            <a:pPr marL="157480" indent="-144780">
              <a:lnSpc>
                <a:spcPct val="100000"/>
              </a:lnSpc>
              <a:spcBef>
                <a:spcPts val="1200"/>
              </a:spcBef>
              <a:buClr>
                <a:srgbClr val="B1451C"/>
              </a:buClr>
              <a:buChar char="•"/>
              <a:tabLst>
                <a:tab pos="157480" algn="l"/>
              </a:tabLst>
            </a:pPr>
            <a:r>
              <a:rPr sz="1500" dirty="0">
                <a:latin typeface="Arial"/>
                <a:cs typeface="Arial"/>
              </a:rPr>
              <a:t>Health</a:t>
            </a:r>
            <a:r>
              <a:rPr sz="1500" spc="-20" dirty="0">
                <a:latin typeface="Arial"/>
                <a:cs typeface="Arial"/>
              </a:rPr>
              <a:t> </a:t>
            </a:r>
            <a:r>
              <a:rPr sz="1500" dirty="0">
                <a:latin typeface="Arial"/>
                <a:cs typeface="Arial"/>
              </a:rPr>
              <a:t>and</a:t>
            </a:r>
            <a:r>
              <a:rPr sz="1500" spc="-15" dirty="0">
                <a:latin typeface="Arial"/>
                <a:cs typeface="Arial"/>
              </a:rPr>
              <a:t> </a:t>
            </a:r>
            <a:r>
              <a:rPr sz="1500" dirty="0">
                <a:latin typeface="Arial"/>
                <a:cs typeface="Arial"/>
              </a:rPr>
              <a:t>Social</a:t>
            </a:r>
            <a:r>
              <a:rPr sz="1500" spc="-20" dirty="0">
                <a:latin typeface="Arial"/>
                <a:cs typeface="Arial"/>
              </a:rPr>
              <a:t> </a:t>
            </a:r>
            <a:r>
              <a:rPr sz="1500" dirty="0">
                <a:latin typeface="Arial"/>
                <a:cs typeface="Arial"/>
              </a:rPr>
              <a:t>care</a:t>
            </a:r>
          </a:p>
        </p:txBody>
      </p:sp>
      <p:sp>
        <p:nvSpPr>
          <p:cNvPr id="7" name="object 7"/>
          <p:cNvSpPr txBox="1"/>
          <p:nvPr/>
        </p:nvSpPr>
        <p:spPr>
          <a:xfrm>
            <a:off x="3307398" y="1582928"/>
            <a:ext cx="2292985" cy="2681605"/>
          </a:xfrm>
          <a:prstGeom prst="rect">
            <a:avLst/>
          </a:prstGeom>
        </p:spPr>
        <p:txBody>
          <a:bodyPr vert="horz" wrap="square" lIns="0" tIns="1270" rIns="0" bIns="0" rtlCol="0">
            <a:spAutoFit/>
          </a:bodyPr>
          <a:lstStyle/>
          <a:p>
            <a:pPr marL="157480" marR="840105" indent="-144780">
              <a:lnSpc>
                <a:spcPct val="104400"/>
              </a:lnSpc>
              <a:spcBef>
                <a:spcPts val="10"/>
              </a:spcBef>
              <a:buClr>
                <a:srgbClr val="B1451C"/>
              </a:buClr>
              <a:buChar char="•"/>
              <a:tabLst>
                <a:tab pos="157480" algn="l"/>
              </a:tabLst>
            </a:pPr>
            <a:r>
              <a:rPr sz="1600" spc="-5" dirty="0">
                <a:latin typeface="Arial"/>
                <a:cs typeface="Arial"/>
              </a:rPr>
              <a:t>Business and </a:t>
            </a:r>
            <a:r>
              <a:rPr sz="1600" dirty="0">
                <a:latin typeface="Arial"/>
                <a:cs typeface="Arial"/>
              </a:rPr>
              <a:t> </a:t>
            </a:r>
            <a:r>
              <a:rPr sz="1600" spc="-5" dirty="0">
                <a:latin typeface="Arial"/>
                <a:cs typeface="Arial"/>
              </a:rPr>
              <a:t>Adm</a:t>
            </a:r>
            <a:r>
              <a:rPr sz="1600" dirty="0">
                <a:latin typeface="Arial"/>
                <a:cs typeface="Arial"/>
              </a:rPr>
              <a:t>i</a:t>
            </a:r>
            <a:r>
              <a:rPr sz="1600" spc="-5" dirty="0">
                <a:latin typeface="Arial"/>
                <a:cs typeface="Arial"/>
              </a:rPr>
              <a:t>n</a:t>
            </a:r>
            <a:r>
              <a:rPr sz="1600" dirty="0">
                <a:latin typeface="Arial"/>
                <a:cs typeface="Arial"/>
              </a:rPr>
              <a:t>is</a:t>
            </a:r>
            <a:r>
              <a:rPr sz="1600" spc="-5" dirty="0">
                <a:latin typeface="Arial"/>
                <a:cs typeface="Arial"/>
              </a:rPr>
              <a:t>t</a:t>
            </a:r>
            <a:r>
              <a:rPr sz="1600" spc="-10" dirty="0">
                <a:latin typeface="Arial"/>
                <a:cs typeface="Arial"/>
              </a:rPr>
              <a:t>r</a:t>
            </a:r>
            <a:r>
              <a:rPr sz="1600" spc="-5" dirty="0">
                <a:latin typeface="Arial"/>
                <a:cs typeface="Arial"/>
              </a:rPr>
              <a:t>at</a:t>
            </a:r>
            <a:r>
              <a:rPr sz="1600" dirty="0">
                <a:latin typeface="Arial"/>
                <a:cs typeface="Arial"/>
              </a:rPr>
              <a:t>i</a:t>
            </a:r>
            <a:r>
              <a:rPr sz="1600" spc="-5" dirty="0">
                <a:latin typeface="Arial"/>
                <a:cs typeface="Arial"/>
              </a:rPr>
              <a:t>on</a:t>
            </a:r>
            <a:endParaRPr sz="1600">
              <a:latin typeface="Arial"/>
              <a:cs typeface="Arial"/>
            </a:endParaRPr>
          </a:p>
          <a:p>
            <a:pPr marL="157480" indent="-144780">
              <a:lnSpc>
                <a:spcPct val="100000"/>
              </a:lnSpc>
              <a:spcBef>
                <a:spcPts val="1080"/>
              </a:spcBef>
              <a:buClr>
                <a:srgbClr val="B1451C"/>
              </a:buClr>
              <a:buChar char="•"/>
              <a:tabLst>
                <a:tab pos="157480" algn="l"/>
              </a:tabLst>
            </a:pPr>
            <a:r>
              <a:rPr sz="1600" spc="-5" dirty="0">
                <a:latin typeface="Arial"/>
                <a:cs typeface="Arial"/>
              </a:rPr>
              <a:t>Handicrafts</a:t>
            </a:r>
            <a:endParaRPr sz="1600">
              <a:latin typeface="Arial"/>
              <a:cs typeface="Arial"/>
            </a:endParaRPr>
          </a:p>
          <a:p>
            <a:pPr marL="157480" indent="-144780">
              <a:lnSpc>
                <a:spcPct val="100000"/>
              </a:lnSpc>
              <a:spcBef>
                <a:spcPts val="1080"/>
              </a:spcBef>
              <a:buClr>
                <a:srgbClr val="B1451C"/>
              </a:buClr>
              <a:buChar char="•"/>
              <a:tabLst>
                <a:tab pos="157480" algn="l"/>
              </a:tabLst>
            </a:pPr>
            <a:r>
              <a:rPr sz="1600" spc="-5" dirty="0">
                <a:latin typeface="Arial"/>
                <a:cs typeface="Arial"/>
              </a:rPr>
              <a:t>Hotel</a:t>
            </a:r>
            <a:r>
              <a:rPr sz="1600" spc="-10" dirty="0">
                <a:latin typeface="Arial"/>
                <a:cs typeface="Arial"/>
              </a:rPr>
              <a:t> </a:t>
            </a:r>
            <a:r>
              <a:rPr sz="1600" spc="-5" dirty="0">
                <a:latin typeface="Arial"/>
                <a:cs typeface="Arial"/>
              </a:rPr>
              <a:t>and</a:t>
            </a:r>
            <a:r>
              <a:rPr sz="1600" spc="-35" dirty="0">
                <a:latin typeface="Arial"/>
                <a:cs typeface="Arial"/>
              </a:rPr>
              <a:t> </a:t>
            </a:r>
            <a:r>
              <a:rPr sz="1600" spc="-30" dirty="0">
                <a:latin typeface="Arial"/>
                <a:cs typeface="Arial"/>
              </a:rPr>
              <a:t>Tourism</a:t>
            </a:r>
            <a:endParaRPr sz="1600">
              <a:latin typeface="Arial"/>
              <a:cs typeface="Arial"/>
            </a:endParaRPr>
          </a:p>
          <a:p>
            <a:pPr marL="157480" indent="-144780">
              <a:lnSpc>
                <a:spcPct val="100000"/>
              </a:lnSpc>
              <a:spcBef>
                <a:spcPts val="1080"/>
              </a:spcBef>
              <a:buClr>
                <a:srgbClr val="B1451C"/>
              </a:buClr>
              <a:buChar char="•"/>
              <a:tabLst>
                <a:tab pos="157480" algn="l"/>
              </a:tabLst>
            </a:pPr>
            <a:r>
              <a:rPr sz="1600" spc="-5" dirty="0">
                <a:latin typeface="Arial"/>
                <a:cs typeface="Arial"/>
              </a:rPr>
              <a:t>Industrial technology</a:t>
            </a:r>
            <a:endParaRPr sz="1600">
              <a:latin typeface="Arial"/>
              <a:cs typeface="Arial"/>
            </a:endParaRPr>
          </a:p>
          <a:p>
            <a:pPr marL="157480" indent="-144780">
              <a:lnSpc>
                <a:spcPct val="100000"/>
              </a:lnSpc>
              <a:spcBef>
                <a:spcPts val="1080"/>
              </a:spcBef>
              <a:buClr>
                <a:srgbClr val="B1451C"/>
              </a:buClr>
              <a:buChar char="•"/>
              <a:tabLst>
                <a:tab pos="157480" algn="l"/>
              </a:tabLst>
            </a:pPr>
            <a:r>
              <a:rPr sz="1600" spc="-5" dirty="0">
                <a:latin typeface="Arial"/>
                <a:cs typeface="Arial"/>
              </a:rPr>
              <a:t>Natural</a:t>
            </a:r>
            <a:r>
              <a:rPr sz="1600" spc="-10" dirty="0">
                <a:latin typeface="Arial"/>
                <a:cs typeface="Arial"/>
              </a:rPr>
              <a:t> </a:t>
            </a:r>
            <a:r>
              <a:rPr sz="1600" spc="-5" dirty="0">
                <a:latin typeface="Arial"/>
                <a:cs typeface="Arial"/>
              </a:rPr>
              <a:t>Resource</a:t>
            </a:r>
            <a:r>
              <a:rPr sz="1600" spc="-25" dirty="0">
                <a:latin typeface="Arial"/>
                <a:cs typeface="Arial"/>
              </a:rPr>
              <a:t> </a:t>
            </a:r>
            <a:r>
              <a:rPr sz="1600" spc="-5" dirty="0">
                <a:latin typeface="Arial"/>
                <a:cs typeface="Arial"/>
              </a:rPr>
              <a:t>use</a:t>
            </a:r>
            <a:endParaRPr sz="1600">
              <a:latin typeface="Arial"/>
              <a:cs typeface="Arial"/>
            </a:endParaRPr>
          </a:p>
          <a:p>
            <a:pPr marL="157480" marR="5080" indent="-144780">
              <a:lnSpc>
                <a:spcPct val="103699"/>
              </a:lnSpc>
              <a:spcBef>
                <a:spcPts val="1010"/>
              </a:spcBef>
              <a:buClr>
                <a:srgbClr val="B1451C"/>
              </a:buClr>
              <a:buChar char="•"/>
              <a:tabLst>
                <a:tab pos="157480" algn="l"/>
              </a:tabLst>
            </a:pPr>
            <a:r>
              <a:rPr sz="1600" spc="-5" dirty="0">
                <a:latin typeface="Arial"/>
                <a:cs typeface="Arial"/>
              </a:rPr>
              <a:t>Resturant</a:t>
            </a:r>
            <a:r>
              <a:rPr sz="1600" spc="-25" dirty="0">
                <a:latin typeface="Arial"/>
                <a:cs typeface="Arial"/>
              </a:rPr>
              <a:t> </a:t>
            </a:r>
            <a:r>
              <a:rPr sz="1600" spc="-5" dirty="0">
                <a:latin typeface="Arial"/>
                <a:cs typeface="Arial"/>
              </a:rPr>
              <a:t>Management </a:t>
            </a:r>
            <a:r>
              <a:rPr sz="1600" spc="-430" dirty="0">
                <a:latin typeface="Arial"/>
                <a:cs typeface="Arial"/>
              </a:rPr>
              <a:t> </a:t>
            </a:r>
            <a:r>
              <a:rPr sz="1600" spc="-5" dirty="0">
                <a:latin typeface="Arial"/>
                <a:cs typeface="Arial"/>
              </a:rPr>
              <a:t>and</a:t>
            </a:r>
            <a:r>
              <a:rPr sz="1600" spc="-10" dirty="0">
                <a:latin typeface="Arial"/>
                <a:cs typeface="Arial"/>
              </a:rPr>
              <a:t> </a:t>
            </a:r>
            <a:r>
              <a:rPr sz="1600" spc="-5" dirty="0">
                <a:latin typeface="Arial"/>
                <a:cs typeface="Arial"/>
              </a:rPr>
              <a:t>Food</a:t>
            </a:r>
            <a:endParaRPr sz="1600">
              <a:latin typeface="Arial"/>
              <a:cs typeface="Arial"/>
            </a:endParaRPr>
          </a:p>
        </p:txBody>
      </p:sp>
      <p:sp>
        <p:nvSpPr>
          <p:cNvPr id="8" name="object 8"/>
          <p:cNvSpPr txBox="1"/>
          <p:nvPr/>
        </p:nvSpPr>
        <p:spPr>
          <a:xfrm>
            <a:off x="6087743" y="1117491"/>
            <a:ext cx="2233295" cy="3317240"/>
          </a:xfrm>
          <a:prstGeom prst="rect">
            <a:avLst/>
          </a:prstGeom>
        </p:spPr>
        <p:txBody>
          <a:bodyPr vert="horz" wrap="square" lIns="0" tIns="1905" rIns="0" bIns="0" rtlCol="0">
            <a:spAutoFit/>
          </a:bodyPr>
          <a:lstStyle/>
          <a:p>
            <a:pPr marL="12700" marR="556895">
              <a:lnSpc>
                <a:spcPct val="104099"/>
              </a:lnSpc>
              <a:spcBef>
                <a:spcPts val="15"/>
              </a:spcBef>
            </a:pPr>
            <a:r>
              <a:rPr sz="1600" b="1" spc="-5" dirty="0">
                <a:latin typeface="Arial"/>
                <a:cs typeface="Arial"/>
              </a:rPr>
              <a:t>Higher</a:t>
            </a:r>
            <a:r>
              <a:rPr sz="1600" b="1" spc="-75" dirty="0">
                <a:latin typeface="Arial"/>
                <a:cs typeface="Arial"/>
              </a:rPr>
              <a:t> </a:t>
            </a:r>
            <a:r>
              <a:rPr sz="1600" b="1" spc="-5" dirty="0">
                <a:latin typeface="Arial"/>
                <a:cs typeface="Arial"/>
              </a:rPr>
              <a:t>education </a:t>
            </a:r>
            <a:r>
              <a:rPr sz="1600" b="1" spc="-430" dirty="0">
                <a:latin typeface="Arial"/>
                <a:cs typeface="Arial"/>
              </a:rPr>
              <a:t> </a:t>
            </a:r>
            <a:r>
              <a:rPr sz="1600" b="1" spc="-5" dirty="0">
                <a:latin typeface="Arial"/>
                <a:cs typeface="Arial"/>
              </a:rPr>
              <a:t>preparatory </a:t>
            </a:r>
            <a:r>
              <a:rPr sz="1600" b="1" dirty="0">
                <a:latin typeface="Arial"/>
                <a:cs typeface="Arial"/>
              </a:rPr>
              <a:t> </a:t>
            </a:r>
            <a:r>
              <a:rPr sz="1600" b="1" spc="-10" dirty="0">
                <a:latin typeface="Arial"/>
                <a:cs typeface="Arial"/>
              </a:rPr>
              <a:t>programmes</a:t>
            </a:r>
            <a:endParaRPr sz="1600" dirty="0">
              <a:latin typeface="Arial"/>
              <a:cs typeface="Arial"/>
            </a:endParaRPr>
          </a:p>
          <a:p>
            <a:pPr marL="157480" marR="5080" indent="-144780">
              <a:lnSpc>
                <a:spcPct val="104400"/>
              </a:lnSpc>
              <a:spcBef>
                <a:spcPts val="994"/>
              </a:spcBef>
              <a:buClr>
                <a:srgbClr val="B1451C"/>
              </a:buClr>
              <a:buChar char="•"/>
              <a:tabLst>
                <a:tab pos="158115" algn="l"/>
              </a:tabLst>
            </a:pPr>
            <a:r>
              <a:rPr sz="1600" spc="-5" dirty="0">
                <a:latin typeface="Arial"/>
                <a:cs typeface="Arial"/>
              </a:rPr>
              <a:t>Business</a:t>
            </a:r>
            <a:r>
              <a:rPr sz="1600" spc="-55" dirty="0">
                <a:latin typeface="Arial"/>
                <a:cs typeface="Arial"/>
              </a:rPr>
              <a:t> </a:t>
            </a:r>
            <a:r>
              <a:rPr sz="1600" spc="-5" dirty="0">
                <a:latin typeface="Arial"/>
                <a:cs typeface="Arial"/>
              </a:rPr>
              <a:t>Management </a:t>
            </a:r>
            <a:r>
              <a:rPr sz="1600" spc="-430" dirty="0">
                <a:latin typeface="Arial"/>
                <a:cs typeface="Arial"/>
              </a:rPr>
              <a:t> </a:t>
            </a:r>
            <a:r>
              <a:rPr sz="1600" spc="-5" dirty="0">
                <a:latin typeface="Arial"/>
                <a:cs typeface="Arial"/>
              </a:rPr>
              <a:t>and</a:t>
            </a:r>
            <a:r>
              <a:rPr sz="1600" spc="-10" dirty="0">
                <a:latin typeface="Arial"/>
                <a:cs typeface="Arial"/>
              </a:rPr>
              <a:t> </a:t>
            </a:r>
            <a:r>
              <a:rPr sz="1600" spc="-5" dirty="0">
                <a:latin typeface="Arial"/>
                <a:cs typeface="Arial"/>
              </a:rPr>
              <a:t>Economics</a:t>
            </a:r>
            <a:endParaRPr sz="1600" dirty="0">
              <a:latin typeface="Arial"/>
              <a:cs typeface="Arial"/>
            </a:endParaRPr>
          </a:p>
          <a:p>
            <a:pPr marL="157480" indent="-145415">
              <a:lnSpc>
                <a:spcPct val="100000"/>
              </a:lnSpc>
              <a:spcBef>
                <a:spcPts val="1080"/>
              </a:spcBef>
              <a:buClr>
                <a:srgbClr val="B1451C"/>
              </a:buClr>
              <a:buChar char="•"/>
              <a:tabLst>
                <a:tab pos="158115" algn="l"/>
              </a:tabLst>
            </a:pPr>
            <a:r>
              <a:rPr sz="1600" spc="-5" dirty="0">
                <a:latin typeface="Arial"/>
                <a:cs typeface="Arial"/>
              </a:rPr>
              <a:t>Arts</a:t>
            </a:r>
            <a:endParaRPr sz="1600" dirty="0">
              <a:latin typeface="Arial"/>
              <a:cs typeface="Arial"/>
            </a:endParaRPr>
          </a:p>
          <a:p>
            <a:pPr marL="157480" indent="-145415">
              <a:lnSpc>
                <a:spcPct val="100000"/>
              </a:lnSpc>
              <a:spcBef>
                <a:spcPts val="1080"/>
              </a:spcBef>
              <a:buClr>
                <a:srgbClr val="B1451C"/>
              </a:buClr>
              <a:buChar char="•"/>
              <a:tabLst>
                <a:tab pos="158115" algn="l"/>
              </a:tabLst>
            </a:pPr>
            <a:r>
              <a:rPr sz="1600" spc="-5" dirty="0">
                <a:latin typeface="Arial"/>
                <a:cs typeface="Arial"/>
              </a:rPr>
              <a:t>Humanities</a:t>
            </a:r>
            <a:endParaRPr sz="1600" dirty="0">
              <a:latin typeface="Arial"/>
              <a:cs typeface="Arial"/>
            </a:endParaRPr>
          </a:p>
          <a:p>
            <a:pPr marL="157480" indent="-145415">
              <a:lnSpc>
                <a:spcPct val="100000"/>
              </a:lnSpc>
              <a:spcBef>
                <a:spcPts val="1080"/>
              </a:spcBef>
              <a:buClr>
                <a:srgbClr val="B1451C"/>
              </a:buClr>
              <a:buChar char="•"/>
              <a:tabLst>
                <a:tab pos="158115" algn="l"/>
              </a:tabLst>
            </a:pPr>
            <a:r>
              <a:rPr sz="1600" spc="-5" dirty="0">
                <a:latin typeface="Arial"/>
                <a:cs typeface="Arial"/>
              </a:rPr>
              <a:t>Natural </a:t>
            </a:r>
            <a:r>
              <a:rPr sz="1600" dirty="0">
                <a:latin typeface="Arial"/>
                <a:cs typeface="Arial"/>
              </a:rPr>
              <a:t>Science</a:t>
            </a:r>
          </a:p>
          <a:p>
            <a:pPr marL="157480" indent="-145415">
              <a:lnSpc>
                <a:spcPct val="100000"/>
              </a:lnSpc>
              <a:spcBef>
                <a:spcPts val="1080"/>
              </a:spcBef>
              <a:buClr>
                <a:srgbClr val="B1451C"/>
              </a:buClr>
              <a:buChar char="•"/>
              <a:tabLst>
                <a:tab pos="158115" algn="l"/>
              </a:tabLst>
            </a:pPr>
            <a:r>
              <a:rPr sz="1600" spc="-5" dirty="0">
                <a:latin typeface="Arial"/>
                <a:cs typeface="Arial"/>
              </a:rPr>
              <a:t>Social</a:t>
            </a:r>
            <a:r>
              <a:rPr sz="1600" spc="-40" dirty="0">
                <a:latin typeface="Arial"/>
                <a:cs typeface="Arial"/>
              </a:rPr>
              <a:t> </a:t>
            </a:r>
            <a:r>
              <a:rPr sz="1600" dirty="0">
                <a:latin typeface="Arial"/>
                <a:cs typeface="Arial"/>
              </a:rPr>
              <a:t>Science</a:t>
            </a:r>
          </a:p>
          <a:p>
            <a:pPr marL="157480" indent="-145415">
              <a:lnSpc>
                <a:spcPct val="100000"/>
              </a:lnSpc>
              <a:spcBef>
                <a:spcPts val="1080"/>
              </a:spcBef>
              <a:buClr>
                <a:srgbClr val="B1451C"/>
              </a:buClr>
              <a:buChar char="•"/>
              <a:tabLst>
                <a:tab pos="158115" algn="l"/>
              </a:tabLst>
            </a:pPr>
            <a:r>
              <a:rPr sz="1600" spc="-20" dirty="0">
                <a:latin typeface="Arial"/>
                <a:cs typeface="Arial"/>
              </a:rPr>
              <a:t>Technology</a:t>
            </a:r>
            <a:endParaRPr sz="1600" dirty="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5905499" y="0"/>
            <a:ext cx="3238500" cy="4751831"/>
          </a:xfrm>
          <a:prstGeom prst="rect">
            <a:avLst/>
          </a:prstGeom>
        </p:spPr>
      </p:pic>
      <p:sp>
        <p:nvSpPr>
          <p:cNvPr id="3" name="object 3"/>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4" name="object 4"/>
          <p:cNvPicPr/>
          <p:nvPr/>
        </p:nvPicPr>
        <p:blipFill>
          <a:blip r:embed="rId4" cstate="print"/>
          <a:stretch>
            <a:fillRect/>
          </a:stretch>
        </p:blipFill>
        <p:spPr>
          <a:xfrm>
            <a:off x="3886777" y="4887805"/>
            <a:ext cx="173171" cy="156748"/>
          </a:xfrm>
          <a:prstGeom prst="rect">
            <a:avLst/>
          </a:prstGeom>
        </p:spPr>
      </p:pic>
      <p:sp>
        <p:nvSpPr>
          <p:cNvPr id="5" name="object 5"/>
          <p:cNvSpPr txBox="1">
            <a:spLocks noGrp="1"/>
          </p:cNvSpPr>
          <p:nvPr>
            <p:ph type="title"/>
          </p:nvPr>
        </p:nvSpPr>
        <p:spPr>
          <a:prstGeom prst="rect">
            <a:avLst/>
          </a:prstGeom>
        </p:spPr>
        <p:txBody>
          <a:bodyPr vert="horz" wrap="square" lIns="0" tIns="31115" rIns="0" bIns="0" rtlCol="0">
            <a:spAutoFit/>
          </a:bodyPr>
          <a:lstStyle/>
          <a:p>
            <a:pPr marL="12700" marR="5080">
              <a:lnSpc>
                <a:spcPts val="3800"/>
              </a:lnSpc>
              <a:spcBef>
                <a:spcPts val="245"/>
              </a:spcBef>
            </a:pPr>
            <a:r>
              <a:rPr spc="-5" dirty="0"/>
              <a:t>Alternatives </a:t>
            </a:r>
            <a:r>
              <a:rPr dirty="0"/>
              <a:t>to the </a:t>
            </a:r>
            <a:r>
              <a:rPr spc="5" dirty="0"/>
              <a:t> </a:t>
            </a:r>
            <a:r>
              <a:rPr spc="-5" dirty="0"/>
              <a:t>National</a:t>
            </a:r>
            <a:r>
              <a:rPr spc="-80" dirty="0"/>
              <a:t> </a:t>
            </a:r>
            <a:r>
              <a:rPr spc="-5" dirty="0"/>
              <a:t>programmes</a:t>
            </a:r>
          </a:p>
        </p:txBody>
      </p:sp>
      <p:sp>
        <p:nvSpPr>
          <p:cNvPr id="8" name="object 8"/>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14</a:t>
            </a:fld>
            <a:endParaRPr b="0" dirty="0">
              <a:latin typeface="Arial"/>
              <a:cs typeface="Arial"/>
            </a:endParaRPr>
          </a:p>
        </p:txBody>
      </p:sp>
      <p:sp>
        <p:nvSpPr>
          <p:cNvPr id="6" name="object 6"/>
          <p:cNvSpPr txBox="1"/>
          <p:nvPr/>
        </p:nvSpPr>
        <p:spPr>
          <a:xfrm>
            <a:off x="455300" y="1435277"/>
            <a:ext cx="3637915" cy="2010166"/>
          </a:xfrm>
          <a:prstGeom prst="rect">
            <a:avLst/>
          </a:prstGeom>
        </p:spPr>
        <p:txBody>
          <a:bodyPr vert="horz" wrap="square" lIns="0" tIns="151765" rIns="0" bIns="0" rtlCol="0">
            <a:spAutoFit/>
          </a:bodyPr>
          <a:lstStyle/>
          <a:p>
            <a:pPr marL="12700">
              <a:lnSpc>
                <a:spcPct val="100000"/>
              </a:lnSpc>
              <a:spcBef>
                <a:spcPts val="1195"/>
              </a:spcBef>
            </a:pPr>
            <a:r>
              <a:rPr sz="2000" b="1" dirty="0">
                <a:solidFill>
                  <a:srgbClr val="692859"/>
                </a:solidFill>
                <a:latin typeface="Arial"/>
                <a:cs typeface="Arial"/>
              </a:rPr>
              <a:t>Introductory</a:t>
            </a:r>
            <a:r>
              <a:rPr sz="2000" b="1" spc="-60" dirty="0">
                <a:solidFill>
                  <a:srgbClr val="692859"/>
                </a:solidFill>
                <a:latin typeface="Arial"/>
                <a:cs typeface="Arial"/>
              </a:rPr>
              <a:t> </a:t>
            </a:r>
            <a:r>
              <a:rPr sz="2000" b="1" dirty="0">
                <a:solidFill>
                  <a:srgbClr val="692859"/>
                </a:solidFill>
                <a:latin typeface="Arial"/>
                <a:cs typeface="Arial"/>
              </a:rPr>
              <a:t>programmes</a:t>
            </a:r>
            <a:endParaRPr sz="2000" dirty="0">
              <a:latin typeface="Arial"/>
              <a:cs typeface="Arial"/>
            </a:endParaRPr>
          </a:p>
          <a:p>
            <a:pPr marL="157480" indent="-144780">
              <a:lnSpc>
                <a:spcPct val="100000"/>
              </a:lnSpc>
              <a:spcBef>
                <a:spcPts val="1080"/>
              </a:spcBef>
              <a:buClr>
                <a:srgbClr val="B1451C"/>
              </a:buClr>
              <a:buChar char="•"/>
              <a:tabLst>
                <a:tab pos="157480" algn="l"/>
              </a:tabLst>
            </a:pPr>
            <a:r>
              <a:rPr sz="1600" spc="-5" dirty="0" err="1">
                <a:latin typeface="Arial"/>
                <a:cs typeface="Arial"/>
              </a:rPr>
              <a:t>Programme</a:t>
            </a:r>
            <a:r>
              <a:rPr sz="1600" spc="10" dirty="0">
                <a:latin typeface="Arial"/>
                <a:cs typeface="Arial"/>
              </a:rPr>
              <a:t> </a:t>
            </a:r>
            <a:r>
              <a:rPr sz="1600" spc="-5" dirty="0">
                <a:latin typeface="Arial"/>
                <a:cs typeface="Arial"/>
              </a:rPr>
              <a:t>oriented</a:t>
            </a:r>
            <a:r>
              <a:rPr sz="1600" dirty="0">
                <a:latin typeface="Arial"/>
                <a:cs typeface="Arial"/>
              </a:rPr>
              <a:t> individual</a:t>
            </a:r>
            <a:r>
              <a:rPr sz="1600" spc="-15" dirty="0">
                <a:latin typeface="Arial"/>
                <a:cs typeface="Arial"/>
              </a:rPr>
              <a:t> </a:t>
            </a:r>
            <a:r>
              <a:rPr sz="1600" spc="-5" dirty="0">
                <a:latin typeface="Arial"/>
                <a:cs typeface="Arial"/>
              </a:rPr>
              <a:t>options</a:t>
            </a:r>
            <a:endParaRPr sz="1600" dirty="0">
              <a:latin typeface="Arial"/>
              <a:cs typeface="Arial"/>
            </a:endParaRPr>
          </a:p>
          <a:p>
            <a:pPr marL="157480" indent="-144780">
              <a:lnSpc>
                <a:spcPct val="100000"/>
              </a:lnSpc>
              <a:spcBef>
                <a:spcPts val="1080"/>
              </a:spcBef>
              <a:buClr>
                <a:srgbClr val="B1451C"/>
              </a:buClr>
              <a:buChar char="•"/>
              <a:tabLst>
                <a:tab pos="157480" algn="l"/>
              </a:tabLst>
            </a:pPr>
            <a:r>
              <a:rPr sz="1600" spc="-10" dirty="0">
                <a:latin typeface="Arial"/>
                <a:cs typeface="Arial"/>
              </a:rPr>
              <a:t>Vocational</a:t>
            </a:r>
            <a:r>
              <a:rPr sz="1600" spc="-25" dirty="0">
                <a:latin typeface="Arial"/>
                <a:cs typeface="Arial"/>
              </a:rPr>
              <a:t> </a:t>
            </a:r>
            <a:r>
              <a:rPr sz="1600" spc="-5" dirty="0">
                <a:latin typeface="Arial"/>
                <a:cs typeface="Arial"/>
              </a:rPr>
              <a:t>introduction</a:t>
            </a:r>
            <a:endParaRPr sz="1600" dirty="0">
              <a:latin typeface="Arial"/>
              <a:cs typeface="Arial"/>
            </a:endParaRPr>
          </a:p>
          <a:p>
            <a:pPr marL="157480" indent="-144780">
              <a:lnSpc>
                <a:spcPct val="100000"/>
              </a:lnSpc>
              <a:spcBef>
                <a:spcPts val="1080"/>
              </a:spcBef>
              <a:buClr>
                <a:srgbClr val="B1451C"/>
              </a:buClr>
              <a:buChar char="•"/>
              <a:tabLst>
                <a:tab pos="157480" algn="l"/>
              </a:tabLst>
            </a:pPr>
            <a:r>
              <a:rPr sz="1600" spc="-5" dirty="0">
                <a:latin typeface="Arial"/>
                <a:cs typeface="Arial"/>
              </a:rPr>
              <a:t>Individual</a:t>
            </a:r>
            <a:r>
              <a:rPr sz="1600" spc="-20" dirty="0">
                <a:latin typeface="Arial"/>
                <a:cs typeface="Arial"/>
              </a:rPr>
              <a:t> </a:t>
            </a:r>
            <a:r>
              <a:rPr sz="1600" spc="-5" dirty="0">
                <a:latin typeface="Arial"/>
                <a:cs typeface="Arial"/>
              </a:rPr>
              <a:t>alternative</a:t>
            </a:r>
            <a:endParaRPr sz="1600" dirty="0">
              <a:latin typeface="Arial"/>
              <a:cs typeface="Arial"/>
            </a:endParaRPr>
          </a:p>
          <a:p>
            <a:pPr marL="157480" indent="-144780">
              <a:lnSpc>
                <a:spcPct val="100000"/>
              </a:lnSpc>
              <a:spcBef>
                <a:spcPts val="1080"/>
              </a:spcBef>
              <a:buClr>
                <a:srgbClr val="B1451C"/>
              </a:buClr>
              <a:buChar char="•"/>
              <a:tabLst>
                <a:tab pos="157480" algn="l"/>
              </a:tabLst>
            </a:pPr>
            <a:r>
              <a:rPr sz="1600" spc="-5" dirty="0">
                <a:latin typeface="Arial"/>
                <a:cs typeface="Arial"/>
              </a:rPr>
              <a:t>Language</a:t>
            </a:r>
            <a:r>
              <a:rPr sz="1600" spc="-10" dirty="0">
                <a:latin typeface="Arial"/>
                <a:cs typeface="Arial"/>
              </a:rPr>
              <a:t> </a:t>
            </a:r>
            <a:r>
              <a:rPr sz="1600" spc="-5" dirty="0">
                <a:latin typeface="Arial"/>
                <a:cs typeface="Arial"/>
              </a:rPr>
              <a:t>introduction</a:t>
            </a:r>
            <a:endParaRPr sz="1600" dirty="0">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5905499" y="0"/>
            <a:ext cx="3238500" cy="4751831"/>
          </a:xfrm>
          <a:prstGeom prst="rect">
            <a:avLst/>
          </a:prstGeom>
        </p:spPr>
      </p:pic>
      <p:sp>
        <p:nvSpPr>
          <p:cNvPr id="3" name="object 3"/>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4" name="object 4"/>
          <p:cNvPicPr/>
          <p:nvPr/>
        </p:nvPicPr>
        <p:blipFill>
          <a:blip r:embed="rId4" cstate="print"/>
          <a:stretch>
            <a:fillRect/>
          </a:stretch>
        </p:blipFill>
        <p:spPr>
          <a:xfrm>
            <a:off x="3886777" y="4887805"/>
            <a:ext cx="173171" cy="156748"/>
          </a:xfrm>
          <a:prstGeom prst="rect">
            <a:avLst/>
          </a:prstGeom>
        </p:spPr>
      </p:pic>
      <p:sp>
        <p:nvSpPr>
          <p:cNvPr id="5" name="object 5"/>
          <p:cNvSpPr txBox="1">
            <a:spLocks noGrp="1"/>
          </p:cNvSpPr>
          <p:nvPr>
            <p:ph type="title"/>
          </p:nvPr>
        </p:nvSpPr>
        <p:spPr>
          <a:xfrm>
            <a:off x="455300" y="484256"/>
            <a:ext cx="4085590" cy="996950"/>
          </a:xfrm>
          <a:prstGeom prst="rect">
            <a:avLst/>
          </a:prstGeom>
        </p:spPr>
        <p:txBody>
          <a:bodyPr vert="horz" wrap="square" lIns="0" tIns="31115" rIns="0" bIns="0" rtlCol="0">
            <a:spAutoFit/>
          </a:bodyPr>
          <a:lstStyle/>
          <a:p>
            <a:pPr marL="12700" marR="5080">
              <a:lnSpc>
                <a:spcPts val="3800"/>
              </a:lnSpc>
              <a:spcBef>
                <a:spcPts val="245"/>
              </a:spcBef>
            </a:pPr>
            <a:r>
              <a:rPr spc="-5" dirty="0"/>
              <a:t>Alternative upper </a:t>
            </a:r>
            <a:r>
              <a:rPr dirty="0"/>
              <a:t> </a:t>
            </a:r>
            <a:r>
              <a:rPr spc="-5" dirty="0"/>
              <a:t>secondary</a:t>
            </a:r>
            <a:r>
              <a:rPr spc="-100" dirty="0"/>
              <a:t> </a:t>
            </a:r>
            <a:r>
              <a:rPr spc="-5" dirty="0"/>
              <a:t>schooling</a:t>
            </a:r>
          </a:p>
        </p:txBody>
      </p:sp>
      <p:sp>
        <p:nvSpPr>
          <p:cNvPr id="8" name="object 8"/>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15</a:t>
            </a:fld>
            <a:endParaRPr b="0" dirty="0">
              <a:latin typeface="Arial"/>
              <a:cs typeface="Arial"/>
            </a:endParaRPr>
          </a:p>
        </p:txBody>
      </p:sp>
      <p:sp>
        <p:nvSpPr>
          <p:cNvPr id="6" name="object 6"/>
          <p:cNvSpPr txBox="1"/>
          <p:nvPr/>
        </p:nvSpPr>
        <p:spPr>
          <a:xfrm>
            <a:off x="455300" y="1737210"/>
            <a:ext cx="4954900" cy="2462854"/>
          </a:xfrm>
          <a:prstGeom prst="rect">
            <a:avLst/>
          </a:prstGeom>
        </p:spPr>
        <p:txBody>
          <a:bodyPr vert="horz" wrap="square" lIns="0" tIns="13335" rIns="0" bIns="0" rtlCol="0">
            <a:spAutoFit/>
          </a:bodyPr>
          <a:lstStyle/>
          <a:p>
            <a:pPr marL="157480" indent="-144780">
              <a:lnSpc>
                <a:spcPct val="100000"/>
              </a:lnSpc>
              <a:spcBef>
                <a:spcPts val="105"/>
              </a:spcBef>
              <a:buClr>
                <a:srgbClr val="B1451C"/>
              </a:buClr>
              <a:buChar char="•"/>
              <a:tabLst>
                <a:tab pos="157480" algn="l"/>
              </a:tabLst>
            </a:pPr>
            <a:r>
              <a:rPr sz="1500" spc="-5" dirty="0">
                <a:latin typeface="Arial"/>
                <a:cs typeface="Arial"/>
              </a:rPr>
              <a:t>Upper</a:t>
            </a:r>
            <a:r>
              <a:rPr sz="1500" spc="-20" dirty="0">
                <a:latin typeface="Arial"/>
                <a:cs typeface="Arial"/>
              </a:rPr>
              <a:t> </a:t>
            </a:r>
            <a:r>
              <a:rPr sz="1500" spc="-5" dirty="0">
                <a:latin typeface="Arial"/>
                <a:cs typeface="Arial"/>
              </a:rPr>
              <a:t>secondary</a:t>
            </a:r>
            <a:r>
              <a:rPr sz="1500" spc="-30" dirty="0">
                <a:latin typeface="Arial"/>
                <a:cs typeface="Arial"/>
              </a:rPr>
              <a:t> </a:t>
            </a:r>
            <a:r>
              <a:rPr sz="1500" dirty="0">
                <a:latin typeface="Arial"/>
                <a:cs typeface="Arial"/>
              </a:rPr>
              <a:t>school</a:t>
            </a:r>
            <a:r>
              <a:rPr sz="1500" spc="-45" dirty="0">
                <a:latin typeface="Arial"/>
                <a:cs typeface="Arial"/>
              </a:rPr>
              <a:t> </a:t>
            </a:r>
            <a:r>
              <a:rPr sz="1500" dirty="0">
                <a:latin typeface="Arial"/>
                <a:cs typeface="Arial"/>
              </a:rPr>
              <a:t>for</a:t>
            </a:r>
            <a:r>
              <a:rPr sz="1500" spc="-15" dirty="0">
                <a:latin typeface="Arial"/>
                <a:cs typeface="Arial"/>
              </a:rPr>
              <a:t> </a:t>
            </a:r>
            <a:r>
              <a:rPr sz="1500" spc="-5" dirty="0">
                <a:latin typeface="Arial"/>
                <a:cs typeface="Arial"/>
              </a:rPr>
              <a:t>pupils</a:t>
            </a:r>
            <a:r>
              <a:rPr sz="1500" spc="-15" dirty="0">
                <a:latin typeface="Arial"/>
                <a:cs typeface="Arial"/>
              </a:rPr>
              <a:t> </a:t>
            </a:r>
            <a:r>
              <a:rPr sz="1500" spc="-5" dirty="0">
                <a:latin typeface="Arial"/>
                <a:cs typeface="Arial"/>
              </a:rPr>
              <a:t>with learning</a:t>
            </a:r>
            <a:r>
              <a:rPr sz="1500" spc="-25" dirty="0">
                <a:latin typeface="Arial"/>
                <a:cs typeface="Arial"/>
              </a:rPr>
              <a:t> </a:t>
            </a:r>
            <a:r>
              <a:rPr sz="1500" dirty="0">
                <a:latin typeface="Arial"/>
                <a:cs typeface="Arial"/>
              </a:rPr>
              <a:t>disabilities</a:t>
            </a:r>
          </a:p>
          <a:p>
            <a:pPr marL="157480" indent="-144780">
              <a:spcBef>
                <a:spcPts val="1325"/>
              </a:spcBef>
              <a:buClr>
                <a:srgbClr val="B1451C"/>
              </a:buClr>
              <a:buFontTx/>
              <a:buChar char="•"/>
              <a:tabLst>
                <a:tab pos="157480" algn="l"/>
              </a:tabLst>
            </a:pPr>
            <a:r>
              <a:rPr lang="en-US" sz="1500" spc="-5" dirty="0">
                <a:latin typeface="Arial"/>
                <a:cs typeface="Arial"/>
              </a:rPr>
              <a:t>Swedish</a:t>
            </a:r>
            <a:r>
              <a:rPr lang="en-US" sz="1500" spc="-25" dirty="0">
                <a:latin typeface="Arial"/>
                <a:cs typeface="Arial"/>
              </a:rPr>
              <a:t> </a:t>
            </a:r>
            <a:r>
              <a:rPr lang="en-US" sz="1500" dirty="0">
                <a:latin typeface="Arial"/>
                <a:cs typeface="Arial"/>
              </a:rPr>
              <a:t>schools</a:t>
            </a:r>
            <a:r>
              <a:rPr lang="en-US" sz="1500" spc="-40" dirty="0">
                <a:latin typeface="Arial"/>
                <a:cs typeface="Arial"/>
              </a:rPr>
              <a:t> </a:t>
            </a:r>
            <a:r>
              <a:rPr lang="en-US" sz="1500" spc="-5" dirty="0">
                <a:latin typeface="Arial"/>
                <a:cs typeface="Arial"/>
              </a:rPr>
              <a:t>abroad</a:t>
            </a:r>
            <a:endParaRPr lang="en-US" sz="1500" dirty="0">
              <a:latin typeface="Arial"/>
              <a:cs typeface="Arial"/>
            </a:endParaRPr>
          </a:p>
          <a:p>
            <a:pPr marL="157480" indent="-144780">
              <a:lnSpc>
                <a:spcPct val="100000"/>
              </a:lnSpc>
              <a:spcBef>
                <a:spcPts val="1325"/>
              </a:spcBef>
              <a:buClr>
                <a:srgbClr val="B1451C"/>
              </a:buClr>
              <a:buChar char="•"/>
              <a:tabLst>
                <a:tab pos="157480" algn="l"/>
              </a:tabLst>
            </a:pPr>
            <a:r>
              <a:rPr lang="en-US" sz="1500" spc="-5" dirty="0">
                <a:latin typeface="Arial"/>
                <a:cs typeface="Arial"/>
              </a:rPr>
              <a:t>Special</a:t>
            </a:r>
            <a:r>
              <a:rPr lang="en-US" sz="1500" spc="-20" dirty="0">
                <a:latin typeface="Arial"/>
                <a:cs typeface="Arial"/>
              </a:rPr>
              <a:t> </a:t>
            </a:r>
            <a:r>
              <a:rPr lang="en-US" sz="1500" spc="-5" dirty="0">
                <a:latin typeface="Arial"/>
                <a:cs typeface="Arial"/>
              </a:rPr>
              <a:t>institutions</a:t>
            </a:r>
            <a:r>
              <a:rPr lang="en-US" sz="1500" spc="-35" dirty="0">
                <a:latin typeface="Arial"/>
                <a:cs typeface="Arial"/>
              </a:rPr>
              <a:t> </a:t>
            </a:r>
            <a:r>
              <a:rPr lang="en-US" sz="1500" dirty="0">
                <a:latin typeface="Arial"/>
                <a:cs typeface="Arial"/>
              </a:rPr>
              <a:t>(state)</a:t>
            </a:r>
          </a:p>
          <a:p>
            <a:pPr marL="157480" indent="-144780">
              <a:spcBef>
                <a:spcPts val="1315"/>
              </a:spcBef>
              <a:buClr>
                <a:srgbClr val="B1451C"/>
              </a:buClr>
              <a:buFontTx/>
              <a:buChar char="•"/>
              <a:tabLst>
                <a:tab pos="157480" algn="l"/>
              </a:tabLst>
            </a:pPr>
            <a:r>
              <a:rPr lang="en-US" sz="1500" dirty="0">
                <a:latin typeface="Arial"/>
                <a:cs typeface="Arial"/>
              </a:rPr>
              <a:t>Distance</a:t>
            </a:r>
            <a:r>
              <a:rPr lang="en-US" sz="1500" spc="-50" dirty="0">
                <a:latin typeface="Arial"/>
                <a:cs typeface="Arial"/>
              </a:rPr>
              <a:t> </a:t>
            </a:r>
            <a:r>
              <a:rPr lang="en-US" sz="1500" dirty="0">
                <a:latin typeface="Arial"/>
                <a:cs typeface="Arial"/>
              </a:rPr>
              <a:t>education</a:t>
            </a:r>
            <a:r>
              <a:rPr lang="en-US" sz="1500" spc="-45" dirty="0">
                <a:latin typeface="Arial"/>
                <a:cs typeface="Arial"/>
              </a:rPr>
              <a:t> </a:t>
            </a:r>
            <a:r>
              <a:rPr lang="en-US" sz="1500" spc="-5" dirty="0">
                <a:latin typeface="Arial"/>
                <a:cs typeface="Arial"/>
              </a:rPr>
              <a:t>at</a:t>
            </a:r>
            <a:r>
              <a:rPr lang="en-US" sz="1500" spc="-15" dirty="0">
                <a:latin typeface="Arial"/>
                <a:cs typeface="Arial"/>
              </a:rPr>
              <a:t> </a:t>
            </a:r>
            <a:r>
              <a:rPr lang="en-US" sz="1500" spc="-5" dirty="0">
                <a:latin typeface="Arial"/>
                <a:cs typeface="Arial"/>
              </a:rPr>
              <a:t>upper</a:t>
            </a:r>
            <a:r>
              <a:rPr lang="en-US" sz="1500" spc="-30" dirty="0">
                <a:latin typeface="Arial"/>
                <a:cs typeface="Arial"/>
              </a:rPr>
              <a:t> </a:t>
            </a:r>
            <a:r>
              <a:rPr lang="en-US" sz="1500" spc="-5" dirty="0">
                <a:latin typeface="Arial"/>
                <a:cs typeface="Arial"/>
              </a:rPr>
              <a:t>secondary</a:t>
            </a:r>
            <a:r>
              <a:rPr lang="en-US" sz="1500" spc="-35" dirty="0">
                <a:latin typeface="Arial"/>
                <a:cs typeface="Arial"/>
              </a:rPr>
              <a:t> </a:t>
            </a:r>
            <a:r>
              <a:rPr lang="en-US" sz="1500" spc="-5" dirty="0">
                <a:latin typeface="Arial"/>
                <a:cs typeface="Arial"/>
              </a:rPr>
              <a:t>level</a:t>
            </a:r>
            <a:r>
              <a:rPr lang="en-US" sz="1500" spc="5" dirty="0">
                <a:latin typeface="Arial"/>
                <a:cs typeface="Arial"/>
              </a:rPr>
              <a:t> </a:t>
            </a:r>
            <a:r>
              <a:rPr lang="en-US" sz="1500" dirty="0">
                <a:latin typeface="Arial"/>
                <a:cs typeface="Arial"/>
              </a:rPr>
              <a:t>in</a:t>
            </a:r>
            <a:r>
              <a:rPr lang="en-US" sz="1500" spc="-30" dirty="0">
                <a:latin typeface="Arial"/>
                <a:cs typeface="Arial"/>
              </a:rPr>
              <a:t> </a:t>
            </a:r>
            <a:r>
              <a:rPr lang="en-US" sz="1500" spc="-30" dirty="0" err="1">
                <a:latin typeface="Arial"/>
                <a:cs typeface="Arial"/>
              </a:rPr>
              <a:t>Torsås</a:t>
            </a:r>
            <a:endParaRPr lang="en-US" sz="1500" dirty="0">
              <a:latin typeface="Arial"/>
              <a:cs typeface="Arial"/>
            </a:endParaRPr>
          </a:p>
          <a:p>
            <a:pPr marL="157480" indent="-144780">
              <a:lnSpc>
                <a:spcPct val="100000"/>
              </a:lnSpc>
              <a:spcBef>
                <a:spcPts val="1315"/>
              </a:spcBef>
              <a:buClr>
                <a:srgbClr val="B1451C"/>
              </a:buClr>
              <a:buChar char="•"/>
              <a:tabLst>
                <a:tab pos="157480" algn="l"/>
              </a:tabLst>
            </a:pPr>
            <a:r>
              <a:rPr sz="1500" spc="-5" dirty="0">
                <a:latin typeface="Arial"/>
                <a:cs typeface="Arial"/>
              </a:rPr>
              <a:t>International</a:t>
            </a:r>
            <a:r>
              <a:rPr sz="1500" spc="-55" dirty="0">
                <a:latin typeface="Arial"/>
                <a:cs typeface="Arial"/>
              </a:rPr>
              <a:t> </a:t>
            </a:r>
            <a:r>
              <a:rPr sz="1500" dirty="0">
                <a:latin typeface="Arial"/>
                <a:cs typeface="Arial"/>
              </a:rPr>
              <a:t>schools</a:t>
            </a:r>
          </a:p>
          <a:p>
            <a:pPr marL="157480" indent="-144780">
              <a:lnSpc>
                <a:spcPct val="100000"/>
              </a:lnSpc>
              <a:spcBef>
                <a:spcPts val="1320"/>
              </a:spcBef>
              <a:buClr>
                <a:srgbClr val="B1451C"/>
              </a:buClr>
              <a:buChar char="•"/>
              <a:tabLst>
                <a:tab pos="157480" algn="l"/>
              </a:tabLst>
            </a:pPr>
            <a:r>
              <a:rPr sz="1500" dirty="0">
                <a:latin typeface="Arial"/>
                <a:cs typeface="Arial"/>
              </a:rPr>
              <a:t>IB</a:t>
            </a:r>
            <a:r>
              <a:rPr sz="1500" spc="-20" dirty="0">
                <a:latin typeface="Arial"/>
                <a:cs typeface="Arial"/>
              </a:rPr>
              <a:t> </a:t>
            </a:r>
            <a:r>
              <a:rPr sz="1500" spc="-5" dirty="0">
                <a:latin typeface="Arial"/>
                <a:cs typeface="Arial"/>
              </a:rPr>
              <a:t>education</a:t>
            </a:r>
            <a:endParaRPr sz="1500" dirty="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5905499" y="0"/>
            <a:ext cx="3238500" cy="4751831"/>
          </a:xfrm>
          <a:prstGeom prst="rect">
            <a:avLst/>
          </a:prstGeom>
        </p:spPr>
      </p:pic>
      <p:sp>
        <p:nvSpPr>
          <p:cNvPr id="3" name="object 3"/>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4" name="object 4"/>
          <p:cNvPicPr/>
          <p:nvPr/>
        </p:nvPicPr>
        <p:blipFill>
          <a:blip r:embed="rId4" cstate="print"/>
          <a:stretch>
            <a:fillRect/>
          </a:stretch>
        </p:blipFill>
        <p:spPr>
          <a:xfrm>
            <a:off x="3886777" y="4887805"/>
            <a:ext cx="173171" cy="156748"/>
          </a:xfrm>
          <a:prstGeom prst="rect">
            <a:avLst/>
          </a:prstGeom>
        </p:spPr>
      </p:pic>
      <p:sp>
        <p:nvSpPr>
          <p:cNvPr id="5" name="object 5"/>
          <p:cNvSpPr txBox="1">
            <a:spLocks noGrp="1"/>
          </p:cNvSpPr>
          <p:nvPr>
            <p:ph type="title"/>
          </p:nvPr>
        </p:nvSpPr>
        <p:spPr>
          <a:xfrm>
            <a:off x="455300" y="484256"/>
            <a:ext cx="3843020" cy="996950"/>
          </a:xfrm>
          <a:prstGeom prst="rect">
            <a:avLst/>
          </a:prstGeom>
        </p:spPr>
        <p:txBody>
          <a:bodyPr vert="horz" wrap="square" lIns="0" tIns="31115" rIns="0" bIns="0" rtlCol="0">
            <a:spAutoFit/>
          </a:bodyPr>
          <a:lstStyle/>
          <a:p>
            <a:pPr marL="12700" marR="5080">
              <a:lnSpc>
                <a:spcPts val="3800"/>
              </a:lnSpc>
              <a:spcBef>
                <a:spcPts val="245"/>
              </a:spcBef>
            </a:pPr>
            <a:r>
              <a:rPr spc="-5" dirty="0"/>
              <a:t>National</a:t>
            </a:r>
            <a:r>
              <a:rPr spc="-180" dirty="0"/>
              <a:t> </a:t>
            </a:r>
            <a:r>
              <a:rPr spc="-5" dirty="0"/>
              <a:t>Agency</a:t>
            </a:r>
            <a:r>
              <a:rPr spc="-70" dirty="0"/>
              <a:t> </a:t>
            </a:r>
            <a:r>
              <a:rPr dirty="0"/>
              <a:t>for </a:t>
            </a:r>
            <a:r>
              <a:rPr spc="-875" dirty="0"/>
              <a:t> </a:t>
            </a:r>
            <a:r>
              <a:rPr spc="-5" dirty="0"/>
              <a:t>Education</a:t>
            </a:r>
            <a:r>
              <a:rPr spc="-80" dirty="0"/>
              <a:t> </a:t>
            </a:r>
            <a:r>
              <a:rPr spc="-5" dirty="0"/>
              <a:t>priorities</a:t>
            </a:r>
          </a:p>
        </p:txBody>
      </p:sp>
      <p:sp>
        <p:nvSpPr>
          <p:cNvPr id="8" name="object 8"/>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16</a:t>
            </a:fld>
            <a:endParaRPr b="0" dirty="0">
              <a:latin typeface="Arial"/>
              <a:cs typeface="Arial"/>
            </a:endParaRPr>
          </a:p>
        </p:txBody>
      </p:sp>
      <p:sp>
        <p:nvSpPr>
          <p:cNvPr id="6" name="object 6"/>
          <p:cNvSpPr txBox="1"/>
          <p:nvPr/>
        </p:nvSpPr>
        <p:spPr>
          <a:xfrm>
            <a:off x="455300" y="1622002"/>
            <a:ext cx="5183500" cy="3027367"/>
          </a:xfrm>
          <a:prstGeom prst="rect">
            <a:avLst/>
          </a:prstGeom>
        </p:spPr>
        <p:txBody>
          <a:bodyPr vert="horz" wrap="square" lIns="0" tIns="1270" rIns="0" bIns="0" rtlCol="0">
            <a:spAutoFit/>
          </a:bodyPr>
          <a:lstStyle/>
          <a:p>
            <a:pPr marL="156845" marR="5080" indent="-144780">
              <a:lnSpc>
                <a:spcPct val="104400"/>
              </a:lnSpc>
              <a:spcBef>
                <a:spcPts val="10"/>
              </a:spcBef>
              <a:buClr>
                <a:srgbClr val="B1451C"/>
              </a:buClr>
              <a:buChar char="•"/>
              <a:tabLst>
                <a:tab pos="157480" algn="l"/>
              </a:tabLst>
            </a:pPr>
            <a:r>
              <a:rPr sz="1600" spc="-5" dirty="0">
                <a:cs typeface="Arial"/>
              </a:rPr>
              <a:t>Local school governance, </a:t>
            </a:r>
            <a:r>
              <a:rPr sz="1600" dirty="0">
                <a:cs typeface="Arial"/>
              </a:rPr>
              <a:t> </a:t>
            </a:r>
            <a:r>
              <a:rPr sz="1600" spc="-5" dirty="0">
                <a:cs typeface="Arial"/>
              </a:rPr>
              <a:t>leadership</a:t>
            </a:r>
            <a:r>
              <a:rPr sz="1600" spc="-20" dirty="0">
                <a:cs typeface="Arial"/>
              </a:rPr>
              <a:t> </a:t>
            </a:r>
            <a:r>
              <a:rPr sz="1600" spc="-5" dirty="0">
                <a:cs typeface="Arial"/>
              </a:rPr>
              <a:t>and</a:t>
            </a:r>
            <a:r>
              <a:rPr sz="1600" spc="-10" dirty="0">
                <a:cs typeface="Arial"/>
              </a:rPr>
              <a:t> </a:t>
            </a:r>
            <a:r>
              <a:rPr sz="1600" spc="-5" dirty="0">
                <a:cs typeface="Arial"/>
              </a:rPr>
              <a:t>development</a:t>
            </a:r>
            <a:endParaRPr sz="1600" dirty="0">
              <a:cs typeface="Arial"/>
            </a:endParaRPr>
          </a:p>
          <a:p>
            <a:pPr>
              <a:lnSpc>
                <a:spcPct val="100000"/>
              </a:lnSpc>
              <a:spcBef>
                <a:spcPts val="5"/>
              </a:spcBef>
              <a:buClr>
                <a:srgbClr val="B1451C"/>
              </a:buClr>
              <a:buFont typeface="Arial"/>
              <a:buChar char="•"/>
            </a:pPr>
            <a:endParaRPr sz="1800" dirty="0">
              <a:cs typeface="Arial"/>
            </a:endParaRPr>
          </a:p>
          <a:p>
            <a:pPr marL="157480" indent="-144780">
              <a:lnSpc>
                <a:spcPct val="100000"/>
              </a:lnSpc>
              <a:buClr>
                <a:srgbClr val="B1451C"/>
              </a:buClr>
              <a:buChar char="•"/>
              <a:tabLst>
                <a:tab pos="157480" algn="l"/>
              </a:tabLst>
            </a:pPr>
            <a:r>
              <a:rPr sz="1600" spc="-5" dirty="0">
                <a:cs typeface="Arial"/>
              </a:rPr>
              <a:t>School</a:t>
            </a:r>
            <a:r>
              <a:rPr sz="1600" spc="-20" dirty="0">
                <a:cs typeface="Arial"/>
              </a:rPr>
              <a:t> </a:t>
            </a:r>
            <a:r>
              <a:rPr sz="1600" spc="-5" dirty="0">
                <a:cs typeface="Arial"/>
              </a:rPr>
              <a:t>segregation</a:t>
            </a:r>
            <a:endParaRPr sz="1600" dirty="0">
              <a:cs typeface="Arial"/>
            </a:endParaRPr>
          </a:p>
          <a:p>
            <a:pPr>
              <a:lnSpc>
                <a:spcPct val="100000"/>
              </a:lnSpc>
              <a:spcBef>
                <a:spcPts val="5"/>
              </a:spcBef>
              <a:buClr>
                <a:srgbClr val="B1451C"/>
              </a:buClr>
              <a:buFont typeface="Arial"/>
              <a:buChar char="•"/>
            </a:pPr>
            <a:endParaRPr sz="1800" dirty="0">
              <a:cs typeface="Arial"/>
            </a:endParaRPr>
          </a:p>
          <a:p>
            <a:pPr marL="157480" indent="-144780">
              <a:lnSpc>
                <a:spcPct val="100000"/>
              </a:lnSpc>
              <a:buClr>
                <a:srgbClr val="B1451C"/>
              </a:buClr>
              <a:buChar char="•"/>
              <a:tabLst>
                <a:tab pos="157480" algn="l"/>
              </a:tabLst>
            </a:pPr>
            <a:r>
              <a:rPr sz="1600" spc="-5" dirty="0">
                <a:cs typeface="Arial"/>
              </a:rPr>
              <a:t>Supply</a:t>
            </a:r>
            <a:r>
              <a:rPr sz="1600" spc="-20" dirty="0">
                <a:cs typeface="Arial"/>
              </a:rPr>
              <a:t> </a:t>
            </a:r>
            <a:r>
              <a:rPr sz="1600" spc="-5" dirty="0">
                <a:cs typeface="Arial"/>
              </a:rPr>
              <a:t>of</a:t>
            </a:r>
            <a:r>
              <a:rPr sz="1600" dirty="0">
                <a:cs typeface="Arial"/>
              </a:rPr>
              <a:t> </a:t>
            </a:r>
            <a:r>
              <a:rPr sz="1600" spc="-5" dirty="0">
                <a:cs typeface="Arial"/>
              </a:rPr>
              <a:t>teachers</a:t>
            </a:r>
            <a:endParaRPr lang="sv-SE" sz="1600" spc="-5" dirty="0">
              <a:cs typeface="Arial"/>
            </a:endParaRPr>
          </a:p>
          <a:p>
            <a:pPr marL="157480" indent="-144780">
              <a:lnSpc>
                <a:spcPct val="100000"/>
              </a:lnSpc>
              <a:buClr>
                <a:srgbClr val="B1451C"/>
              </a:buClr>
              <a:buChar char="•"/>
              <a:tabLst>
                <a:tab pos="157480" algn="l"/>
              </a:tabLst>
            </a:pPr>
            <a:endParaRPr lang="sv-SE" sz="1600" spc="-5" dirty="0">
              <a:cs typeface="Arial"/>
            </a:endParaRPr>
          </a:p>
          <a:p>
            <a:pPr marL="157480" indent="-144780">
              <a:lnSpc>
                <a:spcPct val="100000"/>
              </a:lnSpc>
              <a:buClr>
                <a:srgbClr val="B1451C"/>
              </a:buClr>
              <a:buChar char="•"/>
              <a:tabLst>
                <a:tab pos="157480" algn="l"/>
              </a:tabLst>
            </a:pPr>
            <a:r>
              <a:rPr lang="sv-SE" sz="1600" spc="-5" dirty="0" err="1">
                <a:cs typeface="Arial"/>
              </a:rPr>
              <a:t>Digitalization</a:t>
            </a:r>
            <a:endParaRPr lang="sv-SE" sz="1600" spc="-5" dirty="0">
              <a:cs typeface="Arial"/>
            </a:endParaRPr>
          </a:p>
          <a:p>
            <a:pPr marL="12700">
              <a:lnSpc>
                <a:spcPct val="100000"/>
              </a:lnSpc>
              <a:buClr>
                <a:srgbClr val="B1451C"/>
              </a:buClr>
              <a:tabLst>
                <a:tab pos="157480" algn="l"/>
              </a:tabLst>
            </a:pPr>
            <a:endParaRPr lang="sv-SE" sz="1600" spc="-5" dirty="0">
              <a:cs typeface="Arial"/>
            </a:endParaRPr>
          </a:p>
          <a:p>
            <a:pPr marL="157480" indent="-144780">
              <a:buClr>
                <a:srgbClr val="B1451C"/>
              </a:buClr>
              <a:buFontTx/>
              <a:buChar char="•"/>
              <a:tabLst>
                <a:tab pos="157480" algn="l"/>
              </a:tabLst>
            </a:pPr>
            <a:r>
              <a:rPr lang="en-US" sz="1600" dirty="0"/>
              <a:t>Curricula, course and subject plans </a:t>
            </a:r>
          </a:p>
          <a:p>
            <a:pPr marL="157480" indent="-144780">
              <a:lnSpc>
                <a:spcPct val="100000"/>
              </a:lnSpc>
              <a:buClr>
                <a:srgbClr val="B1451C"/>
              </a:buClr>
              <a:buChar char="•"/>
              <a:tabLst>
                <a:tab pos="157480" algn="l"/>
              </a:tabLst>
            </a:pPr>
            <a:endParaRPr lang="sv-SE" sz="1600" spc="-5" dirty="0">
              <a:latin typeface="Arial"/>
              <a:cs typeface="Arial"/>
            </a:endParaRPr>
          </a:p>
          <a:p>
            <a:pPr marL="157480" indent="-144780">
              <a:buClr>
                <a:srgbClr val="B1451C"/>
              </a:buClr>
              <a:buFontTx/>
              <a:buChar char="•"/>
              <a:tabLst>
                <a:tab pos="157480" algn="l"/>
              </a:tabLst>
            </a:pPr>
            <a:r>
              <a:rPr lang="en-US" sz="1600" dirty="0"/>
              <a:t>The benefit of state grants</a:t>
            </a:r>
          </a:p>
          <a:p>
            <a:pPr marL="157480" indent="-144780">
              <a:lnSpc>
                <a:spcPct val="100000"/>
              </a:lnSpc>
              <a:buClr>
                <a:srgbClr val="B1451C"/>
              </a:buClr>
              <a:buChar char="•"/>
              <a:tabLst>
                <a:tab pos="157480" algn="l"/>
              </a:tabLst>
            </a:pPr>
            <a:endParaRPr lang="sv-SE" sz="1600" spc="-5"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4748657"/>
            <a:ext cx="9142095" cy="6350"/>
          </a:xfrm>
          <a:custGeom>
            <a:avLst/>
            <a:gdLst/>
            <a:ahLst/>
            <a:cxnLst/>
            <a:rect l="l" t="t" r="r" b="b"/>
            <a:pathLst>
              <a:path w="9142095" h="6350">
                <a:moveTo>
                  <a:pt x="9141498" y="0"/>
                </a:moveTo>
                <a:lnTo>
                  <a:pt x="0" y="0"/>
                </a:lnTo>
                <a:lnTo>
                  <a:pt x="0" y="6349"/>
                </a:lnTo>
                <a:lnTo>
                  <a:pt x="9141498" y="6349"/>
                </a:lnTo>
                <a:lnTo>
                  <a:pt x="9141498" y="0"/>
                </a:lnTo>
                <a:close/>
              </a:path>
            </a:pathLst>
          </a:custGeom>
          <a:solidFill>
            <a:srgbClr val="000000"/>
          </a:solidFill>
        </p:spPr>
        <p:txBody>
          <a:bodyPr wrap="square" lIns="0" tIns="0" rIns="0" bIns="0" rtlCol="0"/>
          <a:lstStyle/>
          <a:p>
            <a:endParaRPr/>
          </a:p>
        </p:txBody>
      </p:sp>
      <p:sp>
        <p:nvSpPr>
          <p:cNvPr id="3" name="object 3"/>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4" name="object 4"/>
          <p:cNvPicPr/>
          <p:nvPr/>
        </p:nvPicPr>
        <p:blipFill>
          <a:blip r:embed="rId3" cstate="print"/>
          <a:stretch>
            <a:fillRect/>
          </a:stretch>
        </p:blipFill>
        <p:spPr>
          <a:xfrm>
            <a:off x="3886777" y="4887805"/>
            <a:ext cx="173171" cy="156748"/>
          </a:xfrm>
          <a:prstGeom prst="rect">
            <a:avLst/>
          </a:prstGeom>
        </p:spPr>
      </p:pic>
      <p:pic>
        <p:nvPicPr>
          <p:cNvPr id="5" name="object 5"/>
          <p:cNvPicPr/>
          <p:nvPr/>
        </p:nvPicPr>
        <p:blipFill>
          <a:blip r:embed="rId4" cstate="print"/>
          <a:stretch>
            <a:fillRect/>
          </a:stretch>
        </p:blipFill>
        <p:spPr>
          <a:xfrm>
            <a:off x="0" y="76200"/>
            <a:ext cx="9144000" cy="4988090"/>
          </a:xfrm>
          <a:prstGeom prst="rect">
            <a:avLst/>
          </a:prstGeom>
        </p:spPr>
      </p:pic>
      <p:sp>
        <p:nvSpPr>
          <p:cNvPr id="6" name="object 6"/>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2</a:t>
            </a:fld>
            <a:endParaRPr b="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5905499" y="0"/>
            <a:ext cx="3238500" cy="4751831"/>
          </a:xfrm>
          <a:prstGeom prst="rect">
            <a:avLst/>
          </a:prstGeom>
        </p:spPr>
      </p:pic>
      <p:sp>
        <p:nvSpPr>
          <p:cNvPr id="3" name="object 3"/>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4" name="object 4"/>
          <p:cNvPicPr/>
          <p:nvPr/>
        </p:nvPicPr>
        <p:blipFill>
          <a:blip r:embed="rId4" cstate="print"/>
          <a:stretch>
            <a:fillRect/>
          </a:stretch>
        </p:blipFill>
        <p:spPr>
          <a:xfrm>
            <a:off x="3886777" y="4887805"/>
            <a:ext cx="173171" cy="156748"/>
          </a:xfrm>
          <a:prstGeom prst="rect">
            <a:avLst/>
          </a:prstGeom>
        </p:spPr>
      </p:pic>
      <p:sp>
        <p:nvSpPr>
          <p:cNvPr id="5" name="object 5"/>
          <p:cNvSpPr txBox="1">
            <a:spLocks noGrp="1"/>
          </p:cNvSpPr>
          <p:nvPr>
            <p:ph type="title"/>
          </p:nvPr>
        </p:nvSpPr>
        <p:spPr>
          <a:xfrm>
            <a:off x="455300" y="331856"/>
            <a:ext cx="4676140" cy="832485"/>
          </a:xfrm>
          <a:prstGeom prst="rect">
            <a:avLst/>
          </a:prstGeom>
        </p:spPr>
        <p:txBody>
          <a:bodyPr vert="horz" wrap="square" lIns="0" tIns="182245" rIns="0" bIns="0" rtlCol="0">
            <a:spAutoFit/>
          </a:bodyPr>
          <a:lstStyle/>
          <a:p>
            <a:pPr marL="12700" marR="5080">
              <a:lnSpc>
                <a:spcPct val="65300"/>
              </a:lnSpc>
              <a:spcBef>
                <a:spcPts val="1435"/>
              </a:spcBef>
            </a:pPr>
            <a:r>
              <a:rPr spc="-5" dirty="0"/>
              <a:t>The</a:t>
            </a:r>
            <a:r>
              <a:rPr spc="-40" dirty="0"/>
              <a:t> </a:t>
            </a:r>
            <a:r>
              <a:rPr spc="-5" dirty="0"/>
              <a:t>National</a:t>
            </a:r>
            <a:r>
              <a:rPr spc="-165" dirty="0"/>
              <a:t> </a:t>
            </a:r>
            <a:r>
              <a:rPr spc="-5" dirty="0"/>
              <a:t>Agency</a:t>
            </a:r>
            <a:r>
              <a:rPr spc="-55" dirty="0"/>
              <a:t> </a:t>
            </a:r>
            <a:r>
              <a:rPr dirty="0"/>
              <a:t>for </a:t>
            </a:r>
            <a:r>
              <a:rPr spc="-869" dirty="0"/>
              <a:t> </a:t>
            </a:r>
            <a:r>
              <a:rPr spc="-5" dirty="0"/>
              <a:t>Education</a:t>
            </a:r>
          </a:p>
        </p:txBody>
      </p:sp>
      <p:sp>
        <p:nvSpPr>
          <p:cNvPr id="8" name="object 8"/>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3</a:t>
            </a:fld>
            <a:endParaRPr b="0" dirty="0">
              <a:latin typeface="Arial"/>
              <a:cs typeface="Arial"/>
            </a:endParaRPr>
          </a:p>
        </p:txBody>
      </p:sp>
      <p:sp>
        <p:nvSpPr>
          <p:cNvPr id="6" name="object 6"/>
          <p:cNvSpPr txBox="1"/>
          <p:nvPr/>
        </p:nvSpPr>
        <p:spPr>
          <a:xfrm>
            <a:off x="455300" y="1791812"/>
            <a:ext cx="4925060" cy="2837187"/>
          </a:xfrm>
          <a:prstGeom prst="rect">
            <a:avLst/>
          </a:prstGeom>
        </p:spPr>
        <p:txBody>
          <a:bodyPr vert="horz" wrap="square" lIns="0" tIns="1270" rIns="0" bIns="0" rtlCol="0">
            <a:spAutoFit/>
          </a:bodyPr>
          <a:lstStyle/>
          <a:p>
            <a:pPr marL="297815" marR="5080" indent="-285750">
              <a:lnSpc>
                <a:spcPct val="104400"/>
              </a:lnSpc>
              <a:spcBef>
                <a:spcPts val="10"/>
              </a:spcBef>
              <a:buClr>
                <a:srgbClr val="B1451C"/>
              </a:buClr>
              <a:buFont typeface="Arial" panose="020B0604020202020204" pitchFamily="34" charset="0"/>
              <a:buChar char="•"/>
              <a:tabLst>
                <a:tab pos="157480" algn="l"/>
              </a:tabLst>
            </a:pPr>
            <a:r>
              <a:rPr sz="1600" spc="-5" dirty="0">
                <a:latin typeface="Arial"/>
                <a:cs typeface="Arial"/>
              </a:rPr>
              <a:t>Support,</a:t>
            </a:r>
            <a:r>
              <a:rPr sz="1600" spc="30" dirty="0">
                <a:latin typeface="Arial"/>
                <a:cs typeface="Arial"/>
              </a:rPr>
              <a:t> </a:t>
            </a:r>
            <a:r>
              <a:rPr sz="1600" spc="-5" dirty="0">
                <a:latin typeface="Arial"/>
                <a:cs typeface="Arial"/>
              </a:rPr>
              <a:t>follow-up</a:t>
            </a:r>
            <a:r>
              <a:rPr sz="1600" spc="5" dirty="0">
                <a:latin typeface="Arial"/>
                <a:cs typeface="Arial"/>
              </a:rPr>
              <a:t> </a:t>
            </a:r>
            <a:r>
              <a:rPr sz="1600" spc="-5" dirty="0">
                <a:latin typeface="Arial"/>
                <a:cs typeface="Arial"/>
              </a:rPr>
              <a:t>and</a:t>
            </a:r>
            <a:r>
              <a:rPr sz="1600" spc="15" dirty="0">
                <a:latin typeface="Arial"/>
                <a:cs typeface="Arial"/>
              </a:rPr>
              <a:t> </a:t>
            </a:r>
            <a:r>
              <a:rPr sz="1600" spc="-5" dirty="0">
                <a:latin typeface="Arial"/>
                <a:cs typeface="Arial"/>
              </a:rPr>
              <a:t>evalutions</a:t>
            </a:r>
            <a:r>
              <a:rPr sz="1600" spc="-10" dirty="0">
                <a:latin typeface="Arial"/>
                <a:cs typeface="Arial"/>
              </a:rPr>
              <a:t> </a:t>
            </a:r>
            <a:r>
              <a:rPr sz="1600" dirty="0">
                <a:latin typeface="Arial"/>
                <a:cs typeface="Arial"/>
              </a:rPr>
              <a:t>in </a:t>
            </a:r>
            <a:r>
              <a:rPr sz="1600" spc="-5" dirty="0">
                <a:latin typeface="Arial"/>
                <a:cs typeface="Arial"/>
              </a:rPr>
              <a:t>order</a:t>
            </a:r>
            <a:r>
              <a:rPr sz="1600" spc="20" dirty="0">
                <a:latin typeface="Arial"/>
                <a:cs typeface="Arial"/>
              </a:rPr>
              <a:t> </a:t>
            </a:r>
            <a:r>
              <a:rPr sz="1600" spc="-5" dirty="0">
                <a:latin typeface="Arial"/>
                <a:cs typeface="Arial"/>
              </a:rPr>
              <a:t>to</a:t>
            </a:r>
            <a:r>
              <a:rPr sz="1600" spc="20" dirty="0">
                <a:latin typeface="Arial"/>
                <a:cs typeface="Arial"/>
              </a:rPr>
              <a:t> </a:t>
            </a:r>
            <a:r>
              <a:rPr sz="1600" spc="-110" dirty="0">
                <a:latin typeface="Arial"/>
                <a:cs typeface="Arial"/>
              </a:rPr>
              <a:t>improve </a:t>
            </a:r>
            <a:r>
              <a:rPr sz="1600" spc="-105" dirty="0">
                <a:latin typeface="Arial"/>
                <a:cs typeface="Arial"/>
              </a:rPr>
              <a:t> </a:t>
            </a:r>
            <a:r>
              <a:rPr sz="1600" spc="-5" dirty="0">
                <a:latin typeface="Arial"/>
                <a:cs typeface="Arial"/>
              </a:rPr>
              <a:t>quality</a:t>
            </a:r>
            <a:r>
              <a:rPr sz="1600" spc="-10" dirty="0">
                <a:latin typeface="Arial"/>
                <a:cs typeface="Arial"/>
              </a:rPr>
              <a:t> </a:t>
            </a:r>
            <a:r>
              <a:rPr sz="1600" spc="-5" dirty="0">
                <a:latin typeface="Arial"/>
                <a:cs typeface="Arial"/>
              </a:rPr>
              <a:t>and outcomes</a:t>
            </a:r>
            <a:endParaRPr sz="1600" dirty="0">
              <a:latin typeface="Arial"/>
              <a:cs typeface="Arial"/>
            </a:endParaRPr>
          </a:p>
          <a:p>
            <a:pPr marL="298450" indent="-285750">
              <a:lnSpc>
                <a:spcPct val="100000"/>
              </a:lnSpc>
              <a:spcBef>
                <a:spcPts val="1080"/>
              </a:spcBef>
              <a:buClr>
                <a:srgbClr val="B1451C"/>
              </a:buClr>
              <a:buFont typeface="Arial" panose="020B0604020202020204" pitchFamily="34" charset="0"/>
              <a:buChar char="•"/>
              <a:tabLst>
                <a:tab pos="157480" algn="l"/>
              </a:tabLst>
            </a:pPr>
            <a:r>
              <a:rPr sz="1600" spc="-5" dirty="0">
                <a:latin typeface="Arial"/>
                <a:cs typeface="Arial"/>
              </a:rPr>
              <a:t>Steering</a:t>
            </a:r>
            <a:r>
              <a:rPr sz="1600" spc="-15" dirty="0">
                <a:latin typeface="Arial"/>
                <a:cs typeface="Arial"/>
              </a:rPr>
              <a:t> </a:t>
            </a:r>
            <a:r>
              <a:rPr sz="1600" spc="-5" dirty="0">
                <a:latin typeface="Arial"/>
                <a:cs typeface="Arial"/>
              </a:rPr>
              <a:t>documents</a:t>
            </a:r>
            <a:endParaRPr sz="1600" dirty="0">
              <a:latin typeface="Arial"/>
              <a:cs typeface="Arial"/>
            </a:endParaRPr>
          </a:p>
          <a:p>
            <a:pPr marL="298450" indent="-285750">
              <a:lnSpc>
                <a:spcPct val="100000"/>
              </a:lnSpc>
              <a:spcBef>
                <a:spcPts val="1080"/>
              </a:spcBef>
              <a:buClr>
                <a:srgbClr val="B1451C"/>
              </a:buClr>
              <a:buFont typeface="Arial" panose="020B0604020202020204" pitchFamily="34" charset="0"/>
              <a:buChar char="•"/>
              <a:tabLst>
                <a:tab pos="157480" algn="l"/>
              </a:tabLst>
            </a:pPr>
            <a:r>
              <a:rPr sz="1600" spc="-5" dirty="0">
                <a:latin typeface="Arial"/>
                <a:cs typeface="Arial"/>
              </a:rPr>
              <a:t>Evaluation</a:t>
            </a:r>
            <a:r>
              <a:rPr sz="1600" spc="-35" dirty="0">
                <a:latin typeface="Arial"/>
                <a:cs typeface="Arial"/>
              </a:rPr>
              <a:t> </a:t>
            </a:r>
            <a:r>
              <a:rPr sz="1600" spc="-5" dirty="0">
                <a:latin typeface="Arial"/>
                <a:cs typeface="Arial"/>
              </a:rPr>
              <a:t>and</a:t>
            </a:r>
            <a:r>
              <a:rPr sz="1600" spc="5" dirty="0">
                <a:latin typeface="Arial"/>
                <a:cs typeface="Arial"/>
              </a:rPr>
              <a:t> </a:t>
            </a:r>
            <a:r>
              <a:rPr sz="1600" spc="-5" dirty="0">
                <a:latin typeface="Arial"/>
                <a:cs typeface="Arial"/>
              </a:rPr>
              <a:t>Official</a:t>
            </a:r>
            <a:r>
              <a:rPr sz="1600" spc="-15" dirty="0">
                <a:latin typeface="Arial"/>
                <a:cs typeface="Arial"/>
              </a:rPr>
              <a:t> </a:t>
            </a:r>
            <a:r>
              <a:rPr sz="1600" dirty="0">
                <a:latin typeface="Arial"/>
                <a:cs typeface="Arial"/>
              </a:rPr>
              <a:t>Statistics</a:t>
            </a:r>
          </a:p>
          <a:p>
            <a:pPr marL="298450" indent="-285750">
              <a:lnSpc>
                <a:spcPct val="100000"/>
              </a:lnSpc>
              <a:spcBef>
                <a:spcPts val="1080"/>
              </a:spcBef>
              <a:buClr>
                <a:srgbClr val="B1451C"/>
              </a:buClr>
              <a:buFont typeface="Arial" panose="020B0604020202020204" pitchFamily="34" charset="0"/>
              <a:buChar char="•"/>
              <a:tabLst>
                <a:tab pos="157480" algn="l"/>
              </a:tabLst>
            </a:pPr>
            <a:r>
              <a:rPr sz="1600" spc="-5" dirty="0">
                <a:latin typeface="Arial"/>
                <a:cs typeface="Arial"/>
              </a:rPr>
              <a:t>Developement</a:t>
            </a:r>
            <a:r>
              <a:rPr sz="1600" dirty="0">
                <a:latin typeface="Arial"/>
                <a:cs typeface="Arial"/>
              </a:rPr>
              <a:t> </a:t>
            </a:r>
            <a:r>
              <a:rPr sz="1600" spc="-5" dirty="0">
                <a:latin typeface="Arial"/>
                <a:cs typeface="Arial"/>
              </a:rPr>
              <a:t>and</a:t>
            </a:r>
            <a:r>
              <a:rPr sz="1600" dirty="0">
                <a:latin typeface="Arial"/>
                <a:cs typeface="Arial"/>
              </a:rPr>
              <a:t> </a:t>
            </a:r>
            <a:r>
              <a:rPr sz="1600" spc="-5" dirty="0">
                <a:latin typeface="Arial"/>
                <a:cs typeface="Arial"/>
              </a:rPr>
              <a:t>in-service</a:t>
            </a:r>
            <a:r>
              <a:rPr sz="1600" dirty="0">
                <a:latin typeface="Arial"/>
                <a:cs typeface="Arial"/>
              </a:rPr>
              <a:t> </a:t>
            </a:r>
            <a:r>
              <a:rPr sz="1600" spc="-5" dirty="0">
                <a:latin typeface="Arial"/>
                <a:cs typeface="Arial"/>
              </a:rPr>
              <a:t>training</a:t>
            </a:r>
            <a:endParaRPr sz="1600" dirty="0">
              <a:latin typeface="Arial"/>
              <a:cs typeface="Arial"/>
            </a:endParaRPr>
          </a:p>
          <a:p>
            <a:pPr marL="298450" indent="-285750">
              <a:lnSpc>
                <a:spcPct val="100000"/>
              </a:lnSpc>
              <a:spcBef>
                <a:spcPts val="1080"/>
              </a:spcBef>
              <a:buClr>
                <a:srgbClr val="B1451C"/>
              </a:buClr>
              <a:buFont typeface="Arial" panose="020B0604020202020204" pitchFamily="34" charset="0"/>
              <a:buChar char="•"/>
              <a:tabLst>
                <a:tab pos="157480" algn="l"/>
              </a:tabLst>
            </a:pPr>
            <a:r>
              <a:rPr sz="1600" spc="-30" dirty="0">
                <a:latin typeface="Arial"/>
                <a:cs typeface="Arial"/>
              </a:rPr>
              <a:t>Teacher</a:t>
            </a:r>
            <a:r>
              <a:rPr sz="1600" dirty="0">
                <a:latin typeface="Arial"/>
                <a:cs typeface="Arial"/>
              </a:rPr>
              <a:t> </a:t>
            </a:r>
            <a:r>
              <a:rPr sz="1600" spc="-5" dirty="0">
                <a:latin typeface="Arial"/>
                <a:cs typeface="Arial"/>
              </a:rPr>
              <a:t>certification</a:t>
            </a:r>
            <a:endParaRPr sz="1600" dirty="0">
              <a:latin typeface="Arial"/>
              <a:cs typeface="Arial"/>
            </a:endParaRPr>
          </a:p>
          <a:p>
            <a:pPr marL="298450" indent="-285750">
              <a:lnSpc>
                <a:spcPct val="100000"/>
              </a:lnSpc>
              <a:spcBef>
                <a:spcPts val="1080"/>
              </a:spcBef>
              <a:buClr>
                <a:srgbClr val="B1451C"/>
              </a:buClr>
              <a:buFont typeface="Arial" panose="020B0604020202020204" pitchFamily="34" charset="0"/>
              <a:buChar char="•"/>
              <a:tabLst>
                <a:tab pos="157480" algn="l"/>
              </a:tabLst>
            </a:pPr>
            <a:r>
              <a:rPr sz="1600" spc="-5" dirty="0">
                <a:latin typeface="Arial"/>
                <a:cs typeface="Arial"/>
              </a:rPr>
              <a:t>Reference</a:t>
            </a:r>
            <a:r>
              <a:rPr sz="1600" spc="5" dirty="0">
                <a:latin typeface="Arial"/>
                <a:cs typeface="Arial"/>
              </a:rPr>
              <a:t> </a:t>
            </a:r>
            <a:r>
              <a:rPr sz="1600" spc="-5" dirty="0">
                <a:latin typeface="Arial"/>
                <a:cs typeface="Arial"/>
              </a:rPr>
              <a:t>Centre</a:t>
            </a:r>
            <a:r>
              <a:rPr sz="1600" spc="20" dirty="0">
                <a:latin typeface="Arial"/>
                <a:cs typeface="Arial"/>
              </a:rPr>
              <a:t> </a:t>
            </a:r>
            <a:r>
              <a:rPr sz="1600" spc="-5" dirty="0">
                <a:latin typeface="Arial"/>
                <a:cs typeface="Arial"/>
              </a:rPr>
              <a:t>for</a:t>
            </a:r>
            <a:r>
              <a:rPr sz="1600" spc="5" dirty="0">
                <a:latin typeface="Arial"/>
                <a:cs typeface="Arial"/>
              </a:rPr>
              <a:t> </a:t>
            </a:r>
            <a:r>
              <a:rPr sz="1600" spc="-10" dirty="0">
                <a:latin typeface="Arial"/>
                <a:cs typeface="Arial"/>
              </a:rPr>
              <a:t>Vocational</a:t>
            </a:r>
            <a:r>
              <a:rPr sz="1600" spc="-25" dirty="0">
                <a:latin typeface="Arial"/>
                <a:cs typeface="Arial"/>
              </a:rPr>
              <a:t> </a:t>
            </a:r>
            <a:r>
              <a:rPr sz="1600" spc="-5" dirty="0">
                <a:latin typeface="Arial"/>
                <a:cs typeface="Arial"/>
              </a:rPr>
              <a:t>Education</a:t>
            </a:r>
            <a:endParaRPr sz="1600" dirty="0">
              <a:latin typeface="Arial"/>
              <a:cs typeface="Arial"/>
            </a:endParaRPr>
          </a:p>
          <a:p>
            <a:pPr marL="298450" indent="-285750">
              <a:lnSpc>
                <a:spcPct val="100000"/>
              </a:lnSpc>
              <a:spcBef>
                <a:spcPts val="1080"/>
              </a:spcBef>
              <a:buClr>
                <a:srgbClr val="B1451C"/>
              </a:buClr>
              <a:buFont typeface="Arial" panose="020B0604020202020204" pitchFamily="34" charset="0"/>
              <a:buChar char="•"/>
              <a:tabLst>
                <a:tab pos="157480" algn="l"/>
              </a:tabLst>
            </a:pPr>
            <a:r>
              <a:rPr sz="1600" spc="-5" dirty="0">
                <a:latin typeface="Arial"/>
                <a:cs typeface="Arial"/>
              </a:rPr>
              <a:t>Government</a:t>
            </a:r>
            <a:r>
              <a:rPr sz="1600" spc="15" dirty="0">
                <a:latin typeface="Arial"/>
                <a:cs typeface="Arial"/>
              </a:rPr>
              <a:t> </a:t>
            </a:r>
            <a:r>
              <a:rPr sz="1600" spc="-5" dirty="0">
                <a:latin typeface="Arial"/>
                <a:cs typeface="Arial"/>
              </a:rPr>
              <a:t>grants</a:t>
            </a:r>
            <a:endParaRPr sz="1600" dirty="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632184-377B-465A-9028-8978133F35FE}"/>
              </a:ext>
            </a:extLst>
          </p:cNvPr>
          <p:cNvSpPr>
            <a:spLocks noGrp="1"/>
          </p:cNvSpPr>
          <p:nvPr>
            <p:ph type="title"/>
          </p:nvPr>
        </p:nvSpPr>
        <p:spPr>
          <a:xfrm>
            <a:off x="455300" y="361950"/>
            <a:ext cx="7545699" cy="1599634"/>
          </a:xfrm>
        </p:spPr>
        <p:txBody>
          <a:bodyPr/>
          <a:lstStyle/>
          <a:p>
            <a:r>
              <a:rPr lang="sv-SE" dirty="0" err="1"/>
              <a:t>Some</a:t>
            </a:r>
            <a:r>
              <a:rPr lang="sv-SE" dirty="0"/>
              <a:t> </a:t>
            </a:r>
            <a:r>
              <a:rPr lang="sv-SE" dirty="0" err="1"/>
              <a:t>characteristics</a:t>
            </a:r>
            <a:r>
              <a:rPr lang="sv-SE" dirty="0"/>
              <a:t> </a:t>
            </a:r>
            <a:r>
              <a:rPr lang="sv-SE" dirty="0" err="1"/>
              <a:t>of</a:t>
            </a:r>
            <a:r>
              <a:rPr lang="sv-SE" dirty="0"/>
              <a:t> the Swedish </a:t>
            </a:r>
            <a:r>
              <a:rPr lang="sv-SE" dirty="0" err="1"/>
              <a:t>school</a:t>
            </a:r>
            <a:r>
              <a:rPr lang="sv-SE" dirty="0"/>
              <a:t> system</a:t>
            </a:r>
          </a:p>
        </p:txBody>
      </p:sp>
      <p:sp>
        <p:nvSpPr>
          <p:cNvPr id="3" name="Platshållare för text 2">
            <a:extLst>
              <a:ext uri="{FF2B5EF4-FFF2-40B4-BE49-F238E27FC236}">
                <a16:creationId xmlns:a16="http://schemas.microsoft.com/office/drawing/2014/main" id="{E86D322F-90B7-4CBA-9DAB-D84D2861895D}"/>
              </a:ext>
            </a:extLst>
          </p:cNvPr>
          <p:cNvSpPr>
            <a:spLocks noGrp="1"/>
          </p:cNvSpPr>
          <p:nvPr>
            <p:ph type="body" idx="1"/>
          </p:nvPr>
        </p:nvSpPr>
        <p:spPr>
          <a:xfrm>
            <a:off x="464831" y="1472950"/>
            <a:ext cx="8233399" cy="3046988"/>
          </a:xfrm>
        </p:spPr>
        <p:txBody>
          <a:bodyPr/>
          <a:lstStyle/>
          <a:p>
            <a:r>
              <a:rPr lang="sv-SE" b="1" dirty="0" err="1"/>
              <a:t>Equality</a:t>
            </a:r>
            <a:r>
              <a:rPr lang="sv-SE" b="1" dirty="0"/>
              <a:t> </a:t>
            </a:r>
            <a:r>
              <a:rPr lang="sv-SE" b="1" dirty="0" err="1"/>
              <a:t>of</a:t>
            </a:r>
            <a:r>
              <a:rPr lang="sv-SE" b="1" dirty="0"/>
              <a:t> </a:t>
            </a:r>
            <a:r>
              <a:rPr lang="sv-SE" b="1" dirty="0" err="1"/>
              <a:t>education</a:t>
            </a:r>
            <a:endParaRPr lang="sv-SE" b="1" dirty="0"/>
          </a:p>
          <a:p>
            <a:pPr marL="285750" indent="-285750">
              <a:buFont typeface="Arial" panose="020B0604020202020204" pitchFamily="34" charset="0"/>
              <a:buChar char="•"/>
            </a:pPr>
            <a:r>
              <a:rPr lang="sv-SE" dirty="0" err="1"/>
              <a:t>Equal</a:t>
            </a:r>
            <a:r>
              <a:rPr lang="sv-SE" dirty="0"/>
              <a:t> </a:t>
            </a:r>
            <a:r>
              <a:rPr lang="sv-SE" dirty="0" err="1"/>
              <a:t>rights</a:t>
            </a:r>
            <a:r>
              <a:rPr lang="sv-SE" dirty="0"/>
              <a:t> to </a:t>
            </a:r>
            <a:r>
              <a:rPr lang="sv-SE" dirty="0" err="1"/>
              <a:t>education</a:t>
            </a:r>
            <a:r>
              <a:rPr lang="sv-SE" dirty="0"/>
              <a:t> </a:t>
            </a:r>
            <a:r>
              <a:rPr lang="sv-SE" dirty="0" err="1"/>
              <a:t>up</a:t>
            </a:r>
            <a:r>
              <a:rPr lang="sv-SE" dirty="0"/>
              <a:t> to </a:t>
            </a:r>
            <a:r>
              <a:rPr lang="sv-SE" dirty="0" err="1"/>
              <a:t>university</a:t>
            </a:r>
            <a:r>
              <a:rPr lang="sv-SE" dirty="0"/>
              <a:t> </a:t>
            </a:r>
            <a:r>
              <a:rPr lang="sv-SE" dirty="0" err="1"/>
              <a:t>level</a:t>
            </a:r>
            <a:endParaRPr lang="sv-SE" dirty="0"/>
          </a:p>
          <a:p>
            <a:pPr marL="285750" indent="-285750">
              <a:buFont typeface="Arial" panose="020B0604020202020204" pitchFamily="34" charset="0"/>
              <a:buChar char="•"/>
            </a:pPr>
            <a:r>
              <a:rPr lang="sv-SE" dirty="0"/>
              <a:t>Same </a:t>
            </a:r>
            <a:r>
              <a:rPr lang="sv-SE" dirty="0" err="1"/>
              <a:t>expectations</a:t>
            </a:r>
            <a:r>
              <a:rPr lang="sv-SE" dirty="0"/>
              <a:t> on all </a:t>
            </a:r>
            <a:r>
              <a:rPr lang="sv-SE" dirty="0" err="1"/>
              <a:t>school</a:t>
            </a:r>
            <a:r>
              <a:rPr lang="sv-SE" dirty="0"/>
              <a:t> </a:t>
            </a:r>
            <a:r>
              <a:rPr lang="sv-SE" dirty="0" err="1"/>
              <a:t>providers</a:t>
            </a:r>
            <a:endParaRPr lang="sv-SE" dirty="0"/>
          </a:p>
          <a:p>
            <a:pPr marL="285750" indent="-285750">
              <a:buFont typeface="Arial" panose="020B0604020202020204" pitchFamily="34" charset="0"/>
              <a:buChar char="•"/>
            </a:pPr>
            <a:r>
              <a:rPr lang="sv-SE" dirty="0"/>
              <a:t>Voucher system - no </a:t>
            </a:r>
            <a:r>
              <a:rPr lang="sv-SE" dirty="0" err="1"/>
              <a:t>fees</a:t>
            </a:r>
            <a:r>
              <a:rPr lang="sv-SE" dirty="0"/>
              <a:t> in independent </a:t>
            </a:r>
            <a:r>
              <a:rPr lang="sv-SE" dirty="0" err="1"/>
              <a:t>schools</a:t>
            </a:r>
            <a:endParaRPr lang="sv-SE" dirty="0"/>
          </a:p>
          <a:p>
            <a:pPr marL="285750" indent="-285750">
              <a:buFont typeface="Arial" panose="020B0604020202020204" pitchFamily="34" charset="0"/>
              <a:buChar char="•"/>
            </a:pPr>
            <a:r>
              <a:rPr lang="sv-SE" dirty="0" err="1"/>
              <a:t>School</a:t>
            </a:r>
            <a:r>
              <a:rPr lang="sv-SE" dirty="0"/>
              <a:t> material, </a:t>
            </a:r>
            <a:r>
              <a:rPr lang="sv-SE" dirty="0" err="1"/>
              <a:t>school</a:t>
            </a:r>
            <a:r>
              <a:rPr lang="sv-SE" dirty="0"/>
              <a:t> </a:t>
            </a:r>
            <a:r>
              <a:rPr lang="sv-SE" dirty="0" err="1"/>
              <a:t>meals</a:t>
            </a:r>
            <a:r>
              <a:rPr lang="sv-SE" dirty="0"/>
              <a:t> and transports </a:t>
            </a:r>
            <a:r>
              <a:rPr lang="sv-SE" dirty="0" err="1"/>
              <a:t>free</a:t>
            </a:r>
            <a:r>
              <a:rPr lang="sv-SE" dirty="0"/>
              <a:t> </a:t>
            </a:r>
            <a:r>
              <a:rPr lang="sv-SE" dirty="0" err="1"/>
              <a:t>of</a:t>
            </a:r>
            <a:r>
              <a:rPr lang="sv-SE" dirty="0"/>
              <a:t> charge</a:t>
            </a:r>
          </a:p>
          <a:p>
            <a:endParaRPr lang="sv-SE" dirty="0"/>
          </a:p>
          <a:p>
            <a:r>
              <a:rPr lang="sv-SE" b="1" dirty="0" err="1"/>
              <a:t>Teachers</a:t>
            </a:r>
            <a:endParaRPr lang="sv-SE" b="1" dirty="0"/>
          </a:p>
          <a:p>
            <a:pPr marL="285750" indent="-285750">
              <a:buFont typeface="Arial" panose="020B0604020202020204" pitchFamily="34" charset="0"/>
              <a:buChar char="•"/>
            </a:pPr>
            <a:r>
              <a:rPr lang="sv-SE" dirty="0" err="1"/>
              <a:t>Local</a:t>
            </a:r>
            <a:r>
              <a:rPr lang="sv-SE" dirty="0"/>
              <a:t> </a:t>
            </a:r>
            <a:r>
              <a:rPr lang="sv-SE" dirty="0" err="1"/>
              <a:t>agreements</a:t>
            </a:r>
            <a:r>
              <a:rPr lang="sv-SE" dirty="0"/>
              <a:t> on </a:t>
            </a:r>
            <a:r>
              <a:rPr lang="sv-SE" dirty="0" err="1"/>
              <a:t>individual</a:t>
            </a:r>
            <a:r>
              <a:rPr lang="sv-SE" dirty="0"/>
              <a:t> </a:t>
            </a:r>
            <a:r>
              <a:rPr lang="sv-SE" dirty="0" err="1"/>
              <a:t>salaries</a:t>
            </a:r>
            <a:r>
              <a:rPr lang="sv-SE" dirty="0"/>
              <a:t> and </a:t>
            </a:r>
            <a:r>
              <a:rPr lang="sv-SE" dirty="0" err="1"/>
              <a:t>working</a:t>
            </a:r>
            <a:r>
              <a:rPr lang="sv-SE" dirty="0"/>
              <a:t> </a:t>
            </a:r>
            <a:r>
              <a:rPr lang="sv-SE" dirty="0" err="1"/>
              <a:t>hours</a:t>
            </a:r>
            <a:r>
              <a:rPr lang="sv-SE" dirty="0"/>
              <a:t> </a:t>
            </a:r>
            <a:r>
              <a:rPr lang="sv-SE" dirty="0" err="1"/>
              <a:t>within</a:t>
            </a:r>
            <a:r>
              <a:rPr lang="sv-SE" dirty="0"/>
              <a:t> a national </a:t>
            </a:r>
            <a:r>
              <a:rPr lang="sv-SE" dirty="0" err="1"/>
              <a:t>framework</a:t>
            </a:r>
            <a:endParaRPr lang="sv-SE" dirty="0"/>
          </a:p>
          <a:p>
            <a:pPr marL="285750" indent="-285750">
              <a:buFont typeface="Arial" panose="020B0604020202020204" pitchFamily="34" charset="0"/>
              <a:buChar char="•"/>
            </a:pPr>
            <a:r>
              <a:rPr lang="sv-SE" dirty="0" err="1"/>
              <a:t>Shortage</a:t>
            </a:r>
            <a:r>
              <a:rPr lang="sv-SE" dirty="0"/>
              <a:t> </a:t>
            </a:r>
            <a:r>
              <a:rPr lang="sv-SE" dirty="0" err="1"/>
              <a:t>of</a:t>
            </a:r>
            <a:r>
              <a:rPr lang="sv-SE" dirty="0"/>
              <a:t> </a:t>
            </a:r>
            <a:r>
              <a:rPr lang="sv-SE" dirty="0" err="1"/>
              <a:t>teachers</a:t>
            </a:r>
            <a:r>
              <a:rPr lang="sv-SE" dirty="0"/>
              <a:t> on all </a:t>
            </a:r>
            <a:r>
              <a:rPr lang="sv-SE" dirty="0" err="1"/>
              <a:t>levels</a:t>
            </a:r>
            <a:endParaRPr lang="sv-SE" dirty="0"/>
          </a:p>
          <a:p>
            <a:endParaRPr lang="sv-SE" dirty="0"/>
          </a:p>
        </p:txBody>
      </p:sp>
    </p:spTree>
    <p:extLst>
      <p:ext uri="{BB962C8B-B14F-4D97-AF65-F5344CB8AC3E}">
        <p14:creationId xmlns:p14="http://schemas.microsoft.com/office/powerpoint/2010/main" val="540593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3" name="object 3"/>
          <p:cNvPicPr/>
          <p:nvPr/>
        </p:nvPicPr>
        <p:blipFill>
          <a:blip r:embed="rId3" cstate="print"/>
          <a:stretch>
            <a:fillRect/>
          </a:stretch>
        </p:blipFill>
        <p:spPr>
          <a:xfrm>
            <a:off x="3886777" y="4887805"/>
            <a:ext cx="173171" cy="156748"/>
          </a:xfrm>
          <a:prstGeom prst="rect">
            <a:avLst/>
          </a:prstGeom>
        </p:spPr>
      </p:pic>
      <p:pic>
        <p:nvPicPr>
          <p:cNvPr id="4" name="object 4"/>
          <p:cNvPicPr/>
          <p:nvPr/>
        </p:nvPicPr>
        <p:blipFill>
          <a:blip r:embed="rId4" cstate="print"/>
          <a:stretch>
            <a:fillRect/>
          </a:stretch>
        </p:blipFill>
        <p:spPr>
          <a:xfrm>
            <a:off x="0" y="0"/>
            <a:ext cx="9141498" cy="4755007"/>
          </a:xfrm>
          <a:prstGeom prst="rect">
            <a:avLst/>
          </a:prstGeom>
        </p:spPr>
      </p:pic>
      <p:sp>
        <p:nvSpPr>
          <p:cNvPr id="6" name="object 6"/>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5</a:t>
            </a:fld>
            <a:endParaRPr b="0" dirty="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5905500" y="0"/>
            <a:ext cx="3238499" cy="4751831"/>
          </a:xfrm>
          <a:prstGeom prst="rect">
            <a:avLst/>
          </a:prstGeom>
        </p:spPr>
      </p:pic>
      <p:sp>
        <p:nvSpPr>
          <p:cNvPr id="3" name="object 3"/>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4" name="object 4"/>
          <p:cNvPicPr/>
          <p:nvPr/>
        </p:nvPicPr>
        <p:blipFill>
          <a:blip r:embed="rId4" cstate="print"/>
          <a:stretch>
            <a:fillRect/>
          </a:stretch>
        </p:blipFill>
        <p:spPr>
          <a:xfrm>
            <a:off x="3886777" y="4887805"/>
            <a:ext cx="173171" cy="156748"/>
          </a:xfrm>
          <a:prstGeom prst="rect">
            <a:avLst/>
          </a:prstGeom>
        </p:spPr>
      </p:pic>
      <p:sp>
        <p:nvSpPr>
          <p:cNvPr id="5" name="object 5"/>
          <p:cNvSpPr txBox="1">
            <a:spLocks noGrp="1"/>
          </p:cNvSpPr>
          <p:nvPr>
            <p:ph type="title"/>
          </p:nvPr>
        </p:nvSpPr>
        <p:spPr>
          <a:xfrm>
            <a:off x="455300" y="484256"/>
            <a:ext cx="1990725" cy="513715"/>
          </a:xfrm>
          <a:prstGeom prst="rect">
            <a:avLst/>
          </a:prstGeom>
        </p:spPr>
        <p:txBody>
          <a:bodyPr vert="horz" wrap="square" lIns="0" tIns="13335" rIns="0" bIns="0" rtlCol="0">
            <a:spAutoFit/>
          </a:bodyPr>
          <a:lstStyle/>
          <a:p>
            <a:pPr marL="12700">
              <a:lnSpc>
                <a:spcPct val="100000"/>
              </a:lnSpc>
              <a:spcBef>
                <a:spcPts val="105"/>
              </a:spcBef>
            </a:pPr>
            <a:r>
              <a:rPr spc="-5" dirty="0"/>
              <a:t>Preschool</a:t>
            </a:r>
          </a:p>
        </p:txBody>
      </p:sp>
      <p:sp>
        <p:nvSpPr>
          <p:cNvPr id="8" name="object 8"/>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6</a:t>
            </a:fld>
            <a:endParaRPr b="0" dirty="0">
              <a:latin typeface="Arial"/>
              <a:cs typeface="Arial"/>
            </a:endParaRPr>
          </a:p>
        </p:txBody>
      </p:sp>
      <p:sp>
        <p:nvSpPr>
          <p:cNvPr id="6" name="object 6"/>
          <p:cNvSpPr txBox="1"/>
          <p:nvPr/>
        </p:nvSpPr>
        <p:spPr>
          <a:xfrm>
            <a:off x="455300" y="1178016"/>
            <a:ext cx="4753610" cy="2185670"/>
          </a:xfrm>
          <a:prstGeom prst="rect">
            <a:avLst/>
          </a:prstGeom>
        </p:spPr>
        <p:txBody>
          <a:bodyPr vert="horz" wrap="square" lIns="0" tIns="149860" rIns="0" bIns="0" rtlCol="0">
            <a:spAutoFit/>
          </a:bodyPr>
          <a:lstStyle/>
          <a:p>
            <a:pPr marL="157480" indent="-144780">
              <a:lnSpc>
                <a:spcPct val="100000"/>
              </a:lnSpc>
              <a:spcBef>
                <a:spcPts val="1180"/>
              </a:spcBef>
              <a:buClr>
                <a:srgbClr val="B1451C"/>
              </a:buClr>
              <a:buChar char="•"/>
              <a:tabLst>
                <a:tab pos="157480" algn="l"/>
              </a:tabLst>
            </a:pPr>
            <a:r>
              <a:rPr sz="1600" spc="-5" dirty="0">
                <a:latin typeface="Arial"/>
                <a:cs typeface="Arial"/>
              </a:rPr>
              <a:t>A</a:t>
            </a:r>
            <a:r>
              <a:rPr sz="1600" spc="-80" dirty="0">
                <a:latin typeface="Arial"/>
                <a:cs typeface="Arial"/>
              </a:rPr>
              <a:t> </a:t>
            </a:r>
            <a:r>
              <a:rPr sz="1600" spc="-5" dirty="0">
                <a:latin typeface="Arial"/>
                <a:cs typeface="Arial"/>
              </a:rPr>
              <a:t>voluntary</a:t>
            </a:r>
            <a:r>
              <a:rPr sz="1600" spc="10" dirty="0">
                <a:latin typeface="Arial"/>
                <a:cs typeface="Arial"/>
              </a:rPr>
              <a:t> </a:t>
            </a:r>
            <a:r>
              <a:rPr sz="1600" spc="-5" dirty="0">
                <a:latin typeface="Arial"/>
                <a:cs typeface="Arial"/>
              </a:rPr>
              <a:t>school form</a:t>
            </a:r>
            <a:r>
              <a:rPr sz="1600" spc="35" dirty="0">
                <a:latin typeface="Arial"/>
                <a:cs typeface="Arial"/>
              </a:rPr>
              <a:t> </a:t>
            </a:r>
            <a:r>
              <a:rPr sz="1600" spc="-5" dirty="0">
                <a:latin typeface="Arial"/>
                <a:cs typeface="Arial"/>
              </a:rPr>
              <a:t>for</a:t>
            </a:r>
            <a:r>
              <a:rPr sz="1600" spc="20" dirty="0">
                <a:latin typeface="Arial"/>
                <a:cs typeface="Arial"/>
              </a:rPr>
              <a:t> </a:t>
            </a:r>
            <a:r>
              <a:rPr sz="1600" spc="-5" dirty="0">
                <a:latin typeface="Arial"/>
                <a:cs typeface="Arial"/>
              </a:rPr>
              <a:t>children</a:t>
            </a:r>
            <a:r>
              <a:rPr sz="1600" spc="-10" dirty="0">
                <a:latin typeface="Arial"/>
                <a:cs typeface="Arial"/>
              </a:rPr>
              <a:t> </a:t>
            </a:r>
            <a:r>
              <a:rPr sz="1600" spc="-5" dirty="0">
                <a:latin typeface="Arial"/>
                <a:cs typeface="Arial"/>
              </a:rPr>
              <a:t>aged</a:t>
            </a:r>
            <a:r>
              <a:rPr sz="1600" dirty="0">
                <a:latin typeface="Arial"/>
                <a:cs typeface="Arial"/>
              </a:rPr>
              <a:t> </a:t>
            </a:r>
            <a:r>
              <a:rPr sz="1600" spc="-5" dirty="0">
                <a:latin typeface="Arial"/>
                <a:cs typeface="Arial"/>
              </a:rPr>
              <a:t>1-5</a:t>
            </a:r>
            <a:r>
              <a:rPr sz="1600" spc="20" dirty="0">
                <a:latin typeface="Arial"/>
                <a:cs typeface="Arial"/>
              </a:rPr>
              <a:t> </a:t>
            </a:r>
            <a:r>
              <a:rPr sz="1600" spc="-10" dirty="0">
                <a:latin typeface="Arial"/>
                <a:cs typeface="Arial"/>
              </a:rPr>
              <a:t>years</a:t>
            </a:r>
            <a:endParaRPr sz="1600">
              <a:latin typeface="Arial"/>
              <a:cs typeface="Arial"/>
            </a:endParaRPr>
          </a:p>
          <a:p>
            <a:pPr marL="156845" marR="140970" indent="-144780">
              <a:lnSpc>
                <a:spcPct val="104099"/>
              </a:lnSpc>
              <a:spcBef>
                <a:spcPts val="1000"/>
              </a:spcBef>
              <a:buClr>
                <a:srgbClr val="B1451C"/>
              </a:buClr>
              <a:buChar char="•"/>
              <a:tabLst>
                <a:tab pos="157480" algn="l"/>
              </a:tabLst>
            </a:pPr>
            <a:r>
              <a:rPr sz="1600" spc="-25" dirty="0">
                <a:latin typeface="Arial"/>
                <a:cs typeface="Arial"/>
              </a:rPr>
              <a:t>Voluntary,</a:t>
            </a:r>
            <a:r>
              <a:rPr sz="1600" spc="15" dirty="0">
                <a:latin typeface="Arial"/>
                <a:cs typeface="Arial"/>
              </a:rPr>
              <a:t> </a:t>
            </a:r>
            <a:r>
              <a:rPr sz="1600" spc="-5" dirty="0">
                <a:latin typeface="Arial"/>
                <a:cs typeface="Arial"/>
              </a:rPr>
              <a:t>general</a:t>
            </a:r>
            <a:r>
              <a:rPr sz="1600" dirty="0">
                <a:latin typeface="Arial"/>
                <a:cs typeface="Arial"/>
              </a:rPr>
              <a:t> </a:t>
            </a:r>
            <a:r>
              <a:rPr sz="1600" spc="-5" dirty="0">
                <a:latin typeface="Arial"/>
                <a:cs typeface="Arial"/>
              </a:rPr>
              <a:t>preschool</a:t>
            </a:r>
            <a:r>
              <a:rPr sz="1600" dirty="0">
                <a:latin typeface="Arial"/>
                <a:cs typeface="Arial"/>
              </a:rPr>
              <a:t> </a:t>
            </a:r>
            <a:r>
              <a:rPr sz="1600" spc="-5" dirty="0">
                <a:latin typeface="Arial"/>
                <a:cs typeface="Arial"/>
              </a:rPr>
              <a:t>from</a:t>
            </a:r>
            <a:r>
              <a:rPr sz="1600" spc="25" dirty="0">
                <a:latin typeface="Arial"/>
                <a:cs typeface="Arial"/>
              </a:rPr>
              <a:t> </a:t>
            </a:r>
            <a:r>
              <a:rPr sz="1600" spc="-5" dirty="0">
                <a:latin typeface="Arial"/>
                <a:cs typeface="Arial"/>
              </a:rPr>
              <a:t>the</a:t>
            </a:r>
            <a:r>
              <a:rPr sz="1600" spc="10" dirty="0">
                <a:latin typeface="Arial"/>
                <a:cs typeface="Arial"/>
              </a:rPr>
              <a:t> </a:t>
            </a:r>
            <a:r>
              <a:rPr sz="1600" spc="-5" dirty="0">
                <a:latin typeface="Arial"/>
                <a:cs typeface="Arial"/>
              </a:rPr>
              <a:t>age</a:t>
            </a:r>
            <a:r>
              <a:rPr sz="1600" spc="10" dirty="0">
                <a:latin typeface="Arial"/>
                <a:cs typeface="Arial"/>
              </a:rPr>
              <a:t> </a:t>
            </a:r>
            <a:r>
              <a:rPr sz="1600" spc="-5" dirty="0">
                <a:latin typeface="Arial"/>
                <a:cs typeface="Arial"/>
              </a:rPr>
              <a:t>of</a:t>
            </a:r>
            <a:r>
              <a:rPr sz="1600" spc="10" dirty="0">
                <a:latin typeface="Arial"/>
                <a:cs typeface="Arial"/>
              </a:rPr>
              <a:t> </a:t>
            </a:r>
            <a:r>
              <a:rPr sz="1600" spc="-5" dirty="0">
                <a:latin typeface="Arial"/>
                <a:cs typeface="Arial"/>
              </a:rPr>
              <a:t>3, or </a:t>
            </a:r>
            <a:r>
              <a:rPr sz="1600" spc="-430" dirty="0">
                <a:latin typeface="Arial"/>
                <a:cs typeface="Arial"/>
              </a:rPr>
              <a:t> </a:t>
            </a:r>
            <a:r>
              <a:rPr sz="1600" spc="-5" dirty="0">
                <a:latin typeface="Arial"/>
                <a:cs typeface="Arial"/>
              </a:rPr>
              <a:t>from</a:t>
            </a:r>
            <a:r>
              <a:rPr sz="1600" spc="25" dirty="0">
                <a:latin typeface="Arial"/>
                <a:cs typeface="Arial"/>
              </a:rPr>
              <a:t> </a:t>
            </a:r>
            <a:r>
              <a:rPr sz="1600" spc="-5" dirty="0">
                <a:latin typeface="Arial"/>
                <a:cs typeface="Arial"/>
              </a:rPr>
              <a:t>the</a:t>
            </a:r>
            <a:r>
              <a:rPr sz="1600" spc="10" dirty="0">
                <a:latin typeface="Arial"/>
                <a:cs typeface="Arial"/>
              </a:rPr>
              <a:t> </a:t>
            </a:r>
            <a:r>
              <a:rPr sz="1600" spc="-5" dirty="0">
                <a:latin typeface="Arial"/>
                <a:cs typeface="Arial"/>
              </a:rPr>
              <a:t>age of</a:t>
            </a:r>
            <a:r>
              <a:rPr sz="1600" spc="10" dirty="0">
                <a:latin typeface="Arial"/>
                <a:cs typeface="Arial"/>
              </a:rPr>
              <a:t> </a:t>
            </a:r>
            <a:r>
              <a:rPr sz="1600" spc="-5" dirty="0">
                <a:latin typeface="Arial"/>
                <a:cs typeface="Arial"/>
              </a:rPr>
              <a:t>1</a:t>
            </a:r>
            <a:r>
              <a:rPr sz="1600" spc="10" dirty="0">
                <a:latin typeface="Arial"/>
                <a:cs typeface="Arial"/>
              </a:rPr>
              <a:t> </a:t>
            </a:r>
            <a:r>
              <a:rPr sz="1600" dirty="0">
                <a:latin typeface="Arial"/>
                <a:cs typeface="Arial"/>
              </a:rPr>
              <a:t>if</a:t>
            </a:r>
            <a:r>
              <a:rPr sz="1600" spc="-5" dirty="0">
                <a:latin typeface="Arial"/>
                <a:cs typeface="Arial"/>
              </a:rPr>
              <a:t> this</a:t>
            </a:r>
            <a:r>
              <a:rPr sz="1600" spc="5" dirty="0">
                <a:latin typeface="Arial"/>
                <a:cs typeface="Arial"/>
              </a:rPr>
              <a:t> </a:t>
            </a:r>
            <a:r>
              <a:rPr sz="1600" dirty="0">
                <a:latin typeface="Arial"/>
                <a:cs typeface="Arial"/>
              </a:rPr>
              <a:t>is</a:t>
            </a:r>
            <a:r>
              <a:rPr sz="1600" spc="-10" dirty="0">
                <a:latin typeface="Arial"/>
                <a:cs typeface="Arial"/>
              </a:rPr>
              <a:t> </a:t>
            </a:r>
            <a:r>
              <a:rPr sz="1600" spc="-5" dirty="0">
                <a:latin typeface="Arial"/>
                <a:cs typeface="Arial"/>
              </a:rPr>
              <a:t>needed because of </a:t>
            </a:r>
            <a:r>
              <a:rPr sz="1600" dirty="0">
                <a:latin typeface="Arial"/>
                <a:cs typeface="Arial"/>
              </a:rPr>
              <a:t> </a:t>
            </a:r>
            <a:r>
              <a:rPr sz="1600" spc="-5" dirty="0">
                <a:latin typeface="Arial"/>
                <a:cs typeface="Arial"/>
              </a:rPr>
              <a:t>parents'</a:t>
            </a:r>
            <a:r>
              <a:rPr sz="1600" spc="5" dirty="0">
                <a:latin typeface="Arial"/>
                <a:cs typeface="Arial"/>
              </a:rPr>
              <a:t> </a:t>
            </a:r>
            <a:r>
              <a:rPr sz="1600" spc="-10" dirty="0">
                <a:latin typeface="Arial"/>
                <a:cs typeface="Arial"/>
              </a:rPr>
              <a:t>work</a:t>
            </a:r>
            <a:r>
              <a:rPr sz="1600" spc="30" dirty="0">
                <a:latin typeface="Arial"/>
                <a:cs typeface="Arial"/>
              </a:rPr>
              <a:t> </a:t>
            </a:r>
            <a:r>
              <a:rPr sz="1600" spc="-5" dirty="0">
                <a:latin typeface="Arial"/>
                <a:cs typeface="Arial"/>
              </a:rPr>
              <a:t>or</a:t>
            </a:r>
            <a:r>
              <a:rPr sz="1600" spc="10" dirty="0">
                <a:latin typeface="Arial"/>
                <a:cs typeface="Arial"/>
              </a:rPr>
              <a:t> </a:t>
            </a:r>
            <a:r>
              <a:rPr sz="1600" spc="-5" dirty="0">
                <a:latin typeface="Arial"/>
                <a:cs typeface="Arial"/>
              </a:rPr>
              <a:t>studies</a:t>
            </a:r>
            <a:r>
              <a:rPr sz="1600" spc="10" dirty="0">
                <a:latin typeface="Arial"/>
                <a:cs typeface="Arial"/>
              </a:rPr>
              <a:t> </a:t>
            </a:r>
            <a:r>
              <a:rPr sz="1600" spc="-5" dirty="0">
                <a:latin typeface="Arial"/>
                <a:cs typeface="Arial"/>
              </a:rPr>
              <a:t>or</a:t>
            </a:r>
            <a:r>
              <a:rPr sz="1600" spc="10" dirty="0">
                <a:latin typeface="Arial"/>
                <a:cs typeface="Arial"/>
              </a:rPr>
              <a:t> </a:t>
            </a:r>
            <a:r>
              <a:rPr sz="1600" spc="-5" dirty="0">
                <a:latin typeface="Arial"/>
                <a:cs typeface="Arial"/>
              </a:rPr>
              <a:t>the</a:t>
            </a:r>
            <a:r>
              <a:rPr sz="1600" spc="15" dirty="0">
                <a:latin typeface="Arial"/>
                <a:cs typeface="Arial"/>
              </a:rPr>
              <a:t> </a:t>
            </a:r>
            <a:r>
              <a:rPr sz="1600" spc="-5" dirty="0">
                <a:latin typeface="Arial"/>
                <a:cs typeface="Arial"/>
              </a:rPr>
              <a:t>child's</a:t>
            </a:r>
            <a:r>
              <a:rPr sz="1600" spc="-15" dirty="0">
                <a:latin typeface="Arial"/>
                <a:cs typeface="Arial"/>
              </a:rPr>
              <a:t> </a:t>
            </a:r>
            <a:r>
              <a:rPr sz="1600" spc="-10" dirty="0">
                <a:latin typeface="Arial"/>
                <a:cs typeface="Arial"/>
              </a:rPr>
              <a:t>own</a:t>
            </a:r>
            <a:r>
              <a:rPr sz="1600" spc="15" dirty="0">
                <a:latin typeface="Arial"/>
                <a:cs typeface="Arial"/>
              </a:rPr>
              <a:t> </a:t>
            </a:r>
            <a:r>
              <a:rPr sz="1600" spc="-5" dirty="0">
                <a:latin typeface="Arial"/>
                <a:cs typeface="Arial"/>
              </a:rPr>
              <a:t>needs</a:t>
            </a:r>
            <a:endParaRPr sz="1600">
              <a:latin typeface="Arial"/>
              <a:cs typeface="Arial"/>
            </a:endParaRPr>
          </a:p>
          <a:p>
            <a:pPr marL="156845" marR="521970" indent="-144780">
              <a:lnSpc>
                <a:spcPct val="104400"/>
              </a:lnSpc>
              <a:spcBef>
                <a:spcPts val="994"/>
              </a:spcBef>
              <a:buClr>
                <a:srgbClr val="B1451C"/>
              </a:buClr>
              <a:buChar char="•"/>
              <a:tabLst>
                <a:tab pos="157480" algn="l"/>
              </a:tabLst>
            </a:pPr>
            <a:r>
              <a:rPr sz="1600" spc="-5" dirty="0">
                <a:latin typeface="Arial"/>
                <a:cs typeface="Arial"/>
              </a:rPr>
              <a:t>Should stimulate</a:t>
            </a:r>
            <a:r>
              <a:rPr sz="1600" spc="5" dirty="0">
                <a:latin typeface="Arial"/>
                <a:cs typeface="Arial"/>
              </a:rPr>
              <a:t> </a:t>
            </a:r>
            <a:r>
              <a:rPr sz="1600" spc="-5" dirty="0">
                <a:latin typeface="Arial"/>
                <a:cs typeface="Arial"/>
              </a:rPr>
              <a:t>the</a:t>
            </a:r>
            <a:r>
              <a:rPr sz="1600" spc="20" dirty="0">
                <a:latin typeface="Arial"/>
                <a:cs typeface="Arial"/>
              </a:rPr>
              <a:t> </a:t>
            </a:r>
            <a:r>
              <a:rPr sz="1600" spc="-5" dirty="0">
                <a:latin typeface="Arial"/>
                <a:cs typeface="Arial"/>
              </a:rPr>
              <a:t>child's</a:t>
            </a:r>
            <a:r>
              <a:rPr sz="1600" spc="-10" dirty="0">
                <a:latin typeface="Arial"/>
                <a:cs typeface="Arial"/>
              </a:rPr>
              <a:t> </a:t>
            </a:r>
            <a:r>
              <a:rPr sz="1600" spc="-5" dirty="0">
                <a:latin typeface="Arial"/>
                <a:cs typeface="Arial"/>
              </a:rPr>
              <a:t>development</a:t>
            </a:r>
            <a:r>
              <a:rPr sz="1600" spc="5" dirty="0">
                <a:latin typeface="Arial"/>
                <a:cs typeface="Arial"/>
              </a:rPr>
              <a:t> </a:t>
            </a:r>
            <a:r>
              <a:rPr sz="1600" spc="-5" dirty="0">
                <a:latin typeface="Arial"/>
                <a:cs typeface="Arial"/>
              </a:rPr>
              <a:t>and </a:t>
            </a:r>
            <a:r>
              <a:rPr sz="1600" spc="-430" dirty="0">
                <a:latin typeface="Arial"/>
                <a:cs typeface="Arial"/>
              </a:rPr>
              <a:t> </a:t>
            </a:r>
            <a:r>
              <a:rPr sz="1600" spc="-5" dirty="0">
                <a:latin typeface="Arial"/>
                <a:cs typeface="Arial"/>
              </a:rPr>
              <a:t>learning, and </a:t>
            </a:r>
            <a:r>
              <a:rPr sz="1600" dirty="0">
                <a:latin typeface="Arial"/>
                <a:cs typeface="Arial"/>
              </a:rPr>
              <a:t>also</a:t>
            </a:r>
            <a:r>
              <a:rPr sz="1600" spc="5" dirty="0">
                <a:latin typeface="Arial"/>
                <a:cs typeface="Arial"/>
              </a:rPr>
              <a:t> </a:t>
            </a:r>
            <a:r>
              <a:rPr sz="1600" spc="-5" dirty="0">
                <a:latin typeface="Arial"/>
                <a:cs typeface="Arial"/>
              </a:rPr>
              <a:t>provide a secure care </a:t>
            </a:r>
            <a:r>
              <a:rPr sz="1600" dirty="0">
                <a:latin typeface="Arial"/>
                <a:cs typeface="Arial"/>
              </a:rPr>
              <a:t> </a:t>
            </a:r>
            <a:r>
              <a:rPr sz="1600" spc="-5" dirty="0">
                <a:latin typeface="Arial"/>
                <a:cs typeface="Arial"/>
              </a:rPr>
              <a:t>environment</a:t>
            </a:r>
            <a:endParaRPr sz="16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5905499" y="0"/>
            <a:ext cx="3238500" cy="4751831"/>
          </a:xfrm>
          <a:prstGeom prst="rect">
            <a:avLst/>
          </a:prstGeom>
        </p:spPr>
      </p:pic>
      <p:sp>
        <p:nvSpPr>
          <p:cNvPr id="3" name="object 3"/>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4" name="object 4"/>
          <p:cNvPicPr/>
          <p:nvPr/>
        </p:nvPicPr>
        <p:blipFill>
          <a:blip r:embed="rId4" cstate="print"/>
          <a:stretch>
            <a:fillRect/>
          </a:stretch>
        </p:blipFill>
        <p:spPr>
          <a:xfrm>
            <a:off x="3886777" y="4887805"/>
            <a:ext cx="173171" cy="156748"/>
          </a:xfrm>
          <a:prstGeom prst="rect">
            <a:avLst/>
          </a:prstGeom>
        </p:spPr>
      </p:pic>
      <p:sp>
        <p:nvSpPr>
          <p:cNvPr id="5" name="object 5"/>
          <p:cNvSpPr txBox="1">
            <a:spLocks noGrp="1"/>
          </p:cNvSpPr>
          <p:nvPr>
            <p:ph type="title"/>
          </p:nvPr>
        </p:nvSpPr>
        <p:spPr>
          <a:xfrm>
            <a:off x="455300" y="484256"/>
            <a:ext cx="3114040" cy="513715"/>
          </a:xfrm>
          <a:prstGeom prst="rect">
            <a:avLst/>
          </a:prstGeom>
        </p:spPr>
        <p:txBody>
          <a:bodyPr vert="horz" wrap="square" lIns="0" tIns="13335" rIns="0" bIns="0" rtlCol="0">
            <a:spAutoFit/>
          </a:bodyPr>
          <a:lstStyle/>
          <a:p>
            <a:pPr marL="12700">
              <a:lnSpc>
                <a:spcPct val="100000"/>
              </a:lnSpc>
              <a:spcBef>
                <a:spcPts val="105"/>
              </a:spcBef>
            </a:pPr>
            <a:r>
              <a:rPr spc="-5" dirty="0"/>
              <a:t>Preschool</a:t>
            </a:r>
            <a:r>
              <a:rPr spc="-100" dirty="0"/>
              <a:t> </a:t>
            </a:r>
            <a:r>
              <a:rPr spc="-10" dirty="0"/>
              <a:t>class</a:t>
            </a:r>
          </a:p>
        </p:txBody>
      </p:sp>
      <p:sp>
        <p:nvSpPr>
          <p:cNvPr id="8" name="object 8"/>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7</a:t>
            </a:fld>
            <a:endParaRPr b="0" dirty="0">
              <a:latin typeface="Arial"/>
              <a:cs typeface="Arial"/>
            </a:endParaRPr>
          </a:p>
        </p:txBody>
      </p:sp>
      <p:sp>
        <p:nvSpPr>
          <p:cNvPr id="6" name="object 6"/>
          <p:cNvSpPr txBox="1"/>
          <p:nvPr/>
        </p:nvSpPr>
        <p:spPr>
          <a:xfrm>
            <a:off x="455300" y="1313746"/>
            <a:ext cx="4794250" cy="2174240"/>
          </a:xfrm>
          <a:prstGeom prst="rect">
            <a:avLst/>
          </a:prstGeom>
        </p:spPr>
        <p:txBody>
          <a:bodyPr vert="horz" wrap="square" lIns="0" tIns="1270" rIns="0" bIns="0" rtlCol="0">
            <a:spAutoFit/>
          </a:bodyPr>
          <a:lstStyle/>
          <a:p>
            <a:pPr marL="156845" marR="5080" indent="-144780">
              <a:lnSpc>
                <a:spcPct val="104400"/>
              </a:lnSpc>
              <a:spcBef>
                <a:spcPts val="10"/>
              </a:spcBef>
              <a:buClr>
                <a:srgbClr val="B1451C"/>
              </a:buClr>
              <a:buChar char="•"/>
              <a:tabLst>
                <a:tab pos="157480" algn="l"/>
              </a:tabLst>
            </a:pPr>
            <a:r>
              <a:rPr sz="1600" spc="-5" dirty="0">
                <a:latin typeface="Arial"/>
                <a:cs typeface="Arial"/>
              </a:rPr>
              <a:t>Compulsory</a:t>
            </a:r>
            <a:r>
              <a:rPr sz="1600" spc="10" dirty="0">
                <a:latin typeface="Arial"/>
                <a:cs typeface="Arial"/>
              </a:rPr>
              <a:t> </a:t>
            </a:r>
            <a:r>
              <a:rPr sz="1600" spc="-5" dirty="0">
                <a:latin typeface="Arial"/>
                <a:cs typeface="Arial"/>
              </a:rPr>
              <a:t>school form,</a:t>
            </a:r>
            <a:r>
              <a:rPr sz="1600" spc="40" dirty="0">
                <a:latin typeface="Arial"/>
                <a:cs typeface="Arial"/>
              </a:rPr>
              <a:t> </a:t>
            </a:r>
            <a:r>
              <a:rPr sz="1600" spc="-5" dirty="0">
                <a:latin typeface="Arial"/>
                <a:cs typeface="Arial"/>
              </a:rPr>
              <a:t>free</a:t>
            </a:r>
            <a:r>
              <a:rPr sz="1600" spc="20" dirty="0">
                <a:latin typeface="Arial"/>
                <a:cs typeface="Arial"/>
              </a:rPr>
              <a:t> </a:t>
            </a:r>
            <a:r>
              <a:rPr sz="1600" spc="-5" dirty="0">
                <a:latin typeface="Arial"/>
                <a:cs typeface="Arial"/>
              </a:rPr>
              <a:t>of</a:t>
            </a:r>
            <a:r>
              <a:rPr sz="1600" spc="15" dirty="0">
                <a:latin typeface="Arial"/>
                <a:cs typeface="Arial"/>
              </a:rPr>
              <a:t> </a:t>
            </a:r>
            <a:r>
              <a:rPr sz="1600" spc="-5" dirty="0">
                <a:latin typeface="Arial"/>
                <a:cs typeface="Arial"/>
              </a:rPr>
              <a:t>charge</a:t>
            </a:r>
            <a:r>
              <a:rPr sz="1600" spc="15" dirty="0">
                <a:latin typeface="Arial"/>
                <a:cs typeface="Arial"/>
              </a:rPr>
              <a:t> </a:t>
            </a:r>
            <a:r>
              <a:rPr sz="1600" spc="-5" dirty="0">
                <a:latin typeface="Arial"/>
                <a:cs typeface="Arial"/>
              </a:rPr>
              <a:t>for</a:t>
            </a:r>
            <a:r>
              <a:rPr sz="1600" spc="30" dirty="0">
                <a:latin typeface="Arial"/>
                <a:cs typeface="Arial"/>
              </a:rPr>
              <a:t> </a:t>
            </a:r>
            <a:r>
              <a:rPr sz="1600" spc="-5" dirty="0">
                <a:latin typeface="Arial"/>
                <a:cs typeface="Arial"/>
              </a:rPr>
              <a:t>children </a:t>
            </a:r>
            <a:r>
              <a:rPr sz="1600" spc="-430" dirty="0">
                <a:latin typeface="Arial"/>
                <a:cs typeface="Arial"/>
              </a:rPr>
              <a:t> </a:t>
            </a:r>
            <a:r>
              <a:rPr sz="1600" spc="-5" dirty="0">
                <a:latin typeface="Arial"/>
                <a:cs typeface="Arial"/>
              </a:rPr>
              <a:t>aged</a:t>
            </a:r>
            <a:r>
              <a:rPr sz="1600" spc="-10" dirty="0">
                <a:latin typeface="Arial"/>
                <a:cs typeface="Arial"/>
              </a:rPr>
              <a:t> </a:t>
            </a:r>
            <a:r>
              <a:rPr sz="1600" spc="-5" dirty="0">
                <a:latin typeface="Arial"/>
                <a:cs typeface="Arial"/>
              </a:rPr>
              <a:t>6</a:t>
            </a:r>
            <a:endParaRPr sz="1600">
              <a:latin typeface="Arial"/>
              <a:cs typeface="Arial"/>
            </a:endParaRPr>
          </a:p>
          <a:p>
            <a:pPr marL="157480" indent="-144780">
              <a:lnSpc>
                <a:spcPct val="100000"/>
              </a:lnSpc>
              <a:spcBef>
                <a:spcPts val="1080"/>
              </a:spcBef>
              <a:buClr>
                <a:srgbClr val="B1451C"/>
              </a:buClr>
              <a:buChar char="•"/>
              <a:tabLst>
                <a:tab pos="157480" algn="l"/>
              </a:tabLst>
            </a:pPr>
            <a:r>
              <a:rPr sz="1600" spc="-5" dirty="0">
                <a:latin typeface="Arial"/>
                <a:cs typeface="Arial"/>
              </a:rPr>
              <a:t>Covers</a:t>
            </a:r>
            <a:r>
              <a:rPr sz="1600" spc="5" dirty="0">
                <a:latin typeface="Arial"/>
                <a:cs typeface="Arial"/>
              </a:rPr>
              <a:t> </a:t>
            </a:r>
            <a:r>
              <a:rPr sz="1600" spc="-5" dirty="0">
                <a:latin typeface="Arial"/>
                <a:cs typeface="Arial"/>
              </a:rPr>
              <a:t>a</a:t>
            </a:r>
            <a:r>
              <a:rPr sz="1600" spc="15" dirty="0">
                <a:latin typeface="Arial"/>
                <a:cs typeface="Arial"/>
              </a:rPr>
              <a:t> </a:t>
            </a:r>
            <a:r>
              <a:rPr sz="1600" spc="-5" dirty="0">
                <a:latin typeface="Arial"/>
                <a:cs typeface="Arial"/>
              </a:rPr>
              <a:t>minimum</a:t>
            </a:r>
            <a:r>
              <a:rPr sz="1600" dirty="0">
                <a:latin typeface="Arial"/>
                <a:cs typeface="Arial"/>
              </a:rPr>
              <a:t> </a:t>
            </a:r>
            <a:r>
              <a:rPr sz="1600" spc="-5" dirty="0">
                <a:latin typeface="Arial"/>
                <a:cs typeface="Arial"/>
              </a:rPr>
              <a:t>of</a:t>
            </a:r>
            <a:r>
              <a:rPr sz="1600" spc="15" dirty="0">
                <a:latin typeface="Arial"/>
                <a:cs typeface="Arial"/>
              </a:rPr>
              <a:t> </a:t>
            </a:r>
            <a:r>
              <a:rPr sz="1600" spc="-5" dirty="0">
                <a:latin typeface="Arial"/>
                <a:cs typeface="Arial"/>
              </a:rPr>
              <a:t>525 hours</a:t>
            </a:r>
            <a:r>
              <a:rPr sz="1600" spc="20" dirty="0">
                <a:latin typeface="Arial"/>
                <a:cs typeface="Arial"/>
              </a:rPr>
              <a:t> </a:t>
            </a:r>
            <a:r>
              <a:rPr sz="1600" spc="-5" dirty="0">
                <a:latin typeface="Arial"/>
                <a:cs typeface="Arial"/>
              </a:rPr>
              <a:t>per</a:t>
            </a:r>
            <a:r>
              <a:rPr sz="1600" spc="5" dirty="0">
                <a:latin typeface="Arial"/>
                <a:cs typeface="Arial"/>
              </a:rPr>
              <a:t> </a:t>
            </a:r>
            <a:r>
              <a:rPr sz="1600" spc="-5" dirty="0">
                <a:latin typeface="Arial"/>
                <a:cs typeface="Arial"/>
              </a:rPr>
              <a:t>academic</a:t>
            </a:r>
            <a:r>
              <a:rPr sz="1600" spc="10" dirty="0">
                <a:latin typeface="Arial"/>
                <a:cs typeface="Arial"/>
              </a:rPr>
              <a:t> </a:t>
            </a:r>
            <a:r>
              <a:rPr sz="1600" spc="-10" dirty="0">
                <a:latin typeface="Arial"/>
                <a:cs typeface="Arial"/>
              </a:rPr>
              <a:t>year</a:t>
            </a:r>
            <a:endParaRPr sz="1600">
              <a:latin typeface="Arial"/>
              <a:cs typeface="Arial"/>
            </a:endParaRPr>
          </a:p>
          <a:p>
            <a:pPr marL="156845" marR="111760" indent="-144780">
              <a:lnSpc>
                <a:spcPct val="103699"/>
              </a:lnSpc>
              <a:spcBef>
                <a:spcPts val="1010"/>
              </a:spcBef>
              <a:buClr>
                <a:srgbClr val="B1451C"/>
              </a:buClr>
              <a:buChar char="•"/>
              <a:tabLst>
                <a:tab pos="157480" algn="l"/>
              </a:tabLst>
            </a:pPr>
            <a:r>
              <a:rPr sz="1600" spc="-5" dirty="0">
                <a:latin typeface="Arial"/>
                <a:cs typeface="Arial"/>
              </a:rPr>
              <a:t>Should</a:t>
            </a:r>
            <a:r>
              <a:rPr sz="1600" spc="-10" dirty="0">
                <a:latin typeface="Arial"/>
                <a:cs typeface="Arial"/>
              </a:rPr>
              <a:t> </a:t>
            </a:r>
            <a:r>
              <a:rPr sz="1600" spc="-5" dirty="0">
                <a:latin typeface="Arial"/>
                <a:cs typeface="Arial"/>
              </a:rPr>
              <a:t>stimulate</a:t>
            </a:r>
            <a:r>
              <a:rPr sz="1600" spc="5" dirty="0">
                <a:latin typeface="Arial"/>
                <a:cs typeface="Arial"/>
              </a:rPr>
              <a:t> </a:t>
            </a:r>
            <a:r>
              <a:rPr sz="1600" dirty="0">
                <a:latin typeface="Arial"/>
                <a:cs typeface="Arial"/>
              </a:rPr>
              <a:t>pupils'</a:t>
            </a:r>
            <a:r>
              <a:rPr sz="1600" spc="-20" dirty="0">
                <a:latin typeface="Arial"/>
                <a:cs typeface="Arial"/>
              </a:rPr>
              <a:t> </a:t>
            </a:r>
            <a:r>
              <a:rPr sz="1600" spc="-5" dirty="0">
                <a:latin typeface="Arial"/>
                <a:cs typeface="Arial"/>
              </a:rPr>
              <a:t>development</a:t>
            </a:r>
            <a:r>
              <a:rPr sz="1600" dirty="0">
                <a:latin typeface="Arial"/>
                <a:cs typeface="Arial"/>
              </a:rPr>
              <a:t> </a:t>
            </a:r>
            <a:r>
              <a:rPr sz="1600" spc="-5" dirty="0">
                <a:latin typeface="Arial"/>
                <a:cs typeface="Arial"/>
              </a:rPr>
              <a:t>and</a:t>
            </a:r>
            <a:r>
              <a:rPr sz="1600" spc="20" dirty="0">
                <a:latin typeface="Arial"/>
                <a:cs typeface="Arial"/>
              </a:rPr>
              <a:t> </a:t>
            </a:r>
            <a:r>
              <a:rPr sz="1600" spc="-5" dirty="0">
                <a:latin typeface="Arial"/>
                <a:cs typeface="Arial"/>
              </a:rPr>
              <a:t>learning </a:t>
            </a:r>
            <a:r>
              <a:rPr sz="1600" spc="-430" dirty="0">
                <a:latin typeface="Arial"/>
                <a:cs typeface="Arial"/>
              </a:rPr>
              <a:t> </a:t>
            </a:r>
            <a:r>
              <a:rPr sz="1600" spc="-5" dirty="0">
                <a:latin typeface="Arial"/>
                <a:cs typeface="Arial"/>
              </a:rPr>
              <a:t>and</a:t>
            </a:r>
            <a:r>
              <a:rPr sz="1600" spc="-10" dirty="0">
                <a:latin typeface="Arial"/>
                <a:cs typeface="Arial"/>
              </a:rPr>
              <a:t> </a:t>
            </a:r>
            <a:r>
              <a:rPr sz="1600" spc="-5" dirty="0">
                <a:latin typeface="Arial"/>
                <a:cs typeface="Arial"/>
              </a:rPr>
              <a:t>prepare</a:t>
            </a:r>
            <a:r>
              <a:rPr sz="1600" spc="20" dirty="0">
                <a:latin typeface="Arial"/>
                <a:cs typeface="Arial"/>
              </a:rPr>
              <a:t> </a:t>
            </a:r>
            <a:r>
              <a:rPr sz="1600" spc="-5" dirty="0">
                <a:latin typeface="Arial"/>
                <a:cs typeface="Arial"/>
              </a:rPr>
              <a:t>them</a:t>
            </a:r>
            <a:r>
              <a:rPr sz="1600" spc="25" dirty="0">
                <a:latin typeface="Arial"/>
                <a:cs typeface="Arial"/>
              </a:rPr>
              <a:t> </a:t>
            </a:r>
            <a:r>
              <a:rPr sz="1600" spc="-5" dirty="0">
                <a:latin typeface="Arial"/>
                <a:cs typeface="Arial"/>
              </a:rPr>
              <a:t>for</a:t>
            </a:r>
            <a:r>
              <a:rPr sz="1600" spc="5" dirty="0">
                <a:latin typeface="Arial"/>
                <a:cs typeface="Arial"/>
              </a:rPr>
              <a:t> </a:t>
            </a:r>
            <a:r>
              <a:rPr sz="1600" spc="-5" dirty="0">
                <a:latin typeface="Arial"/>
                <a:cs typeface="Arial"/>
              </a:rPr>
              <a:t>further</a:t>
            </a:r>
            <a:r>
              <a:rPr sz="1600" spc="30" dirty="0">
                <a:latin typeface="Arial"/>
                <a:cs typeface="Arial"/>
              </a:rPr>
              <a:t> </a:t>
            </a:r>
            <a:r>
              <a:rPr sz="1600" spc="-5" dirty="0">
                <a:latin typeface="Arial"/>
                <a:cs typeface="Arial"/>
              </a:rPr>
              <a:t>education</a:t>
            </a:r>
            <a:endParaRPr sz="1600">
              <a:latin typeface="Arial"/>
              <a:cs typeface="Arial"/>
            </a:endParaRPr>
          </a:p>
          <a:p>
            <a:pPr marL="156845" marR="46355" indent="-144780">
              <a:lnSpc>
                <a:spcPct val="104400"/>
              </a:lnSpc>
              <a:spcBef>
                <a:spcPts val="994"/>
              </a:spcBef>
              <a:buClr>
                <a:srgbClr val="B1451C"/>
              </a:buClr>
              <a:buChar char="•"/>
              <a:tabLst>
                <a:tab pos="157480" algn="l"/>
              </a:tabLst>
            </a:pPr>
            <a:r>
              <a:rPr sz="1600" spc="-5" dirty="0">
                <a:latin typeface="Arial"/>
                <a:cs typeface="Arial"/>
              </a:rPr>
              <a:t>Combines</a:t>
            </a:r>
            <a:r>
              <a:rPr sz="1600" spc="-10" dirty="0">
                <a:latin typeface="Arial"/>
                <a:cs typeface="Arial"/>
              </a:rPr>
              <a:t> </a:t>
            </a:r>
            <a:r>
              <a:rPr sz="1600" spc="-5" dirty="0">
                <a:latin typeface="Arial"/>
                <a:cs typeface="Arial"/>
              </a:rPr>
              <a:t>the</a:t>
            </a:r>
            <a:r>
              <a:rPr sz="1600" spc="10" dirty="0">
                <a:latin typeface="Arial"/>
                <a:cs typeface="Arial"/>
              </a:rPr>
              <a:t> </a:t>
            </a:r>
            <a:r>
              <a:rPr sz="1600" spc="-5" dirty="0">
                <a:latin typeface="Arial"/>
                <a:cs typeface="Arial"/>
              </a:rPr>
              <a:t>working</a:t>
            </a:r>
            <a:r>
              <a:rPr sz="1600" spc="10" dirty="0">
                <a:latin typeface="Arial"/>
                <a:cs typeface="Arial"/>
              </a:rPr>
              <a:t> </a:t>
            </a:r>
            <a:r>
              <a:rPr sz="1600" spc="-5" dirty="0">
                <a:latin typeface="Arial"/>
                <a:cs typeface="Arial"/>
              </a:rPr>
              <a:t>approaches</a:t>
            </a:r>
            <a:r>
              <a:rPr sz="1600" spc="15" dirty="0">
                <a:latin typeface="Arial"/>
                <a:cs typeface="Arial"/>
              </a:rPr>
              <a:t> </a:t>
            </a:r>
            <a:r>
              <a:rPr sz="1600" spc="-5" dirty="0">
                <a:latin typeface="Arial"/>
                <a:cs typeface="Arial"/>
              </a:rPr>
              <a:t>and methods</a:t>
            </a:r>
            <a:r>
              <a:rPr sz="1600" spc="15" dirty="0">
                <a:latin typeface="Arial"/>
                <a:cs typeface="Arial"/>
              </a:rPr>
              <a:t> </a:t>
            </a:r>
            <a:r>
              <a:rPr sz="1600" spc="-5" dirty="0">
                <a:latin typeface="Arial"/>
                <a:cs typeface="Arial"/>
              </a:rPr>
              <a:t>of </a:t>
            </a:r>
            <a:r>
              <a:rPr sz="1600" spc="-425" dirty="0">
                <a:latin typeface="Arial"/>
                <a:cs typeface="Arial"/>
              </a:rPr>
              <a:t> </a:t>
            </a:r>
            <a:r>
              <a:rPr sz="1600" spc="-5" dirty="0">
                <a:latin typeface="Arial"/>
                <a:cs typeface="Arial"/>
              </a:rPr>
              <a:t>the</a:t>
            </a:r>
            <a:r>
              <a:rPr sz="1600" spc="5" dirty="0">
                <a:latin typeface="Arial"/>
                <a:cs typeface="Arial"/>
              </a:rPr>
              <a:t> </a:t>
            </a:r>
            <a:r>
              <a:rPr sz="1600" spc="-5" dirty="0">
                <a:latin typeface="Arial"/>
                <a:cs typeface="Arial"/>
              </a:rPr>
              <a:t>preschool</a:t>
            </a:r>
            <a:r>
              <a:rPr sz="1600" spc="-10" dirty="0">
                <a:latin typeface="Arial"/>
                <a:cs typeface="Arial"/>
              </a:rPr>
              <a:t> </a:t>
            </a:r>
            <a:r>
              <a:rPr sz="1600" spc="-5" dirty="0">
                <a:latin typeface="Arial"/>
                <a:cs typeface="Arial"/>
              </a:rPr>
              <a:t>and</a:t>
            </a:r>
            <a:r>
              <a:rPr sz="1600" spc="10" dirty="0">
                <a:latin typeface="Arial"/>
                <a:cs typeface="Arial"/>
              </a:rPr>
              <a:t> </a:t>
            </a:r>
            <a:r>
              <a:rPr sz="1600" spc="-5" dirty="0">
                <a:latin typeface="Arial"/>
                <a:cs typeface="Arial"/>
              </a:rPr>
              <a:t>school</a:t>
            </a:r>
            <a:endParaRPr sz="16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5905499" y="0"/>
            <a:ext cx="3238487" cy="4751831"/>
          </a:xfrm>
          <a:prstGeom prst="rect">
            <a:avLst/>
          </a:prstGeom>
        </p:spPr>
      </p:pic>
      <p:sp>
        <p:nvSpPr>
          <p:cNvPr id="3" name="object 3"/>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4" name="object 4"/>
          <p:cNvPicPr/>
          <p:nvPr/>
        </p:nvPicPr>
        <p:blipFill>
          <a:blip r:embed="rId4" cstate="print"/>
          <a:stretch>
            <a:fillRect/>
          </a:stretch>
        </p:blipFill>
        <p:spPr>
          <a:xfrm>
            <a:off x="3886777" y="4887805"/>
            <a:ext cx="173171" cy="156748"/>
          </a:xfrm>
          <a:prstGeom prst="rect">
            <a:avLst/>
          </a:prstGeom>
        </p:spPr>
      </p:pic>
      <p:sp>
        <p:nvSpPr>
          <p:cNvPr id="5" name="object 5"/>
          <p:cNvSpPr txBox="1">
            <a:spLocks noGrp="1"/>
          </p:cNvSpPr>
          <p:nvPr>
            <p:ph type="title"/>
          </p:nvPr>
        </p:nvSpPr>
        <p:spPr>
          <a:xfrm>
            <a:off x="455300" y="484256"/>
            <a:ext cx="3816350" cy="513715"/>
          </a:xfrm>
          <a:prstGeom prst="rect">
            <a:avLst/>
          </a:prstGeom>
        </p:spPr>
        <p:txBody>
          <a:bodyPr vert="horz" wrap="square" lIns="0" tIns="13335" rIns="0" bIns="0" rtlCol="0">
            <a:spAutoFit/>
          </a:bodyPr>
          <a:lstStyle/>
          <a:p>
            <a:pPr marL="12700">
              <a:lnSpc>
                <a:spcPct val="100000"/>
              </a:lnSpc>
              <a:spcBef>
                <a:spcPts val="105"/>
              </a:spcBef>
            </a:pPr>
            <a:r>
              <a:rPr spc="-5" dirty="0"/>
              <a:t>Compulsory</a:t>
            </a:r>
            <a:r>
              <a:rPr spc="-95" dirty="0"/>
              <a:t> </a:t>
            </a:r>
            <a:r>
              <a:rPr spc="-5" dirty="0"/>
              <a:t>school</a:t>
            </a:r>
          </a:p>
        </p:txBody>
      </p:sp>
      <p:sp>
        <p:nvSpPr>
          <p:cNvPr id="8" name="object 8"/>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8</a:t>
            </a:fld>
            <a:endParaRPr b="0" dirty="0">
              <a:latin typeface="Arial"/>
              <a:cs typeface="Arial"/>
            </a:endParaRPr>
          </a:p>
        </p:txBody>
      </p:sp>
      <p:sp>
        <p:nvSpPr>
          <p:cNvPr id="6" name="object 6"/>
          <p:cNvSpPr txBox="1"/>
          <p:nvPr/>
        </p:nvSpPr>
        <p:spPr>
          <a:xfrm>
            <a:off x="455300" y="1141921"/>
            <a:ext cx="4695825" cy="2566035"/>
          </a:xfrm>
          <a:prstGeom prst="rect">
            <a:avLst/>
          </a:prstGeom>
        </p:spPr>
        <p:txBody>
          <a:bodyPr vert="horz" wrap="square" lIns="0" tIns="149860" rIns="0" bIns="0" rtlCol="0">
            <a:spAutoFit/>
          </a:bodyPr>
          <a:lstStyle/>
          <a:p>
            <a:pPr marL="157480" indent="-144780">
              <a:lnSpc>
                <a:spcPct val="100000"/>
              </a:lnSpc>
              <a:spcBef>
                <a:spcPts val="1180"/>
              </a:spcBef>
              <a:buClr>
                <a:srgbClr val="B1451C"/>
              </a:buClr>
              <a:buChar char="•"/>
              <a:tabLst>
                <a:tab pos="157480" algn="l"/>
              </a:tabLst>
            </a:pPr>
            <a:r>
              <a:rPr sz="1600" spc="-5" dirty="0">
                <a:latin typeface="Arial"/>
                <a:cs typeface="Arial"/>
              </a:rPr>
              <a:t>School</a:t>
            </a:r>
            <a:r>
              <a:rPr sz="1600" spc="-10" dirty="0">
                <a:latin typeface="Arial"/>
                <a:cs typeface="Arial"/>
              </a:rPr>
              <a:t> years:</a:t>
            </a:r>
            <a:r>
              <a:rPr sz="1600" spc="40" dirty="0">
                <a:latin typeface="Arial"/>
                <a:cs typeface="Arial"/>
              </a:rPr>
              <a:t> </a:t>
            </a:r>
            <a:r>
              <a:rPr sz="1600" spc="-5" dirty="0">
                <a:latin typeface="Arial"/>
                <a:cs typeface="Arial"/>
              </a:rPr>
              <a:t>Preschool </a:t>
            </a:r>
            <a:r>
              <a:rPr sz="1600" dirty="0">
                <a:latin typeface="Arial"/>
                <a:cs typeface="Arial"/>
              </a:rPr>
              <a:t>class</a:t>
            </a:r>
            <a:r>
              <a:rPr sz="1600" spc="-5" dirty="0">
                <a:latin typeface="Arial"/>
                <a:cs typeface="Arial"/>
              </a:rPr>
              <a:t> to</a:t>
            </a:r>
            <a:r>
              <a:rPr sz="1600" spc="15" dirty="0">
                <a:latin typeface="Arial"/>
                <a:cs typeface="Arial"/>
              </a:rPr>
              <a:t> </a:t>
            </a:r>
            <a:r>
              <a:rPr sz="1600" spc="-10" dirty="0">
                <a:latin typeface="Arial"/>
                <a:cs typeface="Arial"/>
              </a:rPr>
              <a:t>year</a:t>
            </a:r>
            <a:r>
              <a:rPr sz="1600" spc="25" dirty="0">
                <a:latin typeface="Arial"/>
                <a:cs typeface="Arial"/>
              </a:rPr>
              <a:t> </a:t>
            </a:r>
            <a:r>
              <a:rPr sz="1600" spc="-5" dirty="0">
                <a:latin typeface="Arial"/>
                <a:cs typeface="Arial"/>
              </a:rPr>
              <a:t>9</a:t>
            </a:r>
            <a:r>
              <a:rPr sz="1600" spc="15" dirty="0">
                <a:latin typeface="Arial"/>
                <a:cs typeface="Arial"/>
              </a:rPr>
              <a:t> </a:t>
            </a:r>
            <a:r>
              <a:rPr sz="1600" spc="-5" dirty="0">
                <a:latin typeface="Arial"/>
                <a:cs typeface="Arial"/>
              </a:rPr>
              <a:t>(10</a:t>
            </a:r>
            <a:r>
              <a:rPr sz="1600" spc="15" dirty="0">
                <a:latin typeface="Arial"/>
                <a:cs typeface="Arial"/>
              </a:rPr>
              <a:t> </a:t>
            </a:r>
            <a:r>
              <a:rPr sz="1600" spc="-10" dirty="0">
                <a:latin typeface="Arial"/>
                <a:cs typeface="Arial"/>
              </a:rPr>
              <a:t>years)</a:t>
            </a:r>
            <a:endParaRPr sz="1600">
              <a:latin typeface="Arial"/>
              <a:cs typeface="Arial"/>
            </a:endParaRPr>
          </a:p>
          <a:p>
            <a:pPr marL="157480" indent="-144780">
              <a:lnSpc>
                <a:spcPct val="100000"/>
              </a:lnSpc>
              <a:spcBef>
                <a:spcPts val="1080"/>
              </a:spcBef>
              <a:buClr>
                <a:srgbClr val="B1451C"/>
              </a:buClr>
              <a:buChar char="•"/>
              <a:tabLst>
                <a:tab pos="157480" algn="l"/>
              </a:tabLst>
            </a:pPr>
            <a:r>
              <a:rPr sz="1600" spc="-5" dirty="0">
                <a:latin typeface="Arial"/>
                <a:cs typeface="Arial"/>
              </a:rPr>
              <a:t>Grades</a:t>
            </a:r>
            <a:r>
              <a:rPr sz="1600" spc="15" dirty="0">
                <a:latin typeface="Arial"/>
                <a:cs typeface="Arial"/>
              </a:rPr>
              <a:t> </a:t>
            </a:r>
            <a:r>
              <a:rPr sz="1600" spc="-5" dirty="0">
                <a:latin typeface="Arial"/>
                <a:cs typeface="Arial"/>
              </a:rPr>
              <a:t>from</a:t>
            </a:r>
            <a:r>
              <a:rPr sz="1600" spc="20" dirty="0">
                <a:latin typeface="Arial"/>
                <a:cs typeface="Arial"/>
              </a:rPr>
              <a:t> </a:t>
            </a:r>
            <a:r>
              <a:rPr sz="1600" spc="-10" dirty="0">
                <a:latin typeface="Arial"/>
                <a:cs typeface="Arial"/>
              </a:rPr>
              <a:t>year</a:t>
            </a:r>
            <a:r>
              <a:rPr sz="1600" spc="25" dirty="0">
                <a:latin typeface="Arial"/>
                <a:cs typeface="Arial"/>
              </a:rPr>
              <a:t> </a:t>
            </a:r>
            <a:r>
              <a:rPr sz="1600" spc="-5" dirty="0">
                <a:latin typeface="Arial"/>
                <a:cs typeface="Arial"/>
              </a:rPr>
              <a:t>6</a:t>
            </a:r>
            <a:r>
              <a:rPr sz="1600" spc="5" dirty="0">
                <a:latin typeface="Arial"/>
                <a:cs typeface="Arial"/>
              </a:rPr>
              <a:t> </a:t>
            </a:r>
            <a:r>
              <a:rPr sz="1600" spc="-5" dirty="0">
                <a:latin typeface="Arial"/>
                <a:cs typeface="Arial"/>
              </a:rPr>
              <a:t>to</a:t>
            </a:r>
            <a:r>
              <a:rPr sz="1600" spc="5" dirty="0">
                <a:latin typeface="Arial"/>
                <a:cs typeface="Arial"/>
              </a:rPr>
              <a:t> </a:t>
            </a:r>
            <a:r>
              <a:rPr sz="1600" spc="-10" dirty="0">
                <a:latin typeface="Arial"/>
                <a:cs typeface="Arial"/>
              </a:rPr>
              <a:t>year</a:t>
            </a:r>
            <a:r>
              <a:rPr sz="1600" spc="5" dirty="0">
                <a:latin typeface="Arial"/>
                <a:cs typeface="Arial"/>
              </a:rPr>
              <a:t> </a:t>
            </a:r>
            <a:r>
              <a:rPr sz="1600" spc="-5" dirty="0">
                <a:latin typeface="Arial"/>
                <a:cs typeface="Arial"/>
              </a:rPr>
              <a:t>9</a:t>
            </a:r>
            <a:endParaRPr sz="1600">
              <a:latin typeface="Arial"/>
              <a:cs typeface="Arial"/>
            </a:endParaRPr>
          </a:p>
          <a:p>
            <a:pPr marL="157480" indent="-144780">
              <a:lnSpc>
                <a:spcPct val="100000"/>
              </a:lnSpc>
              <a:spcBef>
                <a:spcPts val="1080"/>
              </a:spcBef>
              <a:buClr>
                <a:srgbClr val="B1451C"/>
              </a:buClr>
              <a:buChar char="•"/>
              <a:tabLst>
                <a:tab pos="157480" algn="l"/>
              </a:tabLst>
            </a:pPr>
            <a:r>
              <a:rPr sz="1600" spc="-5" dirty="0">
                <a:latin typeface="Arial"/>
                <a:cs typeface="Arial"/>
              </a:rPr>
              <a:t>School</a:t>
            </a:r>
            <a:r>
              <a:rPr sz="1600" spc="-40" dirty="0">
                <a:latin typeface="Arial"/>
                <a:cs typeface="Arial"/>
              </a:rPr>
              <a:t> </a:t>
            </a:r>
            <a:r>
              <a:rPr sz="1600" spc="-10" dirty="0">
                <a:latin typeface="Arial"/>
                <a:cs typeface="Arial"/>
              </a:rPr>
              <a:t>years</a:t>
            </a:r>
            <a:r>
              <a:rPr sz="1600" dirty="0">
                <a:latin typeface="Arial"/>
                <a:cs typeface="Arial"/>
              </a:rPr>
              <a:t> </a:t>
            </a:r>
            <a:r>
              <a:rPr sz="1600" spc="-5" dirty="0">
                <a:latin typeface="Arial"/>
                <a:cs typeface="Arial"/>
              </a:rPr>
              <a:t>1-3</a:t>
            </a:r>
            <a:endParaRPr sz="1600">
              <a:latin typeface="Arial"/>
              <a:cs typeface="Arial"/>
            </a:endParaRPr>
          </a:p>
          <a:p>
            <a:pPr marL="157480" indent="-144780">
              <a:lnSpc>
                <a:spcPct val="100000"/>
              </a:lnSpc>
              <a:spcBef>
                <a:spcPts val="1080"/>
              </a:spcBef>
              <a:buClr>
                <a:srgbClr val="B1451C"/>
              </a:buClr>
              <a:buChar char="•"/>
              <a:tabLst>
                <a:tab pos="157480" algn="l"/>
              </a:tabLst>
            </a:pPr>
            <a:r>
              <a:rPr sz="1600" spc="-5" dirty="0">
                <a:latin typeface="Arial"/>
                <a:cs typeface="Arial"/>
              </a:rPr>
              <a:t>School</a:t>
            </a:r>
            <a:r>
              <a:rPr sz="1600" spc="-40" dirty="0">
                <a:latin typeface="Arial"/>
                <a:cs typeface="Arial"/>
              </a:rPr>
              <a:t> </a:t>
            </a:r>
            <a:r>
              <a:rPr sz="1600" spc="-10" dirty="0">
                <a:latin typeface="Arial"/>
                <a:cs typeface="Arial"/>
              </a:rPr>
              <a:t>years</a:t>
            </a:r>
            <a:r>
              <a:rPr sz="1600" dirty="0">
                <a:latin typeface="Arial"/>
                <a:cs typeface="Arial"/>
              </a:rPr>
              <a:t> </a:t>
            </a:r>
            <a:r>
              <a:rPr sz="1600" spc="-5" dirty="0">
                <a:latin typeface="Arial"/>
                <a:cs typeface="Arial"/>
              </a:rPr>
              <a:t>4-6</a:t>
            </a:r>
            <a:endParaRPr sz="1600">
              <a:latin typeface="Arial"/>
              <a:cs typeface="Arial"/>
            </a:endParaRPr>
          </a:p>
          <a:p>
            <a:pPr marL="157480" indent="-144780">
              <a:lnSpc>
                <a:spcPct val="100000"/>
              </a:lnSpc>
              <a:spcBef>
                <a:spcPts val="1080"/>
              </a:spcBef>
              <a:buClr>
                <a:srgbClr val="B1451C"/>
              </a:buClr>
              <a:buChar char="•"/>
              <a:tabLst>
                <a:tab pos="157480" algn="l"/>
              </a:tabLst>
            </a:pPr>
            <a:r>
              <a:rPr sz="1600" spc="-5" dirty="0">
                <a:latin typeface="Arial"/>
                <a:cs typeface="Arial"/>
              </a:rPr>
              <a:t>School</a:t>
            </a:r>
            <a:r>
              <a:rPr sz="1600" spc="-40" dirty="0">
                <a:latin typeface="Arial"/>
                <a:cs typeface="Arial"/>
              </a:rPr>
              <a:t> </a:t>
            </a:r>
            <a:r>
              <a:rPr sz="1600" spc="-10" dirty="0">
                <a:latin typeface="Arial"/>
                <a:cs typeface="Arial"/>
              </a:rPr>
              <a:t>years</a:t>
            </a:r>
            <a:r>
              <a:rPr sz="1600" dirty="0">
                <a:latin typeface="Arial"/>
                <a:cs typeface="Arial"/>
              </a:rPr>
              <a:t> </a:t>
            </a:r>
            <a:r>
              <a:rPr sz="1600" spc="-5" dirty="0">
                <a:latin typeface="Arial"/>
                <a:cs typeface="Arial"/>
              </a:rPr>
              <a:t>7-9</a:t>
            </a:r>
            <a:endParaRPr sz="1600">
              <a:latin typeface="Arial"/>
              <a:cs typeface="Arial"/>
            </a:endParaRPr>
          </a:p>
          <a:p>
            <a:pPr marL="157480" marR="476250" indent="-145415">
              <a:lnSpc>
                <a:spcPct val="104400"/>
              </a:lnSpc>
              <a:spcBef>
                <a:spcPts val="994"/>
              </a:spcBef>
              <a:buClr>
                <a:srgbClr val="B1451C"/>
              </a:buClr>
              <a:buChar char="•"/>
              <a:tabLst>
                <a:tab pos="157480" algn="l"/>
              </a:tabLst>
            </a:pPr>
            <a:r>
              <a:rPr sz="1600" spc="-5" dirty="0">
                <a:latin typeface="Arial"/>
                <a:cs typeface="Arial"/>
              </a:rPr>
              <a:t>A</a:t>
            </a:r>
            <a:r>
              <a:rPr sz="1600" spc="-90" dirty="0">
                <a:latin typeface="Arial"/>
                <a:cs typeface="Arial"/>
              </a:rPr>
              <a:t> </a:t>
            </a:r>
            <a:r>
              <a:rPr sz="1600" b="1" spc="-10" dirty="0">
                <a:latin typeface="Arial"/>
                <a:cs typeface="Arial"/>
              </a:rPr>
              <a:t>syllabus</a:t>
            </a:r>
            <a:r>
              <a:rPr sz="1600" b="1" spc="45" dirty="0">
                <a:latin typeface="Arial"/>
                <a:cs typeface="Arial"/>
              </a:rPr>
              <a:t> </a:t>
            </a:r>
            <a:r>
              <a:rPr sz="1600" b="1" spc="-5" dirty="0">
                <a:latin typeface="Arial"/>
                <a:cs typeface="Arial"/>
              </a:rPr>
              <a:t>apply</a:t>
            </a:r>
            <a:r>
              <a:rPr sz="1600" b="1" spc="25" dirty="0">
                <a:latin typeface="Arial"/>
                <a:cs typeface="Arial"/>
              </a:rPr>
              <a:t> </a:t>
            </a:r>
            <a:r>
              <a:rPr sz="1600" spc="-5" dirty="0">
                <a:latin typeface="Arial"/>
                <a:cs typeface="Arial"/>
              </a:rPr>
              <a:t>for</a:t>
            </a:r>
            <a:r>
              <a:rPr sz="1600" spc="15" dirty="0">
                <a:latin typeface="Arial"/>
                <a:cs typeface="Arial"/>
              </a:rPr>
              <a:t> </a:t>
            </a:r>
            <a:r>
              <a:rPr sz="1600" b="1" spc="-5" dirty="0">
                <a:latin typeface="Arial"/>
                <a:cs typeface="Arial"/>
              </a:rPr>
              <a:t>each subject</a:t>
            </a:r>
            <a:r>
              <a:rPr sz="1600" spc="-5" dirty="0">
                <a:latin typeface="Arial"/>
                <a:cs typeface="Arial"/>
              </a:rPr>
              <a:t>.</a:t>
            </a:r>
            <a:r>
              <a:rPr sz="1600" spc="35" dirty="0">
                <a:latin typeface="Arial"/>
                <a:cs typeface="Arial"/>
              </a:rPr>
              <a:t> </a:t>
            </a:r>
            <a:r>
              <a:rPr sz="1600" spc="-5" dirty="0">
                <a:latin typeface="Arial"/>
                <a:cs typeface="Arial"/>
              </a:rPr>
              <a:t>Subject </a:t>
            </a:r>
            <a:r>
              <a:rPr sz="1600" dirty="0">
                <a:latin typeface="Arial"/>
                <a:cs typeface="Arial"/>
              </a:rPr>
              <a:t> </a:t>
            </a:r>
            <a:r>
              <a:rPr sz="1600" spc="-5" dirty="0">
                <a:latin typeface="Arial"/>
                <a:cs typeface="Arial"/>
              </a:rPr>
              <a:t>syllabuses</a:t>
            </a:r>
            <a:r>
              <a:rPr sz="1600" spc="-10" dirty="0">
                <a:latin typeface="Arial"/>
                <a:cs typeface="Arial"/>
              </a:rPr>
              <a:t> </a:t>
            </a:r>
            <a:r>
              <a:rPr sz="1600" b="1" spc="-5" dirty="0">
                <a:latin typeface="Arial"/>
                <a:cs typeface="Arial"/>
              </a:rPr>
              <a:t>direct</a:t>
            </a:r>
            <a:r>
              <a:rPr sz="1600" b="1" spc="10" dirty="0">
                <a:latin typeface="Arial"/>
                <a:cs typeface="Arial"/>
              </a:rPr>
              <a:t> </a:t>
            </a:r>
            <a:r>
              <a:rPr sz="1600" b="1" spc="5" dirty="0">
                <a:latin typeface="Arial"/>
                <a:cs typeface="Arial"/>
              </a:rPr>
              <a:t>what</a:t>
            </a:r>
            <a:r>
              <a:rPr sz="1600" b="1" spc="-25" dirty="0">
                <a:latin typeface="Arial"/>
                <a:cs typeface="Arial"/>
              </a:rPr>
              <a:t> </a:t>
            </a:r>
            <a:r>
              <a:rPr sz="1600" b="1" spc="-5" dirty="0">
                <a:latin typeface="Arial"/>
                <a:cs typeface="Arial"/>
              </a:rPr>
              <a:t>pupils</a:t>
            </a:r>
            <a:r>
              <a:rPr sz="1600" b="1" spc="15" dirty="0">
                <a:latin typeface="Arial"/>
                <a:cs typeface="Arial"/>
              </a:rPr>
              <a:t> </a:t>
            </a:r>
            <a:r>
              <a:rPr sz="1600" b="1" spc="-5" dirty="0">
                <a:latin typeface="Arial"/>
                <a:cs typeface="Arial"/>
              </a:rPr>
              <a:t>should</a:t>
            </a:r>
            <a:r>
              <a:rPr sz="1600" b="1" spc="10" dirty="0">
                <a:latin typeface="Arial"/>
                <a:cs typeface="Arial"/>
              </a:rPr>
              <a:t> </a:t>
            </a:r>
            <a:r>
              <a:rPr sz="1600" b="1" spc="-5" dirty="0">
                <a:latin typeface="Arial"/>
                <a:cs typeface="Arial"/>
              </a:rPr>
              <a:t>learn</a:t>
            </a:r>
            <a:r>
              <a:rPr sz="1600" spc="-5" dirty="0">
                <a:latin typeface="Arial"/>
                <a:cs typeface="Arial"/>
              </a:rPr>
              <a:t>.</a:t>
            </a:r>
            <a:endParaRPr sz="160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5905499" y="0"/>
            <a:ext cx="3238500" cy="4751831"/>
          </a:xfrm>
          <a:prstGeom prst="rect">
            <a:avLst/>
          </a:prstGeom>
        </p:spPr>
      </p:pic>
      <p:sp>
        <p:nvSpPr>
          <p:cNvPr id="3" name="object 3"/>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4" name="object 4"/>
          <p:cNvPicPr/>
          <p:nvPr/>
        </p:nvPicPr>
        <p:blipFill>
          <a:blip r:embed="rId4" cstate="print"/>
          <a:stretch>
            <a:fillRect/>
          </a:stretch>
        </p:blipFill>
        <p:spPr>
          <a:xfrm>
            <a:off x="3886777" y="4887805"/>
            <a:ext cx="173171" cy="156748"/>
          </a:xfrm>
          <a:prstGeom prst="rect">
            <a:avLst/>
          </a:prstGeom>
        </p:spPr>
      </p:pic>
      <p:sp>
        <p:nvSpPr>
          <p:cNvPr id="5" name="object 5"/>
          <p:cNvSpPr txBox="1">
            <a:spLocks noGrp="1"/>
          </p:cNvSpPr>
          <p:nvPr>
            <p:ph type="title"/>
          </p:nvPr>
        </p:nvSpPr>
        <p:spPr>
          <a:xfrm>
            <a:off x="455300" y="484256"/>
            <a:ext cx="4154804" cy="513715"/>
          </a:xfrm>
          <a:prstGeom prst="rect">
            <a:avLst/>
          </a:prstGeom>
        </p:spPr>
        <p:txBody>
          <a:bodyPr vert="horz" wrap="square" lIns="0" tIns="13335" rIns="0" bIns="0" rtlCol="0">
            <a:spAutoFit/>
          </a:bodyPr>
          <a:lstStyle/>
          <a:p>
            <a:pPr marL="12700">
              <a:lnSpc>
                <a:spcPct val="100000"/>
              </a:lnSpc>
              <a:spcBef>
                <a:spcPts val="105"/>
              </a:spcBef>
            </a:pPr>
            <a:r>
              <a:rPr spc="-5" dirty="0"/>
              <a:t>Alternative</a:t>
            </a:r>
            <a:r>
              <a:rPr spc="-85" dirty="0"/>
              <a:t> </a:t>
            </a:r>
            <a:r>
              <a:rPr spc="-5" dirty="0"/>
              <a:t>schooling</a:t>
            </a:r>
          </a:p>
        </p:txBody>
      </p:sp>
      <p:sp>
        <p:nvSpPr>
          <p:cNvPr id="8" name="object 8"/>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9</a:t>
            </a:fld>
            <a:endParaRPr b="0" dirty="0">
              <a:latin typeface="Arial"/>
              <a:cs typeface="Arial"/>
            </a:endParaRPr>
          </a:p>
        </p:txBody>
      </p:sp>
      <p:sp>
        <p:nvSpPr>
          <p:cNvPr id="6" name="object 6"/>
          <p:cNvSpPr txBox="1"/>
          <p:nvPr/>
        </p:nvSpPr>
        <p:spPr>
          <a:xfrm>
            <a:off x="455300" y="1312777"/>
            <a:ext cx="4831715" cy="1919605"/>
          </a:xfrm>
          <a:prstGeom prst="rect">
            <a:avLst/>
          </a:prstGeom>
        </p:spPr>
        <p:txBody>
          <a:bodyPr vert="horz" wrap="square" lIns="0" tIns="1270" rIns="0" bIns="0" rtlCol="0">
            <a:spAutoFit/>
          </a:bodyPr>
          <a:lstStyle/>
          <a:p>
            <a:pPr marL="156845" marR="456565" indent="-144780">
              <a:lnSpc>
                <a:spcPct val="104400"/>
              </a:lnSpc>
              <a:spcBef>
                <a:spcPts val="10"/>
              </a:spcBef>
              <a:buClr>
                <a:srgbClr val="B1451C"/>
              </a:buClr>
              <a:buChar char="•"/>
              <a:tabLst>
                <a:tab pos="157480" algn="l"/>
              </a:tabLst>
            </a:pPr>
            <a:r>
              <a:rPr sz="1600" spc="-5" dirty="0">
                <a:latin typeface="Arial"/>
                <a:cs typeface="Arial"/>
              </a:rPr>
              <a:t>The</a:t>
            </a:r>
            <a:r>
              <a:rPr sz="1600" spc="15" dirty="0">
                <a:latin typeface="Arial"/>
                <a:cs typeface="Arial"/>
              </a:rPr>
              <a:t> </a:t>
            </a:r>
            <a:r>
              <a:rPr sz="1600" spc="-5" dirty="0">
                <a:latin typeface="Arial"/>
                <a:cs typeface="Arial"/>
              </a:rPr>
              <a:t>Compulsory</a:t>
            </a:r>
            <a:r>
              <a:rPr sz="1600" spc="10" dirty="0">
                <a:latin typeface="Arial"/>
                <a:cs typeface="Arial"/>
              </a:rPr>
              <a:t> </a:t>
            </a:r>
            <a:r>
              <a:rPr sz="1600" spc="-5" dirty="0">
                <a:latin typeface="Arial"/>
                <a:cs typeface="Arial"/>
              </a:rPr>
              <a:t>school</a:t>
            </a:r>
            <a:r>
              <a:rPr sz="1600" spc="-15" dirty="0">
                <a:latin typeface="Arial"/>
                <a:cs typeface="Arial"/>
              </a:rPr>
              <a:t> </a:t>
            </a:r>
            <a:r>
              <a:rPr sz="1600" spc="-5" dirty="0">
                <a:latin typeface="Arial"/>
                <a:cs typeface="Arial"/>
              </a:rPr>
              <a:t>for</a:t>
            </a:r>
            <a:r>
              <a:rPr sz="1600" spc="25" dirty="0">
                <a:latin typeface="Arial"/>
                <a:cs typeface="Arial"/>
              </a:rPr>
              <a:t> </a:t>
            </a:r>
            <a:r>
              <a:rPr sz="1600" spc="-5" dirty="0">
                <a:latin typeface="Arial"/>
                <a:cs typeface="Arial"/>
              </a:rPr>
              <a:t>pupils with</a:t>
            </a:r>
            <a:r>
              <a:rPr sz="1600" spc="15" dirty="0">
                <a:latin typeface="Arial"/>
                <a:cs typeface="Arial"/>
              </a:rPr>
              <a:t> </a:t>
            </a:r>
            <a:r>
              <a:rPr sz="1600" spc="-5" dirty="0">
                <a:latin typeface="Arial"/>
                <a:cs typeface="Arial"/>
              </a:rPr>
              <a:t>learning </a:t>
            </a:r>
            <a:r>
              <a:rPr sz="1600" spc="-430" dirty="0">
                <a:latin typeface="Arial"/>
                <a:cs typeface="Arial"/>
              </a:rPr>
              <a:t> </a:t>
            </a:r>
            <a:r>
              <a:rPr sz="1600" spc="-5" dirty="0">
                <a:latin typeface="Arial"/>
                <a:cs typeface="Arial"/>
              </a:rPr>
              <a:t>disabilities</a:t>
            </a:r>
            <a:endParaRPr sz="1600">
              <a:latin typeface="Arial"/>
              <a:cs typeface="Arial"/>
            </a:endParaRPr>
          </a:p>
          <a:p>
            <a:pPr marL="157480" indent="-144780">
              <a:lnSpc>
                <a:spcPct val="100000"/>
              </a:lnSpc>
              <a:spcBef>
                <a:spcPts val="1080"/>
              </a:spcBef>
              <a:buClr>
                <a:srgbClr val="B1451C"/>
              </a:buClr>
              <a:buChar char="•"/>
              <a:tabLst>
                <a:tab pos="157480" algn="l"/>
              </a:tabLst>
            </a:pPr>
            <a:r>
              <a:rPr sz="1600" spc="-5" dirty="0">
                <a:latin typeface="Arial"/>
                <a:cs typeface="Arial"/>
              </a:rPr>
              <a:t>The</a:t>
            </a:r>
            <a:r>
              <a:rPr sz="1600" dirty="0">
                <a:latin typeface="Arial"/>
                <a:cs typeface="Arial"/>
              </a:rPr>
              <a:t> </a:t>
            </a:r>
            <a:r>
              <a:rPr sz="1600" spc="-5" dirty="0">
                <a:latin typeface="Arial"/>
                <a:cs typeface="Arial"/>
              </a:rPr>
              <a:t>Special</a:t>
            </a:r>
            <a:r>
              <a:rPr sz="1600" spc="-25" dirty="0">
                <a:latin typeface="Arial"/>
                <a:cs typeface="Arial"/>
              </a:rPr>
              <a:t> </a:t>
            </a:r>
            <a:r>
              <a:rPr sz="1600" spc="-5" dirty="0">
                <a:latin typeface="Arial"/>
                <a:cs typeface="Arial"/>
              </a:rPr>
              <a:t>school</a:t>
            </a:r>
            <a:endParaRPr sz="1600">
              <a:latin typeface="Arial"/>
              <a:cs typeface="Arial"/>
            </a:endParaRPr>
          </a:p>
          <a:p>
            <a:pPr marL="157480" indent="-144780">
              <a:lnSpc>
                <a:spcPct val="100000"/>
              </a:lnSpc>
              <a:spcBef>
                <a:spcPts val="1080"/>
              </a:spcBef>
              <a:buClr>
                <a:srgbClr val="B1451C"/>
              </a:buClr>
              <a:buChar char="•"/>
              <a:tabLst>
                <a:tab pos="157480" algn="l"/>
              </a:tabLst>
            </a:pPr>
            <a:r>
              <a:rPr sz="1600" spc="-5" dirty="0">
                <a:latin typeface="Arial"/>
                <a:cs typeface="Arial"/>
              </a:rPr>
              <a:t>The Sami</a:t>
            </a:r>
            <a:r>
              <a:rPr sz="1600" spc="-20" dirty="0">
                <a:latin typeface="Arial"/>
                <a:cs typeface="Arial"/>
              </a:rPr>
              <a:t> </a:t>
            </a:r>
            <a:r>
              <a:rPr sz="1600" spc="-5" dirty="0">
                <a:latin typeface="Arial"/>
                <a:cs typeface="Arial"/>
              </a:rPr>
              <a:t>school</a:t>
            </a:r>
            <a:endParaRPr sz="1600">
              <a:latin typeface="Arial"/>
              <a:cs typeface="Arial"/>
            </a:endParaRPr>
          </a:p>
          <a:p>
            <a:pPr marL="156845" marR="5080" indent="-144780">
              <a:lnSpc>
                <a:spcPct val="103699"/>
              </a:lnSpc>
              <a:spcBef>
                <a:spcPts val="1010"/>
              </a:spcBef>
              <a:buClr>
                <a:srgbClr val="B1451C"/>
              </a:buClr>
              <a:buChar char="•"/>
              <a:tabLst>
                <a:tab pos="157480" algn="l"/>
              </a:tabLst>
            </a:pPr>
            <a:r>
              <a:rPr sz="1600" spc="-5" dirty="0">
                <a:latin typeface="Arial"/>
                <a:cs typeface="Arial"/>
              </a:rPr>
              <a:t>7 international</a:t>
            </a:r>
            <a:r>
              <a:rPr sz="1600" dirty="0">
                <a:latin typeface="Arial"/>
                <a:cs typeface="Arial"/>
              </a:rPr>
              <a:t> schools,</a:t>
            </a:r>
            <a:r>
              <a:rPr sz="1600" spc="-10" dirty="0">
                <a:latin typeface="Arial"/>
                <a:cs typeface="Arial"/>
              </a:rPr>
              <a:t> </a:t>
            </a:r>
            <a:r>
              <a:rPr sz="1600" spc="-5" dirty="0">
                <a:latin typeface="Arial"/>
                <a:cs typeface="Arial"/>
              </a:rPr>
              <a:t>3 national</a:t>
            </a:r>
            <a:r>
              <a:rPr sz="1600" spc="5" dirty="0">
                <a:latin typeface="Arial"/>
                <a:cs typeface="Arial"/>
              </a:rPr>
              <a:t> </a:t>
            </a:r>
            <a:r>
              <a:rPr sz="1600" spc="-5" dirty="0">
                <a:latin typeface="Arial"/>
                <a:cs typeface="Arial"/>
              </a:rPr>
              <a:t>boarding </a:t>
            </a:r>
            <a:r>
              <a:rPr sz="1600" dirty="0">
                <a:latin typeface="Arial"/>
                <a:cs typeface="Arial"/>
              </a:rPr>
              <a:t>schools, </a:t>
            </a:r>
            <a:r>
              <a:rPr sz="1600" spc="-430" dirty="0">
                <a:latin typeface="Arial"/>
                <a:cs typeface="Arial"/>
              </a:rPr>
              <a:t> </a:t>
            </a:r>
            <a:r>
              <a:rPr sz="1600" dirty="0">
                <a:latin typeface="Arial"/>
                <a:cs typeface="Arial"/>
              </a:rPr>
              <a:t>special</a:t>
            </a:r>
            <a:r>
              <a:rPr sz="1600" spc="-25" dirty="0">
                <a:latin typeface="Arial"/>
                <a:cs typeface="Arial"/>
              </a:rPr>
              <a:t> </a:t>
            </a:r>
            <a:r>
              <a:rPr sz="1600" spc="-10" dirty="0">
                <a:latin typeface="Arial"/>
                <a:cs typeface="Arial"/>
              </a:rPr>
              <a:t>youth</a:t>
            </a:r>
            <a:r>
              <a:rPr sz="1600" spc="30" dirty="0">
                <a:latin typeface="Arial"/>
                <a:cs typeface="Arial"/>
              </a:rPr>
              <a:t> </a:t>
            </a:r>
            <a:r>
              <a:rPr sz="1600" spc="-5" dirty="0">
                <a:latin typeface="Arial"/>
                <a:cs typeface="Arial"/>
              </a:rPr>
              <a:t>homes</a:t>
            </a:r>
            <a:r>
              <a:rPr sz="1600" dirty="0">
                <a:latin typeface="Arial"/>
                <a:cs typeface="Arial"/>
              </a:rPr>
              <a:t> </a:t>
            </a:r>
            <a:r>
              <a:rPr sz="1600" spc="-5" dirty="0">
                <a:latin typeface="Arial"/>
                <a:cs typeface="Arial"/>
              </a:rPr>
              <a:t>and</a:t>
            </a:r>
            <a:r>
              <a:rPr sz="1600" spc="-10" dirty="0">
                <a:latin typeface="Arial"/>
                <a:cs typeface="Arial"/>
              </a:rPr>
              <a:t> </a:t>
            </a:r>
            <a:r>
              <a:rPr sz="1600" spc="-5" dirty="0">
                <a:latin typeface="Arial"/>
                <a:cs typeface="Arial"/>
              </a:rPr>
              <a:t>Swedish </a:t>
            </a:r>
            <a:r>
              <a:rPr sz="1600" dirty="0">
                <a:latin typeface="Arial"/>
                <a:cs typeface="Arial"/>
              </a:rPr>
              <a:t>schools</a:t>
            </a:r>
            <a:r>
              <a:rPr sz="1600" spc="-15" dirty="0">
                <a:latin typeface="Arial"/>
                <a:cs typeface="Arial"/>
              </a:rPr>
              <a:t> </a:t>
            </a:r>
            <a:r>
              <a:rPr sz="1600" spc="-5" dirty="0">
                <a:latin typeface="Arial"/>
                <a:cs typeface="Arial"/>
              </a:rPr>
              <a:t>abroad</a:t>
            </a:r>
            <a:endParaRPr sz="160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9A5812EC654640AAF0FBDB42E081DB" ma:contentTypeVersion="11" ma:contentTypeDescription="Crée un document." ma:contentTypeScope="" ma:versionID="77bf79552c046a8c39a9d63979776b19">
  <xsd:schema xmlns:xsd="http://www.w3.org/2001/XMLSchema" xmlns:xs="http://www.w3.org/2001/XMLSchema" xmlns:p="http://schemas.microsoft.com/office/2006/metadata/properties" xmlns:ns2="ca8b9c18-5e1d-46e5-9d1a-4e2a3224a5d3" targetNamespace="http://schemas.microsoft.com/office/2006/metadata/properties" ma:root="true" ma:fieldsID="52b5bb7baae942fb3ea69abf4553be44" ns2:_="">
    <xsd:import namespace="ca8b9c18-5e1d-46e5-9d1a-4e2a3224a5d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8b9c18-5e1d-46e5-9d1a-4e2a3224a5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17CA1A0-AD55-41F1-BC48-CF260D75CA99}"/>
</file>

<file path=customXml/itemProps2.xml><?xml version="1.0" encoding="utf-8"?>
<ds:datastoreItem xmlns:ds="http://schemas.openxmlformats.org/officeDocument/2006/customXml" ds:itemID="{212B63AA-9F53-4A23-998D-7B07FD9E4894}"/>
</file>

<file path=customXml/itemProps3.xml><?xml version="1.0" encoding="utf-8"?>
<ds:datastoreItem xmlns:ds="http://schemas.openxmlformats.org/officeDocument/2006/customXml" ds:itemID="{2B54AAA3-2C0B-43BA-AD66-24288C9C89B0}"/>
</file>

<file path=docProps/app.xml><?xml version="1.0" encoding="utf-8"?>
<Properties xmlns="http://schemas.openxmlformats.org/officeDocument/2006/extended-properties" xmlns:vt="http://schemas.openxmlformats.org/officeDocument/2006/docPropsVTypes">
  <Template/>
  <TotalTime>618</TotalTime>
  <Words>3210</Words>
  <Application>Microsoft Office PowerPoint</Application>
  <PresentationFormat>Bildspel på skärmen (16:9)</PresentationFormat>
  <Paragraphs>409</Paragraphs>
  <Slides>16</Slides>
  <Notes>14</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16</vt:i4>
      </vt:variant>
    </vt:vector>
  </HeadingPairs>
  <TitlesOfParts>
    <vt:vector size="22" baseType="lpstr">
      <vt:lpstr>Arial</vt:lpstr>
      <vt:lpstr>Calibri</vt:lpstr>
      <vt:lpstr>source sans pro</vt:lpstr>
      <vt:lpstr>Source Sans Pro Semibold</vt:lpstr>
      <vt:lpstr>Times New Roman</vt:lpstr>
      <vt:lpstr>Office Theme</vt:lpstr>
      <vt:lpstr>The Swedish school system</vt:lpstr>
      <vt:lpstr>PowerPoint-presentation</vt:lpstr>
      <vt:lpstr>The National Agency for  Education</vt:lpstr>
      <vt:lpstr>Some characteristics of the Swedish school system</vt:lpstr>
      <vt:lpstr>PowerPoint-presentation</vt:lpstr>
      <vt:lpstr>Preschool</vt:lpstr>
      <vt:lpstr>Preschool class</vt:lpstr>
      <vt:lpstr>Compulsory school</vt:lpstr>
      <vt:lpstr>Alternative schooling</vt:lpstr>
      <vt:lpstr>Leisure-time centre</vt:lpstr>
      <vt:lpstr>Upper secondary school</vt:lpstr>
      <vt:lpstr>Upper secondary school</vt:lpstr>
      <vt:lpstr>National programmes  Upper secondary school</vt:lpstr>
      <vt:lpstr>Alternatives to the  National programmes</vt:lpstr>
      <vt:lpstr>Alternative upper  secondary schooling</vt:lpstr>
      <vt:lpstr>National Agency for  Education priorities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Swedish School System</dc:title>
  <dc:creator>Skolverket</dc:creator>
  <cp:lastModifiedBy>Ingrid Lindskog</cp:lastModifiedBy>
  <cp:revision>47</cp:revision>
  <dcterms:created xsi:type="dcterms:W3CDTF">2021-09-17T11:22:53Z</dcterms:created>
  <dcterms:modified xsi:type="dcterms:W3CDTF">2022-04-04T07:52:29Z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2021-09-17T00:00:00Z</vt:filetime>
  </property>
  <property fmtid="{D5CDD505-2E9C-101B-9397-08002B2CF9AE}" pid="3" name="Creator">
    <vt:lpwstr>Acrobat PDFMaker 21 för PowerPoint</vt:lpwstr>
  </property>
  <property fmtid="{D5CDD505-2E9C-101B-9397-08002B2CF9AE}" pid="4" name="LastSaved">
    <vt:filetime>2021-09-17T00:00:00Z</vt:filetime>
  </property>
  <property fmtid="{D5CDD505-2E9C-101B-9397-08002B2CF9AE}" pid="5" name="ContentTypeId">
    <vt:lpwstr>0x010100C99A5812EC654640AAF0FBDB42E081DB</vt:lpwstr>
  </property>
</Properties>
</file>