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handoutMasterIdLst>
    <p:handoutMasterId r:id="rId6"/>
  </p:handoutMasterIdLst>
  <p:sldIdLst>
    <p:sldId id="257" r:id="rId2"/>
    <p:sldId id="258" r:id="rId3"/>
    <p:sldId id="273" r:id="rId4"/>
  </p:sldIdLst>
  <p:sldSz cx="9144000" cy="5143500" type="screen16x9"/>
  <p:notesSz cx="6858000" cy="9144000"/>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28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26"/>
  </p:normalViewPr>
  <p:slideViewPr>
    <p:cSldViewPr snapToGrid="0" snapToObjects="1" showGuides="1">
      <p:cViewPr varScale="1">
        <p:scale>
          <a:sx n="150" d="100"/>
          <a:sy n="150" d="100"/>
        </p:scale>
        <p:origin x="222" y="126"/>
      </p:cViewPr>
      <p:guideLst>
        <p:guide orient="horz" pos="1620"/>
        <p:guide pos="2880"/>
      </p:guideLst>
    </p:cSldViewPr>
  </p:slideViewPr>
  <p:notesTextViewPr>
    <p:cViewPr>
      <p:scale>
        <a:sx n="1" d="1"/>
        <a:sy n="1" d="1"/>
      </p:scale>
      <p:origin x="0" y="0"/>
    </p:cViewPr>
  </p:notesTextViewPr>
  <p:sorterViewPr>
    <p:cViewPr>
      <p:scale>
        <a:sx n="198" d="100"/>
        <a:sy n="198" d="100"/>
      </p:scale>
      <p:origin x="0" y="0"/>
    </p:cViewPr>
  </p:sorterViewPr>
  <p:notesViewPr>
    <p:cSldViewPr snapToGrid="0" snapToObjects="1" showGuides="1">
      <p:cViewPr varScale="1">
        <p:scale>
          <a:sx n="157" d="100"/>
          <a:sy n="157" d="100"/>
        </p:scale>
        <p:origin x="523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8BF6860C-D9E1-0E43-BD5B-A88943D9864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A2EEF2C6-D0E7-5147-A633-E4995EA5C3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583644-23C7-5E41-8E7C-E1F860ABFD6B}" type="datetimeFigureOut">
              <a:rPr lang="sv-SE" smtClean="0"/>
              <a:t>2022-04-25</a:t>
            </a:fld>
            <a:endParaRPr lang="sv-SE"/>
          </a:p>
        </p:txBody>
      </p:sp>
      <p:sp>
        <p:nvSpPr>
          <p:cNvPr id="4" name="Platshållare för sidfot 3">
            <a:extLst>
              <a:ext uri="{FF2B5EF4-FFF2-40B4-BE49-F238E27FC236}">
                <a16:creationId xmlns:a16="http://schemas.microsoft.com/office/drawing/2014/main" id="{4824F16E-16AB-2E4D-90F4-9B89461ACA1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AE6A9566-421D-F640-9EF9-5871BF7E295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786FD3-8EB4-5246-AECA-2F73DEAF17A4}" type="slidenum">
              <a:rPr lang="sv-SE" smtClean="0"/>
              <a:t>‹#›</a:t>
            </a:fld>
            <a:endParaRPr lang="sv-SE"/>
          </a:p>
        </p:txBody>
      </p:sp>
    </p:spTree>
    <p:extLst>
      <p:ext uri="{BB962C8B-B14F-4D97-AF65-F5344CB8AC3E}">
        <p14:creationId xmlns:p14="http://schemas.microsoft.com/office/powerpoint/2010/main" val="2141309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6E370-FBCD-BD4F-B7EA-895AD44CA849}" type="datetimeFigureOut">
              <a:rPr lang="sv-SE" smtClean="0"/>
              <a:t>2022-04-25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sv-SE"/>
              <a:t>Redigera format för bakgrundstext
Nivå två
Nivå tre
Nivå fyra
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0D094-F95C-3740-A37B-17005D23A530}" type="slidenum">
              <a:rPr lang="sv-SE" smtClean="0"/>
              <a:t>‹#›</a:t>
            </a:fld>
            <a:endParaRPr lang="sv-SE"/>
          </a:p>
        </p:txBody>
      </p:sp>
    </p:spTree>
    <p:extLst>
      <p:ext uri="{BB962C8B-B14F-4D97-AF65-F5344CB8AC3E}">
        <p14:creationId xmlns:p14="http://schemas.microsoft.com/office/powerpoint/2010/main" val="2928147784"/>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1</a:t>
            </a:fld>
            <a:endParaRPr lang="sv-SE"/>
          </a:p>
        </p:txBody>
      </p:sp>
    </p:spTree>
    <p:extLst>
      <p:ext uri="{BB962C8B-B14F-4D97-AF65-F5344CB8AC3E}">
        <p14:creationId xmlns:p14="http://schemas.microsoft.com/office/powerpoint/2010/main" val="1358522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sv-SE" sz="1200" i="1" dirty="0"/>
              <a:t>Syftet med denna bild är att beskriva Skolverkets uppdrag och roll.  </a:t>
            </a:r>
          </a:p>
          <a:p>
            <a:pPr>
              <a:spcBef>
                <a:spcPts val="200"/>
              </a:spcBef>
            </a:pPr>
            <a:endParaRPr lang="en-GB"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The National Agency for Education is the central administrative authority for the public school system, publicly organised </a:t>
            </a:r>
            <a:r>
              <a:rPr lang="en-GB" sz="1200" dirty="0" err="1">
                <a:effectLst/>
                <a:latin typeface="Arial" panose="020B0604020202020204" pitchFamily="34" charset="0"/>
                <a:ea typeface="Times New Roman" panose="02020603050405020304" pitchFamily="18" charset="0"/>
              </a:rPr>
              <a:t>preschooling</a:t>
            </a:r>
            <a:r>
              <a:rPr lang="en-GB" sz="1200" dirty="0">
                <a:effectLst/>
                <a:latin typeface="Arial" panose="020B0604020202020204" pitchFamily="34" charset="0"/>
                <a:ea typeface="Times New Roman" panose="02020603050405020304" pitchFamily="18" charset="0"/>
              </a:rPr>
              <a:t>, school-age childcare and for adult education.</a:t>
            </a:r>
            <a:endParaRPr lang="sv-SE"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 </a:t>
            </a:r>
            <a:endParaRPr lang="sv-SE"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The Swedish National Agency for Education is tasked with ensuring that all children and students have access to the same high-quality standard of education and activities in secure environments. Our mission is to create the best conditions for the children’s development and learning and to help improve the students’ learning outcomes.</a:t>
            </a:r>
            <a:endParaRPr lang="sv-SE" sz="1200" dirty="0">
              <a:effectLst/>
              <a:latin typeface="Arial" panose="020B0604020202020204" pitchFamily="34" charset="0"/>
              <a:ea typeface="Times New Roman" panose="02020603050405020304" pitchFamily="18" charset="0"/>
            </a:endParaRPr>
          </a:p>
          <a:p>
            <a:pPr>
              <a:spcBef>
                <a:spcPts val="200"/>
              </a:spcBef>
            </a:pPr>
            <a:r>
              <a:rPr lang="en-GB" sz="1200" dirty="0">
                <a:effectLst/>
                <a:latin typeface="Arial" panose="020B0604020202020204" pitchFamily="34" charset="0"/>
                <a:ea typeface="Times New Roman" panose="02020603050405020304" pitchFamily="18" charset="0"/>
              </a:rPr>
              <a:t> </a:t>
            </a:r>
            <a:endParaRPr lang="sv-SE" sz="1200" dirty="0">
              <a:effectLst/>
              <a:latin typeface="Arial" panose="020B0604020202020204" pitchFamily="34" charset="0"/>
              <a:ea typeface="Times New Roman" panose="02020603050405020304" pitchFamily="18" charset="0"/>
            </a:endParaRPr>
          </a:p>
          <a:p>
            <a:r>
              <a:rPr lang="en-GB" altLang="sv-SE" sz="800" b="1" i="0" u="none" dirty="0">
                <a:solidFill>
                  <a:srgbClr val="FF0000"/>
                </a:solidFill>
                <a:effectLst/>
                <a:highlight>
                  <a:srgbClr val="FFFF00"/>
                </a:highlight>
                <a:ea typeface="Geneva" charset="0"/>
              </a:rPr>
              <a:t>SUPPORT, FOLLOW-UP AND EVALUATE</a:t>
            </a:r>
          </a:p>
          <a:p>
            <a:endParaRPr lang="en-GB" altLang="sv-SE" sz="800" b="1" i="0" u="none" dirty="0">
              <a:solidFill>
                <a:srgbClr val="FF0000"/>
              </a:solidFill>
              <a:effectLst/>
              <a:highlight>
                <a:srgbClr val="FFFF00"/>
              </a:highlight>
              <a:ea typeface="Geneva" charset="0"/>
            </a:endParaRPr>
          </a:p>
          <a:p>
            <a:r>
              <a:rPr lang="sv-SE" i="0" dirty="0" err="1">
                <a:solidFill>
                  <a:srgbClr val="FF0000"/>
                </a:solidFill>
                <a:effectLst/>
                <a:highlight>
                  <a:srgbClr val="FFFF00"/>
                </a:highlight>
              </a:rPr>
              <a:t>We</a:t>
            </a:r>
            <a:r>
              <a:rPr lang="sv-SE" i="0" dirty="0">
                <a:solidFill>
                  <a:srgbClr val="FF0000"/>
                </a:solidFill>
                <a:effectLst/>
                <a:highlight>
                  <a:srgbClr val="FFFF00"/>
                </a:highlight>
              </a:rPr>
              <a:t> focus on the </a:t>
            </a:r>
            <a:r>
              <a:rPr lang="sv-SE" b="1" i="0" dirty="0">
                <a:solidFill>
                  <a:srgbClr val="FF0000"/>
                </a:solidFill>
                <a:effectLst/>
                <a:highlight>
                  <a:srgbClr val="FFFF00"/>
                </a:highlight>
              </a:rPr>
              <a:t>principal </a:t>
            </a:r>
            <a:r>
              <a:rPr lang="sv-SE" b="1" i="0" dirty="0" err="1">
                <a:solidFill>
                  <a:srgbClr val="FF0000"/>
                </a:solidFill>
                <a:effectLst/>
                <a:highlight>
                  <a:srgbClr val="FFFF00"/>
                </a:highlight>
              </a:rPr>
              <a:t>organisers</a:t>
            </a:r>
            <a:r>
              <a:rPr lang="sv-SE" b="1" i="0" dirty="0">
                <a:solidFill>
                  <a:srgbClr val="FF0000"/>
                </a:solidFill>
                <a:effectLst/>
                <a:highlight>
                  <a:srgbClr val="FFFF00"/>
                </a:highlight>
              </a:rPr>
              <a:t> </a:t>
            </a:r>
            <a:r>
              <a:rPr lang="sv-SE" b="1" i="0" dirty="0" err="1">
                <a:solidFill>
                  <a:srgbClr val="FF0000"/>
                </a:solidFill>
                <a:effectLst/>
                <a:highlight>
                  <a:srgbClr val="FFFF00"/>
                </a:highlight>
              </a:rPr>
              <a:t>of</a:t>
            </a:r>
            <a:r>
              <a:rPr lang="sv-SE" b="1" i="0" dirty="0">
                <a:solidFill>
                  <a:srgbClr val="FF0000"/>
                </a:solidFill>
                <a:effectLst/>
                <a:highlight>
                  <a:srgbClr val="FFFF00"/>
                </a:highlight>
              </a:rPr>
              <a:t> the </a:t>
            </a:r>
            <a:r>
              <a:rPr lang="sv-SE" b="1" i="0" dirty="0" err="1">
                <a:solidFill>
                  <a:srgbClr val="FF0000"/>
                </a:solidFill>
                <a:effectLst/>
                <a:highlight>
                  <a:srgbClr val="FFFF00"/>
                </a:highlight>
              </a:rPr>
              <a:t>school</a:t>
            </a:r>
            <a:r>
              <a:rPr lang="sv-SE" b="1" i="0" dirty="0">
                <a:solidFill>
                  <a:srgbClr val="FF0000"/>
                </a:solidFill>
                <a:effectLst/>
                <a:highlight>
                  <a:srgbClr val="FFFF00"/>
                </a:highlight>
              </a:rPr>
              <a:t>, </a:t>
            </a:r>
            <a:r>
              <a:rPr lang="sv-SE" b="1" i="0" dirty="0" err="1">
                <a:solidFill>
                  <a:srgbClr val="FF0000"/>
                </a:solidFill>
                <a:effectLst/>
                <a:highlight>
                  <a:srgbClr val="FFFF00"/>
                </a:highlight>
              </a:rPr>
              <a:t>school</a:t>
            </a:r>
            <a:r>
              <a:rPr lang="sv-SE" b="1" i="0" dirty="0">
                <a:solidFill>
                  <a:srgbClr val="FF0000"/>
                </a:solidFill>
                <a:effectLst/>
                <a:highlight>
                  <a:srgbClr val="FFFF00"/>
                </a:highlight>
              </a:rPr>
              <a:t> </a:t>
            </a:r>
            <a:r>
              <a:rPr lang="sv-SE" b="1" i="0" dirty="0" err="1">
                <a:solidFill>
                  <a:srgbClr val="FF0000"/>
                </a:solidFill>
                <a:effectLst/>
                <a:highlight>
                  <a:srgbClr val="FFFF00"/>
                </a:highlight>
              </a:rPr>
              <a:t>heads</a:t>
            </a:r>
            <a:r>
              <a:rPr lang="sv-SE" b="1" i="0" dirty="0">
                <a:solidFill>
                  <a:srgbClr val="FF0000"/>
                </a:solidFill>
                <a:effectLst/>
                <a:highlight>
                  <a:srgbClr val="FFFF00"/>
                </a:highlight>
              </a:rPr>
              <a:t>, </a:t>
            </a:r>
            <a:r>
              <a:rPr lang="sv-SE" b="1" i="0" dirty="0" err="1">
                <a:solidFill>
                  <a:srgbClr val="FF0000"/>
                </a:solidFill>
                <a:effectLst/>
                <a:highlight>
                  <a:srgbClr val="FFFF00"/>
                </a:highlight>
              </a:rPr>
              <a:t>school</a:t>
            </a:r>
            <a:r>
              <a:rPr lang="sv-SE" b="1" i="0" dirty="0">
                <a:solidFill>
                  <a:srgbClr val="FF0000"/>
                </a:solidFill>
                <a:effectLst/>
                <a:highlight>
                  <a:srgbClr val="FFFF00"/>
                </a:highlight>
              </a:rPr>
              <a:t> </a:t>
            </a:r>
            <a:r>
              <a:rPr lang="sv-SE" b="1" i="0" dirty="0" err="1">
                <a:solidFill>
                  <a:srgbClr val="FF0000"/>
                </a:solidFill>
                <a:effectLst/>
                <a:highlight>
                  <a:srgbClr val="FFFF00"/>
                </a:highlight>
              </a:rPr>
              <a:t>leaders</a:t>
            </a:r>
            <a:r>
              <a:rPr lang="sv-SE" b="1" i="0" dirty="0">
                <a:solidFill>
                  <a:srgbClr val="FF0000"/>
                </a:solidFill>
                <a:effectLst/>
                <a:highlight>
                  <a:srgbClr val="FFFF00"/>
                </a:highlight>
              </a:rPr>
              <a:t> and </a:t>
            </a:r>
            <a:r>
              <a:rPr lang="sv-SE" b="1" i="0" dirty="0" err="1">
                <a:solidFill>
                  <a:srgbClr val="FF0000"/>
                </a:solidFill>
                <a:effectLst/>
                <a:highlight>
                  <a:srgbClr val="FFFF00"/>
                </a:highlight>
              </a:rPr>
              <a:t>teachers</a:t>
            </a:r>
            <a:r>
              <a:rPr lang="sv-SE" b="1" i="0" dirty="0">
                <a:solidFill>
                  <a:srgbClr val="FF0000"/>
                </a:solidFill>
                <a:effectLst/>
                <a:highlight>
                  <a:srgbClr val="FFFF00"/>
                </a:highlight>
              </a:rPr>
              <a:t> </a:t>
            </a:r>
            <a:r>
              <a:rPr lang="sv-SE" i="0" dirty="0">
                <a:solidFill>
                  <a:srgbClr val="FF0000"/>
                </a:solidFill>
                <a:effectLst/>
                <a:highlight>
                  <a:srgbClr val="FFFF00"/>
                </a:highlight>
              </a:rPr>
              <a:t>in the </a:t>
            </a:r>
            <a:r>
              <a:rPr lang="sv-SE" i="0" dirty="0" err="1">
                <a:solidFill>
                  <a:srgbClr val="FF0000"/>
                </a:solidFill>
                <a:effectLst/>
                <a:highlight>
                  <a:srgbClr val="FFFF00"/>
                </a:highlight>
              </a:rPr>
              <a:t>preschool</a:t>
            </a:r>
            <a:r>
              <a:rPr lang="sv-SE" i="0" dirty="0">
                <a:solidFill>
                  <a:srgbClr val="FF0000"/>
                </a:solidFill>
                <a:effectLst/>
                <a:highlight>
                  <a:srgbClr val="FFFF00"/>
                </a:highlight>
              </a:rPr>
              <a:t>, the </a:t>
            </a:r>
            <a:r>
              <a:rPr lang="sv-SE" i="0" dirty="0" err="1">
                <a:solidFill>
                  <a:srgbClr val="FF0000"/>
                </a:solidFill>
                <a:effectLst/>
                <a:highlight>
                  <a:srgbClr val="FFFF00"/>
                </a:highlight>
              </a:rPr>
              <a:t>preschool</a:t>
            </a:r>
            <a:r>
              <a:rPr lang="sv-SE" i="0" dirty="0">
                <a:solidFill>
                  <a:srgbClr val="FF0000"/>
                </a:solidFill>
                <a:effectLst/>
                <a:highlight>
                  <a:srgbClr val="FFFF00"/>
                </a:highlight>
              </a:rPr>
              <a:t> </a:t>
            </a:r>
            <a:r>
              <a:rPr lang="sv-SE" i="0" dirty="0" err="1">
                <a:solidFill>
                  <a:srgbClr val="FF0000"/>
                </a:solidFill>
                <a:effectLst/>
                <a:highlight>
                  <a:srgbClr val="FFFF00"/>
                </a:highlight>
              </a:rPr>
              <a:t>class</a:t>
            </a:r>
            <a:r>
              <a:rPr lang="sv-SE" i="0" dirty="0">
                <a:solidFill>
                  <a:srgbClr val="FF0000"/>
                </a:solidFill>
                <a:effectLst/>
                <a:highlight>
                  <a:srgbClr val="FFFF00"/>
                </a:highlight>
              </a:rPr>
              <a:t>, </a:t>
            </a:r>
            <a:r>
              <a:rPr lang="sv-SE" i="0" dirty="0" err="1">
                <a:solidFill>
                  <a:srgbClr val="FF0000"/>
                </a:solidFill>
                <a:effectLst/>
                <a:highlight>
                  <a:srgbClr val="FFFF00"/>
                </a:highlight>
              </a:rPr>
              <a:t>compulsory</a:t>
            </a:r>
            <a:r>
              <a:rPr lang="sv-SE" i="0" dirty="0">
                <a:solidFill>
                  <a:srgbClr val="FF0000"/>
                </a:solidFill>
                <a:effectLst/>
                <a:highlight>
                  <a:srgbClr val="FFFF00"/>
                </a:highlight>
              </a:rPr>
              <a:t> </a:t>
            </a:r>
            <a:r>
              <a:rPr lang="sv-SE" i="0" dirty="0" err="1">
                <a:solidFill>
                  <a:srgbClr val="FF0000"/>
                </a:solidFill>
                <a:effectLst/>
                <a:highlight>
                  <a:srgbClr val="FFFF00"/>
                </a:highlight>
              </a:rPr>
              <a:t>school</a:t>
            </a:r>
            <a:r>
              <a:rPr lang="sv-SE" i="0" dirty="0">
                <a:solidFill>
                  <a:srgbClr val="FF0000"/>
                </a:solidFill>
                <a:effectLst/>
                <a:highlight>
                  <a:srgbClr val="FFFF00"/>
                </a:highlight>
              </a:rPr>
              <a:t> , </a:t>
            </a:r>
            <a:r>
              <a:rPr lang="sv-SE" i="0" dirty="0" err="1">
                <a:solidFill>
                  <a:srgbClr val="FF0000"/>
                </a:solidFill>
                <a:effectLst/>
                <a:highlight>
                  <a:srgbClr val="FFFF00"/>
                </a:highlight>
              </a:rPr>
              <a:t>upper</a:t>
            </a:r>
            <a:r>
              <a:rPr lang="sv-SE" i="0" dirty="0">
                <a:solidFill>
                  <a:srgbClr val="FF0000"/>
                </a:solidFill>
                <a:effectLst/>
                <a:highlight>
                  <a:srgbClr val="FFFF00"/>
                </a:highlight>
              </a:rPr>
              <a:t> </a:t>
            </a:r>
            <a:r>
              <a:rPr lang="sv-SE" i="0" dirty="0" err="1">
                <a:solidFill>
                  <a:srgbClr val="FF0000"/>
                </a:solidFill>
                <a:effectLst/>
                <a:highlight>
                  <a:srgbClr val="FFFF00"/>
                </a:highlight>
              </a:rPr>
              <a:t>secondary</a:t>
            </a:r>
            <a:r>
              <a:rPr lang="sv-SE" i="0" dirty="0">
                <a:solidFill>
                  <a:srgbClr val="FF0000"/>
                </a:solidFill>
                <a:effectLst/>
                <a:highlight>
                  <a:srgbClr val="FFFF00"/>
                </a:highlight>
              </a:rPr>
              <a:t> </a:t>
            </a:r>
            <a:r>
              <a:rPr lang="sv-SE" i="0" dirty="0" err="1">
                <a:solidFill>
                  <a:srgbClr val="FF0000"/>
                </a:solidFill>
                <a:effectLst/>
                <a:highlight>
                  <a:srgbClr val="FFFF00"/>
                </a:highlight>
              </a:rPr>
              <a:t>schooling</a:t>
            </a:r>
            <a:r>
              <a:rPr lang="sv-SE" i="0" dirty="0">
                <a:solidFill>
                  <a:srgbClr val="FF0000"/>
                </a:solidFill>
                <a:effectLst/>
                <a:highlight>
                  <a:srgbClr val="FFFF00"/>
                </a:highlight>
              </a:rPr>
              <a:t> and adult </a:t>
            </a:r>
            <a:r>
              <a:rPr lang="sv-SE" i="0" dirty="0" err="1">
                <a:solidFill>
                  <a:srgbClr val="FF0000"/>
                </a:solidFill>
                <a:effectLst/>
                <a:highlight>
                  <a:srgbClr val="FFFF00"/>
                </a:highlight>
              </a:rPr>
              <a:t>education</a:t>
            </a:r>
            <a:r>
              <a:rPr lang="sv-SE" i="0" dirty="0">
                <a:solidFill>
                  <a:srgbClr val="FF0000"/>
                </a:solidFill>
                <a:effectLst/>
                <a:highlight>
                  <a:srgbClr val="FFFF00"/>
                </a:highlight>
              </a:rPr>
              <a:t>.  </a:t>
            </a:r>
            <a:r>
              <a:rPr lang="sv-SE" i="0" dirty="0" err="1">
                <a:solidFill>
                  <a:srgbClr val="FF0000"/>
                </a:solidFill>
                <a:effectLst/>
                <a:highlight>
                  <a:srgbClr val="FFFF00"/>
                </a:highlight>
              </a:rPr>
              <a:t>We</a:t>
            </a:r>
            <a:r>
              <a:rPr lang="sv-SE" i="0" dirty="0">
                <a:solidFill>
                  <a:srgbClr val="FF0000"/>
                </a:solidFill>
                <a:effectLst/>
                <a:highlight>
                  <a:srgbClr val="FFFF00"/>
                </a:highlight>
              </a:rPr>
              <a:t> offer support to </a:t>
            </a:r>
            <a:r>
              <a:rPr lang="sv-SE" i="0" dirty="0" err="1">
                <a:solidFill>
                  <a:srgbClr val="FF0000"/>
                </a:solidFill>
                <a:effectLst/>
                <a:highlight>
                  <a:srgbClr val="FFFF00"/>
                </a:highlight>
              </a:rPr>
              <a:t>our</a:t>
            </a:r>
            <a:r>
              <a:rPr lang="sv-SE" i="0" dirty="0">
                <a:solidFill>
                  <a:srgbClr val="FF0000"/>
                </a:solidFill>
                <a:effectLst/>
                <a:highlight>
                  <a:srgbClr val="FFFF00"/>
                </a:highlight>
              </a:rPr>
              <a:t> </a:t>
            </a:r>
            <a:r>
              <a:rPr lang="sv-SE" i="0" dirty="0" err="1">
                <a:solidFill>
                  <a:srgbClr val="FF0000"/>
                </a:solidFill>
                <a:effectLst/>
                <a:highlight>
                  <a:srgbClr val="FFFF00"/>
                </a:highlight>
              </a:rPr>
              <a:t>target</a:t>
            </a:r>
            <a:r>
              <a:rPr lang="sv-SE" i="0" dirty="0">
                <a:solidFill>
                  <a:srgbClr val="FF0000"/>
                </a:solidFill>
                <a:effectLst/>
                <a:highlight>
                  <a:srgbClr val="FFFF00"/>
                </a:highlight>
              </a:rPr>
              <a:t> </a:t>
            </a:r>
            <a:r>
              <a:rPr lang="sv-SE" i="0" dirty="0" err="1">
                <a:solidFill>
                  <a:srgbClr val="FF0000"/>
                </a:solidFill>
                <a:effectLst/>
                <a:highlight>
                  <a:srgbClr val="FFFF00"/>
                </a:highlight>
              </a:rPr>
              <a:t>groups</a:t>
            </a:r>
            <a:r>
              <a:rPr lang="sv-SE" i="0" dirty="0">
                <a:solidFill>
                  <a:srgbClr val="FF0000"/>
                </a:solidFill>
                <a:effectLst/>
                <a:highlight>
                  <a:srgbClr val="FFFF00"/>
                </a:highlight>
              </a:rPr>
              <a:t>, </a:t>
            </a:r>
            <a:r>
              <a:rPr lang="sv-SE" i="0" dirty="0" err="1">
                <a:solidFill>
                  <a:srgbClr val="FF0000"/>
                </a:solidFill>
                <a:effectLst/>
                <a:highlight>
                  <a:srgbClr val="FFFF00"/>
                </a:highlight>
              </a:rPr>
              <a:t>follow</a:t>
            </a:r>
            <a:r>
              <a:rPr lang="sv-SE" i="0" dirty="0">
                <a:solidFill>
                  <a:srgbClr val="FF0000"/>
                </a:solidFill>
                <a:effectLst/>
                <a:highlight>
                  <a:srgbClr val="FFFF00"/>
                </a:highlight>
              </a:rPr>
              <a:t> and </a:t>
            </a:r>
            <a:r>
              <a:rPr lang="sv-SE" i="0" dirty="0" err="1">
                <a:solidFill>
                  <a:srgbClr val="FF0000"/>
                </a:solidFill>
                <a:effectLst/>
                <a:highlight>
                  <a:srgbClr val="FFFF00"/>
                </a:highlight>
              </a:rPr>
              <a:t>evaluate</a:t>
            </a:r>
            <a:r>
              <a:rPr lang="sv-SE" i="0" dirty="0">
                <a:solidFill>
                  <a:srgbClr val="FF0000"/>
                </a:solidFill>
                <a:effectLst/>
                <a:highlight>
                  <a:srgbClr val="FFFF00"/>
                </a:highlight>
              </a:rPr>
              <a:t> </a:t>
            </a:r>
            <a:r>
              <a:rPr lang="sv-SE" i="0" dirty="0" err="1">
                <a:solidFill>
                  <a:srgbClr val="FF0000"/>
                </a:solidFill>
                <a:effectLst/>
                <a:highlight>
                  <a:srgbClr val="FFFF00"/>
                </a:highlight>
              </a:rPr>
              <a:t>varoius</a:t>
            </a:r>
            <a:r>
              <a:rPr lang="sv-SE" i="0" dirty="0">
                <a:solidFill>
                  <a:srgbClr val="FF0000"/>
                </a:solidFill>
                <a:effectLst/>
                <a:highlight>
                  <a:srgbClr val="FFFF00"/>
                </a:highlight>
              </a:rPr>
              <a:t> </a:t>
            </a:r>
            <a:r>
              <a:rPr lang="sv-SE" i="0" dirty="0" err="1">
                <a:solidFill>
                  <a:srgbClr val="FF0000"/>
                </a:solidFill>
                <a:effectLst/>
                <a:highlight>
                  <a:srgbClr val="FFFF00"/>
                </a:highlight>
              </a:rPr>
              <a:t>activities</a:t>
            </a:r>
            <a:r>
              <a:rPr lang="sv-SE" i="0" dirty="0">
                <a:solidFill>
                  <a:srgbClr val="FF0000"/>
                </a:solidFill>
                <a:effectLst/>
                <a:highlight>
                  <a:srgbClr val="FFFF00"/>
                </a:highlight>
              </a:rPr>
              <a:t> and </a:t>
            </a:r>
            <a:r>
              <a:rPr lang="sv-SE" i="0" dirty="0" err="1">
                <a:solidFill>
                  <a:srgbClr val="FF0000"/>
                </a:solidFill>
                <a:effectLst/>
                <a:highlight>
                  <a:srgbClr val="FFFF00"/>
                </a:highlight>
              </a:rPr>
              <a:t>efforts</a:t>
            </a:r>
            <a:r>
              <a:rPr lang="sv-SE" i="0" dirty="0">
                <a:solidFill>
                  <a:srgbClr val="FF0000"/>
                </a:solidFill>
                <a:effectLst/>
                <a:highlight>
                  <a:srgbClr val="FFFF00"/>
                </a:highlight>
              </a:rPr>
              <a:t> at a system </a:t>
            </a:r>
            <a:r>
              <a:rPr lang="sv-SE" i="0" dirty="0" err="1">
                <a:solidFill>
                  <a:srgbClr val="FF0000"/>
                </a:solidFill>
                <a:effectLst/>
                <a:highlight>
                  <a:srgbClr val="FFFF00"/>
                </a:highlight>
              </a:rPr>
              <a:t>level</a:t>
            </a:r>
            <a:r>
              <a:rPr lang="sv-SE" i="0" dirty="0">
                <a:solidFill>
                  <a:srgbClr val="FF0000"/>
                </a:solidFill>
                <a:effectLst/>
                <a:highlight>
                  <a:srgbClr val="FFFF00"/>
                </a:highlight>
              </a:rPr>
              <a:t> in </a:t>
            </a:r>
            <a:r>
              <a:rPr lang="sv-SE" i="0" dirty="0" err="1">
                <a:solidFill>
                  <a:srgbClr val="FF0000"/>
                </a:solidFill>
                <a:effectLst/>
                <a:highlight>
                  <a:srgbClr val="FFFF00"/>
                </a:highlight>
              </a:rPr>
              <a:t>schools</a:t>
            </a:r>
            <a:r>
              <a:rPr lang="sv-SE" i="0" dirty="0">
                <a:solidFill>
                  <a:srgbClr val="FF0000"/>
                </a:solidFill>
                <a:effectLst/>
                <a:highlight>
                  <a:srgbClr val="FFFF00"/>
                </a:highlight>
              </a:rPr>
              <a:t>. </a:t>
            </a:r>
          </a:p>
          <a:p>
            <a:endParaRPr lang="en-US" dirty="0"/>
          </a:p>
          <a:p>
            <a:r>
              <a:rPr lang="en-US" altLang="sv-SE" b="1" u="none" dirty="0">
                <a:ea typeface="ＭＳ Ｐゴシック" pitchFamily="34" charset="-128"/>
              </a:rPr>
              <a:t>STEERING DOCUMENTS</a:t>
            </a:r>
          </a:p>
          <a:p>
            <a:endParaRPr lang="en-US" altLang="sv-SE" b="1" u="none" dirty="0">
              <a:ea typeface="ＭＳ Ｐゴシック" pitchFamily="34" charset="-128"/>
            </a:endParaRPr>
          </a:p>
          <a:p>
            <a:r>
              <a:rPr lang="en-US" u="none" dirty="0"/>
              <a:t>NAE prepares knowledge requirements, syllabuses, regulations, general recommendations and national tests. </a:t>
            </a:r>
          </a:p>
          <a:p>
            <a:endParaRPr lang="en-US" u="none" dirty="0"/>
          </a:p>
          <a:p>
            <a:r>
              <a:rPr lang="en-US" u="none" dirty="0"/>
              <a:t>We have </a:t>
            </a:r>
            <a:r>
              <a:rPr lang="en-US" b="1" u="none" dirty="0"/>
              <a:t>responsibility for issues concerning the disabled and the rights of newly arrivals </a:t>
            </a:r>
            <a:r>
              <a:rPr lang="en-US" u="none" dirty="0"/>
              <a:t>in Sweden to </a:t>
            </a:r>
            <a:r>
              <a:rPr lang="en-US" b="1" u="none" dirty="0"/>
              <a:t>receive the same high-quality education as everyone else. </a:t>
            </a:r>
          </a:p>
          <a:p>
            <a:endParaRPr lang="en-US" altLang="sv-SE" b="0" u="none" dirty="0">
              <a:ea typeface="ＭＳ Ｐゴシック" pitchFamily="34" charset="-128"/>
            </a:endParaRPr>
          </a:p>
          <a:p>
            <a:r>
              <a:rPr lang="en-US" altLang="sv-SE" b="1" u="none" dirty="0">
                <a:ea typeface="ＭＳ Ｐゴシック" pitchFamily="34" charset="-128"/>
              </a:rPr>
              <a:t>EVALUATION AND OFFICIAL STATISTICS</a:t>
            </a:r>
          </a:p>
          <a:p>
            <a:endParaRPr lang="en-US" altLang="sv-SE" b="1" u="none" dirty="0">
              <a:ea typeface="ＭＳ Ｐゴシック" pitchFamily="34" charset="-128"/>
            </a:endParaRPr>
          </a:p>
          <a:p>
            <a:r>
              <a:rPr lang="en-US" u="none" dirty="0"/>
              <a:t>NAE is also responsible </a:t>
            </a:r>
            <a:r>
              <a:rPr lang="en-US" b="1" u="none" dirty="0"/>
              <a:t>for official statistics in the area of education </a:t>
            </a:r>
            <a:r>
              <a:rPr lang="en-US" u="none" dirty="0"/>
              <a:t>and we conduct </a:t>
            </a:r>
            <a:r>
              <a:rPr lang="en-US" b="1" u="none" dirty="0"/>
              <a:t>national follow-ups and evaluations</a:t>
            </a:r>
            <a:r>
              <a:rPr lang="en-US" u="none" dirty="0"/>
              <a:t>. We also </a:t>
            </a:r>
            <a:r>
              <a:rPr lang="en-US" b="1" u="none" dirty="0"/>
              <a:t>oversee Sweden’s participation in large-scale international education surveys </a:t>
            </a:r>
            <a:r>
              <a:rPr lang="en-US" b="0" u="none" dirty="0"/>
              <a:t>(such as PISA and TIMSS). </a:t>
            </a:r>
            <a:endParaRPr lang="en-US" u="none" dirty="0"/>
          </a:p>
          <a:p>
            <a:endParaRPr lang="en-US" altLang="sv-SE" b="0" u="none" dirty="0">
              <a:ea typeface="ＭＳ Ｐゴシック" pitchFamily="34" charset="-128"/>
            </a:endParaRPr>
          </a:p>
          <a:p>
            <a:r>
              <a:rPr lang="en-US" altLang="sv-SE" b="1" u="none" dirty="0">
                <a:ea typeface="ＭＳ Ｐゴシック" pitchFamily="34" charset="-128"/>
              </a:rPr>
              <a:t>DEVELOPMENT AN IN-SERVICE TRAINING</a:t>
            </a:r>
          </a:p>
          <a:p>
            <a:endParaRPr lang="en-US" altLang="sv-SE" b="1" u="none" dirty="0">
              <a:ea typeface="ＭＳ Ｐゴシック" pitchFamily="34" charset="-128"/>
            </a:endParaRPr>
          </a:p>
          <a:p>
            <a:r>
              <a:rPr lang="en-US" u="none" dirty="0"/>
              <a:t>NAE also </a:t>
            </a:r>
            <a:r>
              <a:rPr lang="en-US" b="1" u="none" dirty="0"/>
              <a:t>ensures that Swedish education maintains a good standard of quality</a:t>
            </a:r>
            <a:r>
              <a:rPr lang="en-US" u="none" dirty="0"/>
              <a:t>. We achieve this with the help of </a:t>
            </a:r>
            <a:r>
              <a:rPr lang="en-US" b="1" u="none" dirty="0"/>
              <a:t>national schools' development programs</a:t>
            </a:r>
            <a:r>
              <a:rPr lang="en-US" u="none" dirty="0"/>
              <a:t> and </a:t>
            </a:r>
            <a:r>
              <a:rPr lang="en-US" b="1" u="none" dirty="0"/>
              <a:t>in-service training of the staff</a:t>
            </a:r>
            <a:r>
              <a:rPr lang="en-US" u="none" dirty="0"/>
              <a:t>. We </a:t>
            </a:r>
            <a:r>
              <a:rPr lang="en-US" b="1" u="none" dirty="0"/>
              <a:t>distribute grants </a:t>
            </a:r>
            <a:r>
              <a:rPr lang="en-US" u="none" dirty="0"/>
              <a:t>and </a:t>
            </a:r>
            <a:r>
              <a:rPr lang="en-US" b="1" u="none" dirty="0"/>
              <a:t>arrange headmaster training programs</a:t>
            </a:r>
            <a:r>
              <a:rPr lang="en-US" u="none" dirty="0"/>
              <a:t>.</a:t>
            </a:r>
          </a:p>
          <a:p>
            <a:endParaRPr lang="sv-SE" altLang="sv-SE" b="0" u="none" dirty="0">
              <a:ea typeface="ＭＳ Ｐゴシック" pitchFamily="34" charset="-128"/>
            </a:endParaRPr>
          </a:p>
          <a:p>
            <a:r>
              <a:rPr lang="sv-SE" altLang="sv-SE" b="1" u="none" dirty="0" err="1">
                <a:ea typeface="ＭＳ Ｐゴシック" pitchFamily="34" charset="-128"/>
              </a:rPr>
              <a:t>TEACHER</a:t>
            </a:r>
            <a:r>
              <a:rPr lang="sv-SE" altLang="sv-SE" b="1" u="none" dirty="0">
                <a:ea typeface="ＭＳ Ｐゴシック" pitchFamily="34" charset="-128"/>
              </a:rPr>
              <a:t> </a:t>
            </a:r>
            <a:r>
              <a:rPr lang="sv-SE" altLang="sv-SE" b="1" u="none" dirty="0" err="1">
                <a:ea typeface="ＭＳ Ｐゴシック" pitchFamily="34" charset="-128"/>
              </a:rPr>
              <a:t>CERTIFICATION</a:t>
            </a:r>
            <a:endParaRPr lang="sv-SE" altLang="sv-SE" b="1" u="none" dirty="0">
              <a:ea typeface="ＭＳ Ｐゴシック" pitchFamily="34" charset="-128"/>
            </a:endParaRPr>
          </a:p>
          <a:p>
            <a:r>
              <a:rPr lang="en-US" u="none" dirty="0"/>
              <a:t>NAE issues </a:t>
            </a:r>
            <a:r>
              <a:rPr lang="en-US" b="1" u="none" dirty="0"/>
              <a:t>diplomas of certification to teachers and preschool teachers</a:t>
            </a:r>
            <a:r>
              <a:rPr lang="en-US" u="none" strike="noStrike" dirty="0"/>
              <a:t>. The agency also has the </a:t>
            </a:r>
            <a:r>
              <a:rPr lang="en-US" b="1" u="none" strike="noStrike" dirty="0"/>
              <a:t>responsibility for the Teachers’ Disciplinary Board.</a:t>
            </a:r>
          </a:p>
          <a:p>
            <a:endParaRPr lang="en-US" altLang="sv-SE" b="0" u="none" strike="noStrike" dirty="0">
              <a:ea typeface="ＭＳ Ｐゴシック" pitchFamily="34" charset="-128"/>
            </a:endParaRPr>
          </a:p>
          <a:p>
            <a:r>
              <a:rPr lang="en-US" altLang="sv-SE" b="1" u="none" dirty="0">
                <a:ea typeface="ＭＳ Ｐゴシック" pitchFamily="34" charset="-128"/>
              </a:rPr>
              <a:t>REFERENCE CENTRE FOR VOCATIONAL EDUCATION</a:t>
            </a:r>
          </a:p>
          <a:p>
            <a:r>
              <a:rPr lang="en-US" u="none" dirty="0" err="1"/>
              <a:t>NAE’s</a:t>
            </a:r>
            <a:r>
              <a:rPr lang="en-US" u="none" dirty="0"/>
              <a:t> task is to </a:t>
            </a:r>
            <a:r>
              <a:rPr lang="en-US" b="1" u="none" dirty="0"/>
              <a:t>secure the national supply of competence and help young people establish a foothold on the </a:t>
            </a:r>
            <a:r>
              <a:rPr lang="en-US" b="1" u="none" dirty="0" err="1"/>
              <a:t>labour</a:t>
            </a:r>
            <a:r>
              <a:rPr lang="en-US" b="1" u="none" dirty="0"/>
              <a:t> market. </a:t>
            </a:r>
            <a:r>
              <a:rPr lang="en-US" b="0" u="none" dirty="0"/>
              <a:t>We therefore support education providers, employers and other organizations in their efforts to improve the quality of upper-secondary vocational education.</a:t>
            </a:r>
          </a:p>
          <a:p>
            <a:endParaRPr lang="en-US" u="none" dirty="0"/>
          </a:p>
          <a:p>
            <a:r>
              <a:rPr lang="en-US" altLang="sv-SE" b="1" i="0" u="none" dirty="0">
                <a:ea typeface="ＭＳ Ｐゴシック" pitchFamily="34" charset="-128"/>
              </a:rPr>
              <a:t>GOVERNENMENT GRANTS</a:t>
            </a:r>
          </a:p>
          <a:p>
            <a:pPr marL="0" marR="0" lvl="0" indent="0" algn="l" defTabSz="685800" rtl="0" eaLnBrk="1" fontAlgn="auto" latinLnBrk="0" hangingPunct="1">
              <a:lnSpc>
                <a:spcPct val="100000"/>
              </a:lnSpc>
              <a:spcBef>
                <a:spcPts val="0"/>
              </a:spcBef>
              <a:spcAft>
                <a:spcPts val="0"/>
              </a:spcAft>
              <a:buClrTx/>
              <a:buSzTx/>
              <a:buFontTx/>
              <a:buNone/>
              <a:tabLst/>
              <a:defRPr/>
            </a:pPr>
            <a:r>
              <a:rPr lang="sv-SE" b="0" i="0" u="none" dirty="0" err="1">
                <a:solidFill>
                  <a:srgbClr val="262626"/>
                </a:solidFill>
                <a:effectLst/>
                <a:latin typeface="source sans pro" panose="020B0503030403020204" pitchFamily="34" charset="0"/>
              </a:rPr>
              <a:t>We</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administrate</a:t>
            </a:r>
            <a:r>
              <a:rPr lang="sv-SE" b="0" i="0" u="none" dirty="0">
                <a:solidFill>
                  <a:srgbClr val="262626"/>
                </a:solidFill>
                <a:effectLst/>
                <a:latin typeface="source sans pro" panose="020B0503030403020204" pitchFamily="34" charset="0"/>
              </a:rPr>
              <a:t> and </a:t>
            </a:r>
            <a:r>
              <a:rPr lang="sv-SE" b="0" i="0" u="none" dirty="0" err="1">
                <a:solidFill>
                  <a:srgbClr val="262626"/>
                </a:solidFill>
                <a:effectLst/>
                <a:latin typeface="source sans pro" panose="020B0503030403020204" pitchFamily="34" charset="0"/>
              </a:rPr>
              <a:t>distribute</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government</a:t>
            </a:r>
            <a:r>
              <a:rPr lang="sv-SE" b="0" i="0" u="none" dirty="0">
                <a:solidFill>
                  <a:srgbClr val="262626"/>
                </a:solidFill>
                <a:effectLst/>
                <a:latin typeface="source sans pro" panose="020B0503030403020204" pitchFamily="34" charset="0"/>
              </a:rPr>
              <a:t> grants to </a:t>
            </a:r>
            <a:r>
              <a:rPr lang="sv-SE" b="0" i="0" u="none" dirty="0" err="1">
                <a:solidFill>
                  <a:srgbClr val="262626"/>
                </a:solidFill>
                <a:effectLst/>
                <a:latin typeface="source sans pro" panose="020B0503030403020204" pitchFamily="34" charset="0"/>
              </a:rPr>
              <a:t>functions</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who</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are</a:t>
            </a:r>
            <a:r>
              <a:rPr lang="sv-SE" b="0" i="0" u="none" dirty="0">
                <a:solidFill>
                  <a:srgbClr val="262626"/>
                </a:solidFill>
                <a:effectLst/>
                <a:latin typeface="source sans pro" panose="020B0503030403020204" pitchFamily="34" charset="0"/>
              </a:rPr>
              <a:t> </a:t>
            </a:r>
            <a:r>
              <a:rPr lang="sv-SE" b="0" i="0" u="none" dirty="0" err="1">
                <a:solidFill>
                  <a:srgbClr val="262626"/>
                </a:solidFill>
                <a:effectLst/>
                <a:latin typeface="source sans pro" panose="020B0503030403020204" pitchFamily="34" charset="0"/>
              </a:rPr>
              <a:t>entitled</a:t>
            </a:r>
            <a:r>
              <a:rPr lang="sv-SE" b="0" i="0" u="none" dirty="0">
                <a:solidFill>
                  <a:srgbClr val="262626"/>
                </a:solidFill>
                <a:effectLst/>
                <a:latin typeface="source sans pro" panose="020B0503030403020204" pitchFamily="34" charset="0"/>
              </a:rPr>
              <a:t> to </a:t>
            </a:r>
            <a:r>
              <a:rPr lang="sv-SE" b="0" i="0" u="none" dirty="0" err="1">
                <a:solidFill>
                  <a:srgbClr val="262626"/>
                </a:solidFill>
                <a:effectLst/>
                <a:latin typeface="source sans pro" panose="020B0503030403020204" pitchFamily="34" charset="0"/>
              </a:rPr>
              <a:t>apply</a:t>
            </a:r>
            <a:r>
              <a:rPr lang="sv-SE" b="0" i="0" u="none" dirty="0">
                <a:solidFill>
                  <a:srgbClr val="262626"/>
                </a:solidFill>
                <a:effectLst/>
                <a:latin typeface="source sans pro" panose="020B0503030403020204" pitchFamily="34" charset="0"/>
              </a:rPr>
              <a:t> for grants.</a:t>
            </a:r>
          </a:p>
          <a:p>
            <a:endParaRPr lang="sv-SE" u="none" dirty="0"/>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2</a:t>
            </a:fld>
            <a:endParaRPr lang="sv-SE"/>
          </a:p>
        </p:txBody>
      </p:sp>
    </p:spTree>
    <p:extLst>
      <p:ext uri="{BB962C8B-B14F-4D97-AF65-F5344CB8AC3E}">
        <p14:creationId xmlns:p14="http://schemas.microsoft.com/office/powerpoint/2010/main" val="4277288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altLang="sv-SE" b="0" i="1" dirty="0" err="1">
                <a:ea typeface="Geneva" charset="0"/>
              </a:rPr>
              <a:t>Valbar</a:t>
            </a:r>
            <a:r>
              <a:rPr lang="en-US" altLang="sv-SE" b="0" i="1" dirty="0">
                <a:ea typeface="Geneva" charset="0"/>
              </a:rPr>
              <a:t> </a:t>
            </a:r>
            <a:r>
              <a:rPr lang="en-US" altLang="sv-SE" b="0" i="1" dirty="0" err="1">
                <a:ea typeface="Geneva" charset="0"/>
              </a:rPr>
              <a:t>bild</a:t>
            </a:r>
            <a:r>
              <a:rPr lang="en-US" altLang="sv-SE" b="0" i="1" dirty="0">
                <a:ea typeface="Geneva" charset="0"/>
              </a:rPr>
              <a:t> med </a:t>
            </a:r>
            <a:r>
              <a:rPr lang="en-US" altLang="sv-SE" b="0" i="1" dirty="0" err="1">
                <a:ea typeface="Geneva" charset="0"/>
              </a:rPr>
              <a:t>syfte</a:t>
            </a:r>
            <a:r>
              <a:rPr lang="en-US" altLang="sv-SE" b="0" i="1" dirty="0">
                <a:ea typeface="Geneva" charset="0"/>
              </a:rPr>
              <a:t> </a:t>
            </a:r>
            <a:r>
              <a:rPr lang="en-US" altLang="sv-SE" b="0" i="1" dirty="0" err="1">
                <a:ea typeface="Geneva" charset="0"/>
              </a:rPr>
              <a:t>att</a:t>
            </a:r>
            <a:r>
              <a:rPr lang="en-US" altLang="sv-SE" b="0" i="1" dirty="0">
                <a:ea typeface="Geneva" charset="0"/>
              </a:rPr>
              <a:t> </a:t>
            </a:r>
            <a:r>
              <a:rPr lang="en-US" altLang="sv-SE" b="0" i="1" dirty="0" err="1">
                <a:ea typeface="Geneva" charset="0"/>
              </a:rPr>
              <a:t>lyfta</a:t>
            </a:r>
            <a:r>
              <a:rPr lang="en-US" altLang="sv-SE" b="0" i="1" dirty="0">
                <a:ea typeface="Geneva" charset="0"/>
              </a:rPr>
              <a:t> </a:t>
            </a:r>
            <a:r>
              <a:rPr lang="en-US" altLang="sv-SE" b="0" i="1" dirty="0" err="1">
                <a:ea typeface="Geneva" charset="0"/>
              </a:rPr>
              <a:t>blicken</a:t>
            </a:r>
            <a:r>
              <a:rPr lang="en-US" altLang="sv-SE" b="0" i="1" dirty="0">
                <a:ea typeface="Geneva" charset="0"/>
              </a:rPr>
              <a:t> och </a:t>
            </a:r>
            <a:r>
              <a:rPr lang="en-US" altLang="sv-SE" b="0" i="1" dirty="0" err="1">
                <a:ea typeface="Geneva" charset="0"/>
              </a:rPr>
              <a:t>kunna</a:t>
            </a:r>
            <a:r>
              <a:rPr lang="en-US" altLang="sv-SE" b="0" i="1" dirty="0">
                <a:ea typeface="Geneva" charset="0"/>
              </a:rPr>
              <a:t> </a:t>
            </a:r>
            <a:r>
              <a:rPr lang="en-US" altLang="sv-SE" b="0" i="1" dirty="0" err="1">
                <a:ea typeface="Geneva" charset="0"/>
              </a:rPr>
              <a:t>presentera</a:t>
            </a:r>
            <a:r>
              <a:rPr lang="en-US" altLang="sv-SE" b="0" i="1" dirty="0">
                <a:ea typeface="Geneva" charset="0"/>
              </a:rPr>
              <a:t> </a:t>
            </a:r>
            <a:r>
              <a:rPr lang="en-US" altLang="sv-SE" b="0" i="1" dirty="0" err="1">
                <a:ea typeface="Geneva" charset="0"/>
              </a:rPr>
              <a:t>tre</a:t>
            </a:r>
            <a:r>
              <a:rPr lang="en-US" altLang="sv-SE" b="0" i="1" dirty="0">
                <a:ea typeface="Geneva" charset="0"/>
              </a:rPr>
              <a:t> av </a:t>
            </a:r>
            <a:r>
              <a:rPr lang="en-US" altLang="sv-SE" b="0" i="1" dirty="0" err="1">
                <a:ea typeface="Geneva" charset="0"/>
              </a:rPr>
              <a:t>Skolverkets</a:t>
            </a:r>
            <a:r>
              <a:rPr lang="en-US" altLang="sv-SE" b="0" i="1" dirty="0">
                <a:ea typeface="Geneva" charset="0"/>
              </a:rPr>
              <a:t> </a:t>
            </a:r>
            <a:r>
              <a:rPr lang="en-US" altLang="sv-SE" b="0" i="1" dirty="0" err="1">
                <a:ea typeface="Geneva" charset="0"/>
              </a:rPr>
              <a:t>prioriterade</a:t>
            </a:r>
            <a:r>
              <a:rPr lang="en-US" altLang="sv-SE" b="0" i="1" dirty="0">
                <a:ea typeface="Geneva" charset="0"/>
              </a:rPr>
              <a:t> </a:t>
            </a:r>
            <a:r>
              <a:rPr lang="en-US" altLang="sv-SE" b="0" i="1" dirty="0" err="1">
                <a:ea typeface="Geneva" charset="0"/>
              </a:rPr>
              <a:t>områden</a:t>
            </a:r>
            <a:r>
              <a:rPr lang="en-US" altLang="sv-SE" b="0" i="1" dirty="0">
                <a:ea typeface="Geneva" charset="0"/>
              </a:rPr>
              <a:t> </a:t>
            </a:r>
            <a:r>
              <a:rPr lang="en-US" altLang="sv-SE" b="0" i="1" dirty="0" err="1">
                <a:ea typeface="Geneva" charset="0"/>
              </a:rPr>
              <a:t>samt</a:t>
            </a:r>
            <a:r>
              <a:rPr lang="en-US" altLang="sv-SE" b="0" i="1" dirty="0">
                <a:ea typeface="Geneva" charset="0"/>
              </a:rPr>
              <a:t> </a:t>
            </a:r>
            <a:r>
              <a:rPr lang="en-US" altLang="sv-SE" b="0" i="1" dirty="0" err="1">
                <a:ea typeface="Geneva" charset="0"/>
              </a:rPr>
              <a:t>aktuella</a:t>
            </a:r>
            <a:r>
              <a:rPr lang="en-US" altLang="sv-SE" b="0" i="1" dirty="0">
                <a:ea typeface="Geneva" charset="0"/>
              </a:rPr>
              <a:t> </a:t>
            </a:r>
            <a:r>
              <a:rPr lang="en-US" altLang="sv-SE" b="0" i="1" dirty="0" err="1">
                <a:ea typeface="Geneva" charset="0"/>
              </a:rPr>
              <a:t>frågor</a:t>
            </a:r>
            <a:r>
              <a:rPr lang="en-US" altLang="sv-SE" b="0" i="1" dirty="0">
                <a:ea typeface="Geneva" charset="0"/>
              </a:rPr>
              <a:t> i </a:t>
            </a:r>
            <a:r>
              <a:rPr lang="en-US" altLang="sv-SE" b="0" i="1" dirty="0" err="1">
                <a:ea typeface="Geneva" charset="0"/>
              </a:rPr>
              <a:t>svensk</a:t>
            </a:r>
            <a:r>
              <a:rPr lang="en-US" altLang="sv-SE" b="0" i="1" dirty="0">
                <a:ea typeface="Geneva" charset="0"/>
              </a:rPr>
              <a:t> </a:t>
            </a:r>
            <a:r>
              <a:rPr lang="en-US" altLang="sv-SE" b="0" i="1" dirty="0" err="1">
                <a:ea typeface="Geneva" charset="0"/>
              </a:rPr>
              <a:t>utbildningskontext</a:t>
            </a:r>
            <a:r>
              <a:rPr lang="en-US" altLang="sv-SE" b="0" i="1" dirty="0">
                <a:ea typeface="Geneva" charset="0"/>
              </a:rPr>
              <a:t>. </a:t>
            </a:r>
            <a:r>
              <a:rPr lang="en-US" altLang="sv-SE" b="0" i="1" dirty="0" err="1">
                <a:ea typeface="Geneva" charset="0"/>
              </a:rPr>
              <a:t>Nedan</a:t>
            </a:r>
            <a:r>
              <a:rPr lang="en-US" altLang="sv-SE" b="0" i="1" dirty="0">
                <a:ea typeface="Geneva" charset="0"/>
              </a:rPr>
              <a:t> </a:t>
            </a:r>
            <a:r>
              <a:rPr lang="en-US" altLang="sv-SE" b="0" i="1" dirty="0" err="1">
                <a:ea typeface="Geneva" charset="0"/>
              </a:rPr>
              <a:t>presenteras</a:t>
            </a:r>
            <a:r>
              <a:rPr lang="en-US" altLang="sv-SE" b="0" i="1" dirty="0">
                <a:ea typeface="Geneva" charset="0"/>
              </a:rPr>
              <a:t> </a:t>
            </a:r>
            <a:r>
              <a:rPr lang="en-US" altLang="sv-SE" b="0" i="1" dirty="0" err="1">
                <a:ea typeface="Geneva" charset="0"/>
              </a:rPr>
              <a:t>Skolverkest</a:t>
            </a:r>
            <a:r>
              <a:rPr lang="en-US" altLang="sv-SE" b="0" i="1" dirty="0">
                <a:ea typeface="Geneva" charset="0"/>
              </a:rPr>
              <a:t> </a:t>
            </a:r>
            <a:r>
              <a:rPr lang="en-US" altLang="sv-SE" b="0" i="1" dirty="0" err="1">
                <a:ea typeface="Geneva" charset="0"/>
              </a:rPr>
              <a:t>mål</a:t>
            </a:r>
            <a:r>
              <a:rPr lang="en-US" altLang="sv-SE" b="0" i="1" dirty="0">
                <a:ea typeface="Geneva" charset="0"/>
              </a:rPr>
              <a:t> </a:t>
            </a:r>
            <a:r>
              <a:rPr lang="en-US" altLang="sv-SE" b="0" i="1" dirty="0" err="1">
                <a:ea typeface="Geneva" charset="0"/>
              </a:rPr>
              <a:t>för</a:t>
            </a:r>
            <a:r>
              <a:rPr lang="en-US" altLang="sv-SE" b="0" i="1" dirty="0">
                <a:ea typeface="Geneva" charset="0"/>
              </a:rPr>
              <a:t> </a:t>
            </a:r>
            <a:r>
              <a:rPr lang="en-US" altLang="sv-SE" b="0" i="1" dirty="0" err="1">
                <a:ea typeface="Geneva" charset="0"/>
              </a:rPr>
              <a:t>några</a:t>
            </a:r>
            <a:r>
              <a:rPr lang="en-US" altLang="sv-SE" b="0" i="1" dirty="0">
                <a:ea typeface="Geneva" charset="0"/>
              </a:rPr>
              <a:t> av de </a:t>
            </a:r>
            <a:r>
              <a:rPr lang="en-US" altLang="sv-SE" b="0" i="1" dirty="0" err="1">
                <a:ea typeface="Geneva" charset="0"/>
              </a:rPr>
              <a:t>prioriterade</a:t>
            </a:r>
            <a:r>
              <a:rPr lang="en-US" altLang="sv-SE" b="0" i="1" dirty="0">
                <a:ea typeface="Geneva" charset="0"/>
              </a:rPr>
              <a:t> </a:t>
            </a:r>
            <a:r>
              <a:rPr lang="en-US" altLang="sv-SE" b="0" i="1" dirty="0" err="1">
                <a:ea typeface="Geneva" charset="0"/>
              </a:rPr>
              <a:t>områdena</a:t>
            </a:r>
            <a:r>
              <a:rPr lang="en-US" altLang="sv-SE" b="0" i="1" dirty="0">
                <a:ea typeface="Geneva" charset="0"/>
              </a:rPr>
              <a:t> </a:t>
            </a:r>
            <a:r>
              <a:rPr lang="en-US" altLang="sv-SE" b="0" i="1" dirty="0" err="1">
                <a:ea typeface="Geneva" charset="0"/>
              </a:rPr>
              <a:t>samt</a:t>
            </a:r>
            <a:r>
              <a:rPr lang="en-US" altLang="sv-SE" b="0" i="1" dirty="0">
                <a:ea typeface="Geneva" charset="0"/>
              </a:rPr>
              <a:t> </a:t>
            </a:r>
            <a:r>
              <a:rPr lang="en-US" altLang="sv-SE" b="0" i="1" dirty="0" err="1">
                <a:ea typeface="Geneva" charset="0"/>
              </a:rPr>
              <a:t>önskvärda</a:t>
            </a:r>
            <a:r>
              <a:rPr lang="en-US" altLang="sv-SE" b="0" i="1" dirty="0">
                <a:ea typeface="Geneva" charset="0"/>
              </a:rPr>
              <a:t> </a:t>
            </a:r>
            <a:r>
              <a:rPr lang="en-US" altLang="sv-SE" b="0" i="1" dirty="0" err="1">
                <a:ea typeface="Geneva" charset="0"/>
              </a:rPr>
              <a:t>lägen</a:t>
            </a:r>
            <a:r>
              <a:rPr lang="en-US" altLang="sv-SE" b="0" i="1" dirty="0">
                <a:ea typeface="Geneva" charset="0"/>
              </a:rPr>
              <a:t>. </a:t>
            </a:r>
            <a:r>
              <a:rPr lang="en-US" altLang="sv-SE" b="0" i="1" dirty="0" err="1">
                <a:ea typeface="Geneva" charset="0"/>
              </a:rPr>
              <a:t>Presentatören</a:t>
            </a:r>
            <a:r>
              <a:rPr lang="en-US" altLang="sv-SE" b="0" i="1" dirty="0">
                <a:ea typeface="Geneva" charset="0"/>
              </a:rPr>
              <a:t> tar </a:t>
            </a:r>
            <a:r>
              <a:rPr lang="en-US" altLang="sv-SE" b="0" i="1" dirty="0" err="1">
                <a:ea typeface="Geneva" charset="0"/>
              </a:rPr>
              <a:t>själv</a:t>
            </a:r>
            <a:r>
              <a:rPr lang="en-US" altLang="sv-SE" b="0" i="1" dirty="0">
                <a:ea typeface="Geneva" charset="0"/>
              </a:rPr>
              <a:t> </a:t>
            </a:r>
            <a:r>
              <a:rPr lang="en-US" altLang="sv-SE" b="0" i="1" dirty="0" err="1">
                <a:ea typeface="Geneva" charset="0"/>
              </a:rPr>
              <a:t>fram</a:t>
            </a:r>
            <a:r>
              <a:rPr lang="en-US" altLang="sv-SE" b="0" i="1" dirty="0">
                <a:ea typeface="Geneva" charset="0"/>
              </a:rPr>
              <a:t> </a:t>
            </a:r>
            <a:r>
              <a:rPr lang="en-US" altLang="sv-SE" b="0" i="1" dirty="0" err="1">
                <a:ea typeface="Geneva" charset="0"/>
              </a:rPr>
              <a:t>fördjupad</a:t>
            </a:r>
            <a:r>
              <a:rPr lang="en-US" altLang="sv-SE" b="0" i="1" dirty="0">
                <a:ea typeface="Geneva" charset="0"/>
              </a:rPr>
              <a:t> information vid </a:t>
            </a:r>
            <a:r>
              <a:rPr lang="en-US" altLang="sv-SE" b="0" i="1" dirty="0" err="1">
                <a:ea typeface="Geneva" charset="0"/>
              </a:rPr>
              <a:t>behov</a:t>
            </a:r>
            <a:r>
              <a:rPr lang="en-US" altLang="sv-SE" b="0" i="1" dirty="0">
                <a:ea typeface="Geneva" charset="0"/>
              </a:rPr>
              <a:t>. </a:t>
            </a:r>
          </a:p>
          <a:p>
            <a:endParaRPr lang="en-US" altLang="sv-SE" dirty="0">
              <a:ea typeface="Geneva"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rPr>
              <a:t>The National Agency for Education has set up six prioritised areas based on some of the challenges within the educational system. There are six prioritised areas for the school sector and the Agency has a variety of actions to fulfil the goals of each area. Below we presents the objectives for each of the six prioritised areas.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Arial" panose="020B0604020202020204" pitchFamily="34" charset="0"/>
              <a:ea typeface="Times New Roman" panose="02020603050405020304" pitchFamily="18" charset="0"/>
            </a:endParaRPr>
          </a:p>
          <a:p>
            <a:pPr>
              <a:lnSpc>
                <a:spcPct val="120000"/>
              </a:lnSpc>
              <a:spcAft>
                <a:spcPts val="800"/>
              </a:spcAft>
            </a:pP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Governance</a:t>
            </a:r>
            <a:r>
              <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leadership</a:t>
            </a:r>
            <a:endPar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u="sng"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are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developed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systematically</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based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on the national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with</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the support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of</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science and proven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experience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t>
            </a: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segregation</a:t>
            </a:r>
          </a:p>
          <a:p>
            <a:pPr>
              <a:lnSpc>
                <a:spcPct val="120000"/>
              </a:lnSpc>
              <a:spcAft>
                <a:spcPts val="800"/>
              </a:spcAft>
            </a:pPr>
            <a:endParaRPr lang="sv-SE" sz="1800" u="sng"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In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system,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compensatory</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measures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are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taken to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counteract</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the negative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effects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of</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segregation.</a:t>
            </a: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1" u="sng" dirty="0" err="1">
                <a:effectLst/>
                <a:latin typeface="Times New Roman" panose="02020603050405020304" pitchFamily="18" charset="0"/>
                <a:ea typeface="Times New Roman" panose="02020603050405020304" pitchFamily="18" charset="0"/>
                <a:cs typeface="Times New Roman" panose="02020603050405020304" pitchFamily="18" charset="0"/>
              </a:rPr>
              <a:t>Supply</a:t>
            </a:r>
            <a:r>
              <a:rPr lang="sv-SE" sz="18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b="1" u="sng"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sv-SE" sz="18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sv-SE" sz="1800" b="1" u="sng" dirty="0" err="1">
                <a:effectLst/>
                <a:latin typeface="Times New Roman" panose="02020603050405020304" pitchFamily="18" charset="0"/>
                <a:ea typeface="Times New Roman" panose="02020603050405020304" pitchFamily="18" charset="0"/>
                <a:cs typeface="Times New Roman" panose="02020603050405020304" pitchFamily="18" charset="0"/>
              </a:rPr>
              <a:t>teachers</a:t>
            </a:r>
            <a:endParaRPr lang="sv-SE" sz="1800" b="1" u="sng"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In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system,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teaching</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is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carried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out</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by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competent</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certified</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preschool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teachers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teachers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a:t>
            </a: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1" u="sng"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Digitization</a:t>
            </a:r>
            <a:endParaRPr lang="sv-SE" sz="1800" b="1" u="sng"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Aft>
                <a:spcPts val="800"/>
              </a:spcAft>
            </a:pPr>
            <a:r>
              <a:rPr lang="sv-SE" sz="1800" b="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Objective</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Digitization</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strengthens</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quality</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of</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teaching</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in the </a:t>
            </a:r>
            <a:r>
              <a:rPr lang="sv-SE" sz="1800" dirty="0" err="1">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school</a:t>
            </a:r>
            <a:r>
              <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system.</a:t>
            </a:r>
          </a:p>
          <a:p>
            <a:pPr>
              <a:lnSpc>
                <a:spcPct val="120000"/>
              </a:lnSpc>
              <a:spcAft>
                <a:spcPts val="800"/>
              </a:spcAft>
            </a:pPr>
            <a:endPar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r>
              <a:rPr lang="en-US" sz="2800" b="1" u="sng" dirty="0"/>
              <a:t>Curricula, course and subject plans </a:t>
            </a:r>
          </a:p>
          <a:p>
            <a:pPr>
              <a:lnSpc>
                <a:spcPct val="120000"/>
              </a:lnSpc>
              <a:spcAft>
                <a:spcPts val="800"/>
              </a:spcAft>
            </a:pPr>
            <a:endParaRPr lang="en-US" sz="2800" b="1" dirty="0"/>
          </a:p>
          <a:p>
            <a:pPr>
              <a:lnSpc>
                <a:spcPct val="120000"/>
              </a:lnSpc>
              <a:spcAft>
                <a:spcPts val="800"/>
              </a:spcAft>
            </a:pPr>
            <a:r>
              <a:rPr lang="en-US" sz="2800" b="1" dirty="0"/>
              <a:t>Objective:</a:t>
            </a:r>
            <a:r>
              <a:rPr lang="en-US" sz="2800" dirty="0"/>
              <a:t> Curricula, course and subject plans provide conditions for one good and equivalent teaching in the school system.</a:t>
            </a:r>
          </a:p>
          <a:p>
            <a:pPr>
              <a:lnSpc>
                <a:spcPct val="120000"/>
              </a:lnSpc>
              <a:spcAft>
                <a:spcPts val="800"/>
              </a:spcAft>
            </a:pPr>
            <a:endParaRPr lang="en-US" sz="2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r>
              <a:rPr lang="en-US" sz="2800" b="1" u="sng" dirty="0"/>
              <a:t>The benefit of state grants</a:t>
            </a:r>
          </a:p>
          <a:p>
            <a:pPr>
              <a:lnSpc>
                <a:spcPct val="120000"/>
              </a:lnSpc>
              <a:spcAft>
                <a:spcPts val="800"/>
              </a:spcAft>
            </a:pPr>
            <a:endParaRPr lang="en-US" sz="2800" dirty="0"/>
          </a:p>
          <a:p>
            <a:pPr>
              <a:lnSpc>
                <a:spcPct val="120000"/>
              </a:lnSpc>
              <a:spcAft>
                <a:spcPts val="800"/>
              </a:spcAft>
            </a:pPr>
            <a:r>
              <a:rPr lang="en-US" sz="2800" b="1" dirty="0"/>
              <a:t>Objective</a:t>
            </a:r>
            <a:r>
              <a:rPr lang="en-US" sz="2800" dirty="0"/>
              <a:t>: Government grants contribute to increased quality in the school system.</a:t>
            </a:r>
            <a:endParaRPr lang="sv-SE" sz="18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20000"/>
              </a:lnSpc>
              <a:spcAft>
                <a:spcPts val="800"/>
              </a:spcAft>
            </a:pPr>
            <a:endParaRPr lang="sv-S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753E64F1-F8DE-42E9-A479-05F540D2B9A2}" type="slidenum">
              <a:rPr lang="sv-SE" smtClean="0"/>
              <a:t>3</a:t>
            </a:fld>
            <a:endParaRPr lang="sv-SE"/>
          </a:p>
        </p:txBody>
      </p:sp>
    </p:spTree>
    <p:extLst>
      <p:ext uri="{BB962C8B-B14F-4D97-AF65-F5344CB8AC3E}">
        <p14:creationId xmlns:p14="http://schemas.microsoft.com/office/powerpoint/2010/main" val="1773558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p:spTree>
      <p:nvGrpSpPr>
        <p:cNvPr id="1" name=""/>
        <p:cNvGrpSpPr/>
        <p:nvPr/>
      </p:nvGrpSpPr>
      <p:grpSpPr>
        <a:xfrm>
          <a:off x="0" y="0"/>
          <a:ext cx="0" cy="0"/>
          <a:chOff x="0" y="0"/>
          <a:chExt cx="0" cy="0"/>
        </a:xfrm>
      </p:grpSpPr>
      <p:pic>
        <p:nvPicPr>
          <p:cNvPr id="23" name="Bild 22">
            <a:extLst>
              <a:ext uri="{FF2B5EF4-FFF2-40B4-BE49-F238E27FC236}">
                <a16:creationId xmlns:a16="http://schemas.microsoft.com/office/drawing/2014/main" id="{E5A504C0-428A-1044-84F4-9D22B7BB0368}"/>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r="237"/>
          <a:stretch/>
        </p:blipFill>
        <p:spPr>
          <a:xfrm>
            <a:off x="-1" y="0"/>
            <a:ext cx="9144001" cy="5143016"/>
          </a:xfrm>
          <a:prstGeom prst="rect">
            <a:avLst/>
          </a:prstGeom>
        </p:spPr>
      </p:pic>
      <p:sp>
        <p:nvSpPr>
          <p:cNvPr id="2" name="Title 1"/>
          <p:cNvSpPr>
            <a:spLocks noGrp="1"/>
          </p:cNvSpPr>
          <p:nvPr>
            <p:ph type="ctrTitle" hasCustomPrompt="1"/>
          </p:nvPr>
        </p:nvSpPr>
        <p:spPr>
          <a:xfrm>
            <a:off x="1143000" y="1764000"/>
            <a:ext cx="6858000" cy="1479943"/>
          </a:xfrm>
        </p:spPr>
        <p:txBody>
          <a:bodyPr anchor="ctr" anchorCtr="0">
            <a:noAutofit/>
          </a:bodyPr>
          <a:lstStyle>
            <a:lvl1pPr algn="ctr">
              <a:lnSpc>
                <a:spcPts val="5760"/>
              </a:lnSpc>
              <a:defRPr sz="4800" b="1" i="0">
                <a:solidFill>
                  <a:srgbClr val="692859"/>
                </a:solidFill>
                <a:latin typeface="Arial" panose="020B0604020202020204" pitchFamily="34" charset="0"/>
                <a:cs typeface="Arial" panose="020B0604020202020204" pitchFamily="34" charset="0"/>
              </a:defRPr>
            </a:lvl1pPr>
          </a:lstStyle>
          <a:p>
            <a:r>
              <a:rPr lang="sv-SE" dirty="0"/>
              <a:t>Här skriver du din</a:t>
            </a:r>
            <a:br>
              <a:rPr lang="sv-SE" dirty="0"/>
            </a:br>
            <a:r>
              <a:rPr lang="sv-SE" dirty="0"/>
              <a:t>tvåradiga rubrik</a:t>
            </a:r>
            <a:endParaRPr lang="en-US" dirty="0"/>
          </a:p>
        </p:txBody>
      </p:sp>
      <p:pic>
        <p:nvPicPr>
          <p:cNvPr id="18" name="Bild 17">
            <a:extLst>
              <a:ext uri="{FF2B5EF4-FFF2-40B4-BE49-F238E27FC236}">
                <a16:creationId xmlns:a16="http://schemas.microsoft.com/office/drawing/2014/main" id="{72582392-19E9-3A45-A6C1-290842073DB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679371" y="4572000"/>
            <a:ext cx="1785258" cy="357051"/>
          </a:xfrm>
          <a:prstGeom prst="rect">
            <a:avLst/>
          </a:prstGeom>
        </p:spPr>
      </p:pic>
    </p:spTree>
    <p:extLst>
      <p:ext uri="{BB962C8B-B14F-4D97-AF65-F5344CB8AC3E}">
        <p14:creationId xmlns:p14="http://schemas.microsoft.com/office/powerpoint/2010/main" val="2727444570"/>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16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nehåll och diagram hög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4915350" cy="923772"/>
          </a:xfrm>
        </p:spPr>
        <p:txBody>
          <a:bodyPr wrap="square" lIns="0" anchor="t" anchorCtr="0">
            <a:noAutofit/>
          </a:bodyPr>
          <a:lstStyle/>
          <a:p>
            <a:r>
              <a:rPr lang="sv-SE" dirty="0"/>
              <a:t>Sida med text och</a:t>
            </a:r>
            <a:br>
              <a:rPr lang="sv-SE" dirty="0"/>
            </a:br>
            <a:r>
              <a:rPr lang="sv-SE" dirty="0"/>
              <a:t>diagram till höger</a:t>
            </a:r>
            <a:endParaRPr lang="en-US" dirty="0"/>
          </a:p>
        </p:txBody>
      </p:sp>
      <p:sp>
        <p:nvSpPr>
          <p:cNvPr id="3" name="Content Placeholder 2"/>
          <p:cNvSpPr>
            <a:spLocks noGrp="1"/>
          </p:cNvSpPr>
          <p:nvPr>
            <p:ph idx="1"/>
          </p:nvPr>
        </p:nvSpPr>
        <p:spPr>
          <a:xfrm>
            <a:off x="468000" y="1692000"/>
            <a:ext cx="4915350" cy="2838055"/>
          </a:xfrm>
        </p:spPr>
        <p:txBody>
          <a:bodyPr lIns="0"/>
          <a:lstStyle/>
          <a:p>
            <a:pPr lvl="0"/>
            <a:r>
              <a:rPr lang="sv-SE"/>
              <a:t>Klicka här för att ändra format på bakgrundstexten</a:t>
            </a:r>
          </a:p>
        </p:txBody>
      </p:sp>
      <p:sp>
        <p:nvSpPr>
          <p:cNvPr id="5" name="Platshållare för diagram 4">
            <a:extLst>
              <a:ext uri="{FF2B5EF4-FFF2-40B4-BE49-F238E27FC236}">
                <a16:creationId xmlns:a16="http://schemas.microsoft.com/office/drawing/2014/main" id="{581800F1-247E-0C41-A2DC-FBC77FA52400}"/>
              </a:ext>
            </a:extLst>
          </p:cNvPr>
          <p:cNvSpPr>
            <a:spLocks noGrp="1"/>
          </p:cNvSpPr>
          <p:nvPr>
            <p:ph type="chart" sz="quarter" idx="10"/>
          </p:nvPr>
        </p:nvSpPr>
        <p:spPr>
          <a:xfrm>
            <a:off x="5829300" y="468313"/>
            <a:ext cx="2944813" cy="4062412"/>
          </a:xfrm>
        </p:spPr>
        <p:txBody>
          <a:bodyPr/>
          <a:lstStyle/>
          <a:p>
            <a:r>
              <a:rPr lang="sv-SE"/>
              <a:t>Klicka på ikonen för att lägga till ett diagram</a:t>
            </a:r>
            <a:endParaRPr lang="sv-SE" dirty="0"/>
          </a:p>
        </p:txBody>
      </p:sp>
      <p:cxnSp>
        <p:nvCxnSpPr>
          <p:cNvPr id="13" name="Rak 12">
            <a:extLst>
              <a:ext uri="{FF2B5EF4-FFF2-40B4-BE49-F238E27FC236}">
                <a16:creationId xmlns:a16="http://schemas.microsoft.com/office/drawing/2014/main" id="{1EA60F9A-E310-D449-9EC2-F04A56332A82}"/>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ruta 15">
            <a:extLst>
              <a:ext uri="{FF2B5EF4-FFF2-40B4-BE49-F238E27FC236}">
                <a16:creationId xmlns:a16="http://schemas.microsoft.com/office/drawing/2014/main" id="{54F084D9-DE28-4742-8AB3-33BA2D53264F}"/>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7" name="Rak 16">
            <a:extLst>
              <a:ext uri="{FF2B5EF4-FFF2-40B4-BE49-F238E27FC236}">
                <a16:creationId xmlns:a16="http://schemas.microsoft.com/office/drawing/2014/main" id="{B44186E4-3605-244A-80D0-A90E093C1EF2}"/>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Bild 8">
            <a:extLst>
              <a:ext uri="{FF2B5EF4-FFF2-40B4-BE49-F238E27FC236}">
                <a16:creationId xmlns:a16="http://schemas.microsoft.com/office/drawing/2014/main" id="{EAD3BF5C-594B-8A47-84B7-4EEA62DEB62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4231805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ast foto">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0AD6EE2D-E686-AC42-AFD5-BC84608F62C5}"/>
              </a:ext>
            </a:extLst>
          </p:cNvPr>
          <p:cNvSpPr>
            <a:spLocks noGrp="1"/>
          </p:cNvSpPr>
          <p:nvPr>
            <p:ph type="pic" sz="quarter" idx="10"/>
          </p:nvPr>
        </p:nvSpPr>
        <p:spPr>
          <a:xfrm>
            <a:off x="0" y="0"/>
            <a:ext cx="9144000" cy="4751388"/>
          </a:xfrm>
        </p:spPr>
        <p:txBody>
          <a:bodyPr/>
          <a:lstStyle/>
          <a:p>
            <a:r>
              <a:rPr lang="sv-SE"/>
              <a:t>Klicka på ikonen för att lägga till en bild</a:t>
            </a:r>
          </a:p>
        </p:txBody>
      </p:sp>
      <p:cxnSp>
        <p:nvCxnSpPr>
          <p:cNvPr id="13" name="Rak 12">
            <a:extLst>
              <a:ext uri="{FF2B5EF4-FFF2-40B4-BE49-F238E27FC236}">
                <a16:creationId xmlns:a16="http://schemas.microsoft.com/office/drawing/2014/main" id="{7BA7270F-CCEE-3D4D-89F4-B38712D6F5A7}"/>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ruta 14">
            <a:extLst>
              <a:ext uri="{FF2B5EF4-FFF2-40B4-BE49-F238E27FC236}">
                <a16:creationId xmlns:a16="http://schemas.microsoft.com/office/drawing/2014/main" id="{80CF881C-E302-F34F-9C36-9C007FEBE064}"/>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6" name="Rak 15">
            <a:extLst>
              <a:ext uri="{FF2B5EF4-FFF2-40B4-BE49-F238E27FC236}">
                <a16:creationId xmlns:a16="http://schemas.microsoft.com/office/drawing/2014/main" id="{DD06647E-2A06-9D4A-8B3F-F379238BDF44}"/>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Bild 6">
            <a:extLst>
              <a:ext uri="{FF2B5EF4-FFF2-40B4-BE49-F238E27FC236}">
                <a16:creationId xmlns:a16="http://schemas.microsoft.com/office/drawing/2014/main" id="{B1C7DD35-8ECB-A74E-95B0-F3E143074C5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3290616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ast webbsida">
    <p:spTree>
      <p:nvGrpSpPr>
        <p:cNvPr id="1" name=""/>
        <p:cNvGrpSpPr/>
        <p:nvPr/>
      </p:nvGrpSpPr>
      <p:grpSpPr>
        <a:xfrm>
          <a:off x="0" y="0"/>
          <a:ext cx="0" cy="0"/>
          <a:chOff x="0" y="0"/>
          <a:chExt cx="0" cy="0"/>
        </a:xfrm>
      </p:grpSpPr>
      <p:pic>
        <p:nvPicPr>
          <p:cNvPr id="10" name="Bild 9">
            <a:extLst>
              <a:ext uri="{FF2B5EF4-FFF2-40B4-BE49-F238E27FC236}">
                <a16:creationId xmlns:a16="http://schemas.microsoft.com/office/drawing/2014/main" id="{05409978-B5DC-7D41-BD5B-1679928C64FC}"/>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r="237" b="7603"/>
          <a:stretch/>
        </p:blipFill>
        <p:spPr>
          <a:xfrm>
            <a:off x="-1" y="1"/>
            <a:ext cx="9144001" cy="4752000"/>
          </a:xfrm>
          <a:prstGeom prst="rect">
            <a:avLst/>
          </a:prstGeom>
        </p:spPr>
      </p:pic>
      <p:cxnSp>
        <p:nvCxnSpPr>
          <p:cNvPr id="11" name="Rak 10">
            <a:extLst>
              <a:ext uri="{FF2B5EF4-FFF2-40B4-BE49-F238E27FC236}">
                <a16:creationId xmlns:a16="http://schemas.microsoft.com/office/drawing/2014/main" id="{CDC99A88-AC7F-7646-A5BC-14E7D31DF4EF}"/>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ruta 12">
            <a:extLst>
              <a:ext uri="{FF2B5EF4-FFF2-40B4-BE49-F238E27FC236}">
                <a16:creationId xmlns:a16="http://schemas.microsoft.com/office/drawing/2014/main" id="{7A827882-FBCE-E440-9ACB-D46F0BF6BF79}"/>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4" name="Rak 13">
            <a:extLst>
              <a:ext uri="{FF2B5EF4-FFF2-40B4-BE49-F238E27FC236}">
                <a16:creationId xmlns:a16="http://schemas.microsoft.com/office/drawing/2014/main" id="{A09B1117-7E5F-5749-8D6E-FCF82E5CA2C7}"/>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Bild 7">
            <a:extLst>
              <a:ext uri="{FF2B5EF4-FFF2-40B4-BE49-F238E27FC236}">
                <a16:creationId xmlns:a16="http://schemas.microsoft.com/office/drawing/2014/main" id="{69FBE1AE-859E-9941-8E96-AC1106DB63E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873364" y="4874934"/>
            <a:ext cx="792000" cy="172173"/>
          </a:xfrm>
          <a:prstGeom prst="rect">
            <a:avLst/>
          </a:prstGeom>
        </p:spPr>
      </p:pic>
      <p:sp>
        <p:nvSpPr>
          <p:cNvPr id="9" name="Platshållare för text 7">
            <a:extLst>
              <a:ext uri="{FF2B5EF4-FFF2-40B4-BE49-F238E27FC236}">
                <a16:creationId xmlns:a16="http://schemas.microsoft.com/office/drawing/2014/main" id="{D8C609E1-28B2-034A-A38F-57D6FF6EC227}"/>
              </a:ext>
            </a:extLst>
          </p:cNvPr>
          <p:cNvSpPr>
            <a:spLocks noGrp="1"/>
          </p:cNvSpPr>
          <p:nvPr>
            <p:ph type="body" sz="quarter" idx="10" hasCustomPrompt="1"/>
          </p:nvPr>
        </p:nvSpPr>
        <p:spPr>
          <a:xfrm>
            <a:off x="2150749" y="2083182"/>
            <a:ext cx="4842503" cy="567794"/>
          </a:xfrm>
          <a:prstGeom prst="roundRect">
            <a:avLst>
              <a:gd name="adj" fmla="val 33829"/>
            </a:avLst>
          </a:prstGeom>
          <a:solidFill>
            <a:schemeClr val="accent1"/>
          </a:solidFill>
        </p:spPr>
        <p:txBody>
          <a:bodyPr wrap="none" lIns="180000" tIns="125999" rIns="180000" bIns="61200" anchor="ctr" anchorCtr="0">
            <a:spAutoFit/>
          </a:bodyPr>
          <a:lstStyle>
            <a:lvl1pPr marL="0" indent="0" algn="ctr">
              <a:spcBef>
                <a:spcPts val="600"/>
              </a:spcBef>
              <a:buNone/>
              <a:defRPr sz="2600" b="1" spc="20" baseline="0">
                <a:solidFill>
                  <a:schemeClr val="bg1"/>
                </a:solidFill>
              </a:defRPr>
            </a:lvl1pPr>
          </a:lstStyle>
          <a:p>
            <a:r>
              <a:rPr lang="sv-SE" dirty="0" err="1"/>
              <a:t>larportalen.skolverket.se</a:t>
            </a:r>
            <a:r>
              <a:rPr lang="sv-SE"/>
              <a:t>  &gt;</a:t>
            </a:r>
            <a:endParaRPr lang="sv-SE" dirty="0"/>
          </a:p>
        </p:txBody>
      </p:sp>
    </p:spTree>
    <p:extLst>
      <p:ext uri="{BB962C8B-B14F-4D97-AF65-F5344CB8AC3E}">
        <p14:creationId xmlns:p14="http://schemas.microsoft.com/office/powerpoint/2010/main" val="2260819698"/>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ycka till!">
    <p:spTree>
      <p:nvGrpSpPr>
        <p:cNvPr id="1" name=""/>
        <p:cNvGrpSpPr/>
        <p:nvPr/>
      </p:nvGrpSpPr>
      <p:grpSpPr>
        <a:xfrm>
          <a:off x="0" y="0"/>
          <a:ext cx="0" cy="0"/>
          <a:chOff x="0" y="0"/>
          <a:chExt cx="0" cy="0"/>
        </a:xfrm>
      </p:grpSpPr>
      <p:pic>
        <p:nvPicPr>
          <p:cNvPr id="10" name="Bild 9">
            <a:extLst>
              <a:ext uri="{FF2B5EF4-FFF2-40B4-BE49-F238E27FC236}">
                <a16:creationId xmlns:a16="http://schemas.microsoft.com/office/drawing/2014/main" id="{05409978-B5DC-7D41-BD5B-1679928C64FC}"/>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r="237" b="7603"/>
          <a:stretch/>
        </p:blipFill>
        <p:spPr>
          <a:xfrm>
            <a:off x="-1" y="1"/>
            <a:ext cx="9144001" cy="4752000"/>
          </a:xfrm>
          <a:prstGeom prst="rect">
            <a:avLst/>
          </a:prstGeom>
        </p:spPr>
      </p:pic>
      <p:sp>
        <p:nvSpPr>
          <p:cNvPr id="9" name="Title 1">
            <a:extLst>
              <a:ext uri="{FF2B5EF4-FFF2-40B4-BE49-F238E27FC236}">
                <a16:creationId xmlns:a16="http://schemas.microsoft.com/office/drawing/2014/main" id="{BF66BA5A-D573-4D43-B894-E3EB4F4F6779}"/>
              </a:ext>
            </a:extLst>
          </p:cNvPr>
          <p:cNvSpPr>
            <a:spLocks noGrp="1"/>
          </p:cNvSpPr>
          <p:nvPr>
            <p:ph type="ctrTitle" hasCustomPrompt="1"/>
          </p:nvPr>
        </p:nvSpPr>
        <p:spPr>
          <a:xfrm>
            <a:off x="2599081" y="2087217"/>
            <a:ext cx="3945835" cy="675861"/>
          </a:xfrm>
        </p:spPr>
        <p:txBody>
          <a:bodyPr tIns="36000" anchor="ctr" anchorCtr="0">
            <a:noAutofit/>
          </a:bodyPr>
          <a:lstStyle>
            <a:lvl1pPr algn="ctr">
              <a:lnSpc>
                <a:spcPts val="5760"/>
              </a:lnSpc>
              <a:defRPr sz="4800" b="1" i="0">
                <a:solidFill>
                  <a:srgbClr val="692859"/>
                </a:solidFill>
                <a:latin typeface="Arial" panose="020B0604020202020204" pitchFamily="34" charset="0"/>
                <a:cs typeface="Arial" panose="020B0604020202020204" pitchFamily="34" charset="0"/>
              </a:defRPr>
            </a:lvl1pPr>
          </a:lstStyle>
          <a:p>
            <a:r>
              <a:rPr lang="sv-SE" dirty="0"/>
              <a:t>Lycka till!</a:t>
            </a:r>
            <a:endParaRPr lang="en-US" dirty="0"/>
          </a:p>
        </p:txBody>
      </p:sp>
      <p:cxnSp>
        <p:nvCxnSpPr>
          <p:cNvPr id="11" name="Rak 10">
            <a:extLst>
              <a:ext uri="{FF2B5EF4-FFF2-40B4-BE49-F238E27FC236}">
                <a16:creationId xmlns:a16="http://schemas.microsoft.com/office/drawing/2014/main" id="{CCD9F12B-CBE0-8945-B16D-93FB20135CF7}"/>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ruta 12">
            <a:extLst>
              <a:ext uri="{FF2B5EF4-FFF2-40B4-BE49-F238E27FC236}">
                <a16:creationId xmlns:a16="http://schemas.microsoft.com/office/drawing/2014/main" id="{4A298216-13FC-284B-B207-A3B57D120057}"/>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4" name="Rak 13">
            <a:extLst>
              <a:ext uri="{FF2B5EF4-FFF2-40B4-BE49-F238E27FC236}">
                <a16:creationId xmlns:a16="http://schemas.microsoft.com/office/drawing/2014/main" id="{1BA8CEB2-6F7C-334C-B67F-DE1599119E0C}"/>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Bild 7">
            <a:extLst>
              <a:ext uri="{FF2B5EF4-FFF2-40B4-BE49-F238E27FC236}">
                <a16:creationId xmlns:a16="http://schemas.microsoft.com/office/drawing/2014/main" id="{E9C743CF-A3D3-C54A-B29F-C00BCDF5060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1366563187"/>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ast logotyp">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D791082-3D1D-2F4B-A02B-091FA1C51473}"/>
              </a:ext>
            </a:extLst>
          </p:cNvPr>
          <p:cNvSpPr/>
          <p:nvPr userDrawn="1"/>
        </p:nvSpPr>
        <p:spPr>
          <a:xfrm>
            <a:off x="0" y="0"/>
            <a:ext cx="9144000" cy="5143500"/>
          </a:xfrm>
          <a:prstGeom prst="rect">
            <a:avLst/>
          </a:prstGeom>
          <a:solidFill>
            <a:srgbClr val="692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 3">
            <a:extLst>
              <a:ext uri="{FF2B5EF4-FFF2-40B4-BE49-F238E27FC236}">
                <a16:creationId xmlns:a16="http://schemas.microsoft.com/office/drawing/2014/main" id="{5B18B57D-5701-364F-98ED-9299F9735D0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321998" y="2160000"/>
            <a:ext cx="4500000" cy="900000"/>
          </a:xfrm>
          <a:prstGeom prst="rect">
            <a:avLst/>
          </a:prstGeom>
        </p:spPr>
      </p:pic>
    </p:spTree>
    <p:extLst>
      <p:ext uri="{BB962C8B-B14F-4D97-AF65-F5344CB8AC3E}">
        <p14:creationId xmlns:p14="http://schemas.microsoft.com/office/powerpoint/2010/main" val="1623223407"/>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ast logotyp och url">
    <p:spTree>
      <p:nvGrpSpPr>
        <p:cNvPr id="1" name=""/>
        <p:cNvGrpSpPr/>
        <p:nvPr/>
      </p:nvGrpSpPr>
      <p:grpSpPr>
        <a:xfrm>
          <a:off x="0" y="0"/>
          <a:ext cx="0" cy="0"/>
          <a:chOff x="0" y="0"/>
          <a:chExt cx="0" cy="0"/>
        </a:xfrm>
      </p:grpSpPr>
      <p:pic>
        <p:nvPicPr>
          <p:cNvPr id="5" name="Bild 4">
            <a:extLst>
              <a:ext uri="{FF2B5EF4-FFF2-40B4-BE49-F238E27FC236}">
                <a16:creationId xmlns:a16="http://schemas.microsoft.com/office/drawing/2014/main" id="{887B098C-A568-B741-BD2B-631619CF8BE0}"/>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r="237" b="7603"/>
          <a:stretch/>
        </p:blipFill>
        <p:spPr>
          <a:xfrm>
            <a:off x="-1" y="1"/>
            <a:ext cx="9144001" cy="4752000"/>
          </a:xfrm>
          <a:prstGeom prst="rect">
            <a:avLst/>
          </a:prstGeom>
        </p:spPr>
      </p:pic>
      <p:pic>
        <p:nvPicPr>
          <p:cNvPr id="6" name="Bild 5">
            <a:extLst>
              <a:ext uri="{FF2B5EF4-FFF2-40B4-BE49-F238E27FC236}">
                <a16:creationId xmlns:a16="http://schemas.microsoft.com/office/drawing/2014/main" id="{ED923373-E272-2A4D-B024-C0A6FBF28F1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322000" y="2034105"/>
            <a:ext cx="4500000" cy="900000"/>
          </a:xfrm>
          <a:prstGeom prst="rect">
            <a:avLst/>
          </a:prstGeom>
        </p:spPr>
      </p:pic>
      <p:sp>
        <p:nvSpPr>
          <p:cNvPr id="3" name="Rektangel 2">
            <a:extLst>
              <a:ext uri="{FF2B5EF4-FFF2-40B4-BE49-F238E27FC236}">
                <a16:creationId xmlns:a16="http://schemas.microsoft.com/office/drawing/2014/main" id="{D5B01659-973C-C343-92C1-E1FC6809AE88}"/>
              </a:ext>
            </a:extLst>
          </p:cNvPr>
          <p:cNvSpPr/>
          <p:nvPr userDrawn="1"/>
        </p:nvSpPr>
        <p:spPr>
          <a:xfrm>
            <a:off x="0" y="4752001"/>
            <a:ext cx="9144000" cy="391499"/>
          </a:xfrm>
          <a:prstGeom prst="rect">
            <a:avLst/>
          </a:prstGeom>
          <a:solidFill>
            <a:srgbClr val="692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DA7749A0-8A76-124A-BECC-BB715812F8F7}"/>
              </a:ext>
            </a:extLst>
          </p:cNvPr>
          <p:cNvSpPr txBox="1"/>
          <p:nvPr userDrawn="1"/>
        </p:nvSpPr>
        <p:spPr>
          <a:xfrm>
            <a:off x="3493601" y="4786196"/>
            <a:ext cx="2191581" cy="338554"/>
          </a:xfrm>
          <a:prstGeom prst="rect">
            <a:avLst/>
          </a:prstGeom>
          <a:noFill/>
        </p:spPr>
        <p:txBody>
          <a:bodyPr wrap="square" rtlCol="0">
            <a:spAutoFit/>
          </a:bodyPr>
          <a:lstStyle/>
          <a:p>
            <a:pPr algn="ctr"/>
            <a:r>
              <a:rPr lang="sv-SE" sz="1600" b="1" i="0" dirty="0">
                <a:solidFill>
                  <a:schemeClr val="bg1"/>
                </a:solidFill>
                <a:latin typeface="Arial" panose="020B0604020202020204" pitchFamily="34" charset="0"/>
                <a:cs typeface="Arial" panose="020B0604020202020204" pitchFamily="34" charset="0"/>
              </a:rPr>
              <a:t>www.skolverket.se</a:t>
            </a:r>
          </a:p>
        </p:txBody>
      </p:sp>
    </p:spTree>
    <p:extLst>
      <p:ext uri="{BB962C8B-B14F-4D97-AF65-F5344CB8AC3E}">
        <p14:creationId xmlns:p14="http://schemas.microsoft.com/office/powerpoint/2010/main" val="614783329"/>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4/25/2022</a:t>
            </a:fld>
            <a:endParaRPr lang="en-US"/>
          </a:p>
        </p:txBody>
      </p:sp>
      <p:sp>
        <p:nvSpPr>
          <p:cNvPr id="4" name="Holder 4"/>
          <p:cNvSpPr>
            <a:spLocks noGrp="1"/>
          </p:cNvSpPr>
          <p:nvPr>
            <p:ph type="sldNum" sz="quarter" idx="7"/>
          </p:nvPr>
        </p:nvSpPr>
        <p:spPr/>
        <p:txBody>
          <a:bodyPr lIns="0" tIns="0" rIns="0" bIns="0"/>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extLst>
      <p:ext uri="{BB962C8B-B14F-4D97-AF65-F5344CB8AC3E}">
        <p14:creationId xmlns:p14="http://schemas.microsoft.com/office/powerpoint/2010/main" val="2451396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69285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4/25/2022</a:t>
            </a:fld>
            <a:endParaRPr lang="en-US"/>
          </a:p>
        </p:txBody>
      </p:sp>
      <p:sp>
        <p:nvSpPr>
          <p:cNvPr id="6" name="Holder 6"/>
          <p:cNvSpPr>
            <a:spLocks noGrp="1"/>
          </p:cNvSpPr>
          <p:nvPr>
            <p:ph type="sldNum" sz="quarter" idx="7"/>
          </p:nvPr>
        </p:nvSpPr>
        <p:spPr/>
        <p:txBody>
          <a:bodyPr lIns="0" tIns="0" rIns="0" bIns="0"/>
          <a:lstStyle>
            <a:lvl1pPr>
              <a:defRPr sz="800" b="1" i="0">
                <a:solidFill>
                  <a:schemeClr val="tx1"/>
                </a:solidFill>
                <a:latin typeface="Source Sans Pro Semibold"/>
                <a:cs typeface="Source Sans Pro Semibold"/>
              </a:defRPr>
            </a:lvl1p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a:t>
            </a:fld>
            <a:endParaRPr b="0" dirty="0">
              <a:latin typeface="Arial"/>
              <a:cs typeface="Arial"/>
            </a:endParaRPr>
          </a:p>
        </p:txBody>
      </p:sp>
    </p:spTree>
    <p:extLst>
      <p:ext uri="{BB962C8B-B14F-4D97-AF65-F5344CB8AC3E}">
        <p14:creationId xmlns:p14="http://schemas.microsoft.com/office/powerpoint/2010/main" val="429370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ort text">
    <p:spTree>
      <p:nvGrpSpPr>
        <p:cNvPr id="1" name=""/>
        <p:cNvGrpSpPr/>
        <p:nvPr/>
      </p:nvGrpSpPr>
      <p:grpSpPr>
        <a:xfrm>
          <a:off x="0" y="0"/>
          <a:ext cx="0" cy="0"/>
          <a:chOff x="0" y="0"/>
          <a:chExt cx="0" cy="0"/>
        </a:xfrm>
      </p:grpSpPr>
      <p:pic>
        <p:nvPicPr>
          <p:cNvPr id="10" name="Bild 9">
            <a:extLst>
              <a:ext uri="{FF2B5EF4-FFF2-40B4-BE49-F238E27FC236}">
                <a16:creationId xmlns:a16="http://schemas.microsoft.com/office/drawing/2014/main" id="{05409978-B5DC-7D41-BD5B-1679928C64FC}"/>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r="237" b="7603"/>
          <a:stretch/>
        </p:blipFill>
        <p:spPr>
          <a:xfrm>
            <a:off x="-1" y="1"/>
            <a:ext cx="9144001" cy="4752000"/>
          </a:xfrm>
          <a:prstGeom prst="rect">
            <a:avLst/>
          </a:prstGeom>
        </p:spPr>
      </p:pic>
      <p:sp>
        <p:nvSpPr>
          <p:cNvPr id="9" name="Title 1">
            <a:extLst>
              <a:ext uri="{FF2B5EF4-FFF2-40B4-BE49-F238E27FC236}">
                <a16:creationId xmlns:a16="http://schemas.microsoft.com/office/drawing/2014/main" id="{E4FFDDAD-3400-C84D-B888-D26B47662472}"/>
              </a:ext>
            </a:extLst>
          </p:cNvPr>
          <p:cNvSpPr>
            <a:spLocks noGrp="1"/>
          </p:cNvSpPr>
          <p:nvPr>
            <p:ph type="title" hasCustomPrompt="1"/>
          </p:nvPr>
        </p:nvSpPr>
        <p:spPr>
          <a:xfrm>
            <a:off x="1692000" y="1685139"/>
            <a:ext cx="5760000" cy="1413822"/>
          </a:xfrm>
          <a:solidFill>
            <a:schemeClr val="bg1"/>
          </a:solidFill>
        </p:spPr>
        <p:txBody>
          <a:bodyPr vert="horz" lIns="360000" tIns="360000" rIns="360000" bIns="360000" anchor="ctr" anchorCtr="0">
            <a:spAutoFit/>
          </a:bodyPr>
          <a:lstStyle>
            <a:lvl1pPr algn="ctr">
              <a:lnSpc>
                <a:spcPts val="2800"/>
              </a:lnSpc>
              <a:defRPr sz="2000" b="1" i="0">
                <a:solidFill>
                  <a:srgbClr val="692859"/>
                </a:solidFill>
                <a:latin typeface="Arial" panose="020B0604020202020204" pitchFamily="34" charset="0"/>
                <a:cs typeface="Arial" panose="020B0604020202020204" pitchFamily="34" charset="0"/>
              </a:defRPr>
            </a:lvl1pPr>
          </a:lstStyle>
          <a:p>
            <a:r>
              <a:rPr lang="sv-SE" dirty="0"/>
              <a:t>Plats för en kortare text, exempelvis en ingress eller en kortare faktatext.</a:t>
            </a:r>
            <a:endParaRPr lang="en-US" dirty="0"/>
          </a:p>
        </p:txBody>
      </p:sp>
      <p:cxnSp>
        <p:nvCxnSpPr>
          <p:cNvPr id="7" name="Rak 6">
            <a:extLst>
              <a:ext uri="{FF2B5EF4-FFF2-40B4-BE49-F238E27FC236}">
                <a16:creationId xmlns:a16="http://schemas.microsoft.com/office/drawing/2014/main" id="{03F61561-DEAD-4348-902F-BC0BDB4F2F44}"/>
              </a:ext>
            </a:extLst>
          </p:cNvPr>
          <p:cNvCxnSpPr/>
          <p:nvPr userDrawn="1"/>
        </p:nvCxnSpPr>
        <p:spPr>
          <a:xfrm>
            <a:off x="0" y="4752000"/>
            <a:ext cx="914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ruta 23">
            <a:extLst>
              <a:ext uri="{FF2B5EF4-FFF2-40B4-BE49-F238E27FC236}">
                <a16:creationId xmlns:a16="http://schemas.microsoft.com/office/drawing/2014/main" id="{C6B10D6D-BAE4-F142-AFCB-C4CD7AC63DA4}"/>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25" name="Rak 24">
            <a:extLst>
              <a:ext uri="{FF2B5EF4-FFF2-40B4-BE49-F238E27FC236}">
                <a16:creationId xmlns:a16="http://schemas.microsoft.com/office/drawing/2014/main" id="{D7C7A2B9-218D-E54B-87DD-476BF2D267FC}"/>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Bild 10">
            <a:extLst>
              <a:ext uri="{FF2B5EF4-FFF2-40B4-BE49-F238E27FC236}">
                <a16:creationId xmlns:a16="http://schemas.microsoft.com/office/drawing/2014/main" id="{B6DFB464-5F58-8446-976B-4746592812A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3111145970"/>
      </p:ext>
    </p:extLst>
  </p:cSld>
  <p:clrMapOvr>
    <a:masterClrMapping/>
  </p:clrMapOvr>
  <p:extLst>
    <p:ext uri="{DCECCB84-F9BA-43D5-87BE-67443E8EF086}">
      <p15:sldGuideLst xmlns:p15="http://schemas.microsoft.com/office/powerpoint/2012/main">
        <p15:guide id="1"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korativ sida">
    <p:spTree>
      <p:nvGrpSpPr>
        <p:cNvPr id="1" name=""/>
        <p:cNvGrpSpPr/>
        <p:nvPr/>
      </p:nvGrpSpPr>
      <p:grpSpPr>
        <a:xfrm>
          <a:off x="0" y="0"/>
          <a:ext cx="0" cy="0"/>
          <a:chOff x="0" y="0"/>
          <a:chExt cx="0" cy="0"/>
        </a:xfrm>
      </p:grpSpPr>
      <p:pic>
        <p:nvPicPr>
          <p:cNvPr id="8" name="Bild 7">
            <a:extLst>
              <a:ext uri="{FF2B5EF4-FFF2-40B4-BE49-F238E27FC236}">
                <a16:creationId xmlns:a16="http://schemas.microsoft.com/office/drawing/2014/main" id="{C01091D3-4D60-EB46-97FE-65D73D14CF1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r="237" b="7603"/>
          <a:stretch/>
        </p:blipFill>
        <p:spPr>
          <a:xfrm>
            <a:off x="-1" y="0"/>
            <a:ext cx="9144001" cy="4752000"/>
          </a:xfrm>
          <a:prstGeom prst="rect">
            <a:avLst/>
          </a:prstGeom>
        </p:spPr>
      </p:pic>
      <p:sp>
        <p:nvSpPr>
          <p:cNvPr id="9" name="Title 1">
            <a:extLst>
              <a:ext uri="{FF2B5EF4-FFF2-40B4-BE49-F238E27FC236}">
                <a16:creationId xmlns:a16="http://schemas.microsoft.com/office/drawing/2014/main" id="{E4FFDDAD-3400-C84D-B888-D26B47662472}"/>
              </a:ext>
            </a:extLst>
          </p:cNvPr>
          <p:cNvSpPr>
            <a:spLocks noGrp="1"/>
          </p:cNvSpPr>
          <p:nvPr>
            <p:ph type="title" hasCustomPrompt="1"/>
          </p:nvPr>
        </p:nvSpPr>
        <p:spPr>
          <a:xfrm>
            <a:off x="2285999" y="1644900"/>
            <a:ext cx="4572000" cy="1512000"/>
          </a:xfrm>
          <a:solidFill>
            <a:schemeClr val="bg1"/>
          </a:solidFill>
        </p:spPr>
        <p:txBody>
          <a:bodyPr vert="horz" wrap="square" lIns="144000" tIns="360000" rIns="144000" bIns="360000" anchor="ctr" anchorCtr="0">
            <a:spAutoFit/>
          </a:bodyPr>
          <a:lstStyle>
            <a:lvl1pPr algn="ctr">
              <a:lnSpc>
                <a:spcPts val="3000"/>
              </a:lnSpc>
              <a:defRPr sz="2500" b="1" i="0">
                <a:solidFill>
                  <a:srgbClr val="692859"/>
                </a:solidFill>
                <a:latin typeface="Arial" panose="020B0604020202020204" pitchFamily="34" charset="0"/>
                <a:cs typeface="Arial" panose="020B0604020202020204" pitchFamily="34" charset="0"/>
              </a:defRPr>
            </a:lvl1pPr>
          </a:lstStyle>
          <a:p>
            <a:r>
              <a:rPr lang="sv-SE" dirty="0"/>
              <a:t>En dekorativ sida med plats</a:t>
            </a:r>
            <a:br>
              <a:rPr lang="sv-SE" dirty="0"/>
            </a:br>
            <a:r>
              <a:rPr lang="sv-SE" dirty="0"/>
              <a:t>för frågeställning.</a:t>
            </a:r>
            <a:endParaRPr lang="en-US" dirty="0"/>
          </a:p>
        </p:txBody>
      </p:sp>
      <p:cxnSp>
        <p:nvCxnSpPr>
          <p:cNvPr id="7" name="Rak 6">
            <a:extLst>
              <a:ext uri="{FF2B5EF4-FFF2-40B4-BE49-F238E27FC236}">
                <a16:creationId xmlns:a16="http://schemas.microsoft.com/office/drawing/2014/main" id="{03F61561-DEAD-4348-902F-BC0BDB4F2F44}"/>
              </a:ext>
            </a:extLst>
          </p:cNvPr>
          <p:cNvCxnSpPr/>
          <p:nvPr userDrawn="1"/>
        </p:nvCxnSpPr>
        <p:spPr>
          <a:xfrm>
            <a:off x="0" y="4752000"/>
            <a:ext cx="914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ruta 23">
            <a:extLst>
              <a:ext uri="{FF2B5EF4-FFF2-40B4-BE49-F238E27FC236}">
                <a16:creationId xmlns:a16="http://schemas.microsoft.com/office/drawing/2014/main" id="{C6B10D6D-BAE4-F142-AFCB-C4CD7AC63DA4}"/>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25" name="Rak 24">
            <a:extLst>
              <a:ext uri="{FF2B5EF4-FFF2-40B4-BE49-F238E27FC236}">
                <a16:creationId xmlns:a16="http://schemas.microsoft.com/office/drawing/2014/main" id="{D7C7A2B9-218D-E54B-87DD-476BF2D267FC}"/>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Platshållare för bild 11">
            <a:extLst>
              <a:ext uri="{FF2B5EF4-FFF2-40B4-BE49-F238E27FC236}">
                <a16:creationId xmlns:a16="http://schemas.microsoft.com/office/drawing/2014/main" id="{2A49CAD3-2D5E-0D4E-B610-A3F2DC9EA21E}"/>
              </a:ext>
            </a:extLst>
          </p:cNvPr>
          <p:cNvSpPr>
            <a:spLocks noGrp="1"/>
          </p:cNvSpPr>
          <p:nvPr>
            <p:ph type="pic" sz="quarter" idx="10"/>
          </p:nvPr>
        </p:nvSpPr>
        <p:spPr>
          <a:xfrm>
            <a:off x="4354513" y="1425575"/>
            <a:ext cx="461962" cy="461963"/>
          </a:xfrm>
        </p:spPr>
        <p:txBody>
          <a:bodyPr>
            <a:normAutofit/>
          </a:bodyPr>
          <a:lstStyle>
            <a:lvl1pPr marL="0" indent="0">
              <a:lnSpc>
                <a:spcPts val="600"/>
              </a:lnSpc>
              <a:defRPr sz="400"/>
            </a:lvl1pPr>
          </a:lstStyle>
          <a:p>
            <a:r>
              <a:rPr lang="sv-SE"/>
              <a:t>Klicka på ikonen för att lägga till en bild</a:t>
            </a:r>
          </a:p>
        </p:txBody>
      </p:sp>
      <p:pic>
        <p:nvPicPr>
          <p:cNvPr id="10" name="Bild 9">
            <a:extLst>
              <a:ext uri="{FF2B5EF4-FFF2-40B4-BE49-F238E27FC236}">
                <a16:creationId xmlns:a16="http://schemas.microsoft.com/office/drawing/2014/main" id="{828CA38C-FCEA-0F45-B156-CC0AFEDA81B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4258039637"/>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 och foto väns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00000" y="468000"/>
            <a:ext cx="4915350" cy="923772"/>
          </a:xfrm>
        </p:spPr>
        <p:txBody>
          <a:bodyPr wrap="square" lIns="0" anchor="t" anchorCtr="0">
            <a:noAutofit/>
          </a:bodyPr>
          <a:lstStyle/>
          <a:p>
            <a:r>
              <a:rPr lang="sv-SE" dirty="0"/>
              <a:t>Sida med text och</a:t>
            </a:r>
            <a:br>
              <a:rPr lang="sv-SE" dirty="0"/>
            </a:br>
            <a:r>
              <a:rPr lang="sv-SE" dirty="0"/>
              <a:t>bild till vänster</a:t>
            </a:r>
            <a:endParaRPr lang="en-US" dirty="0"/>
          </a:p>
        </p:txBody>
      </p:sp>
      <p:sp>
        <p:nvSpPr>
          <p:cNvPr id="3" name="Content Placeholder 2"/>
          <p:cNvSpPr>
            <a:spLocks noGrp="1"/>
          </p:cNvSpPr>
          <p:nvPr>
            <p:ph idx="1"/>
          </p:nvPr>
        </p:nvSpPr>
        <p:spPr>
          <a:xfrm>
            <a:off x="3600000" y="1692000"/>
            <a:ext cx="4915350" cy="2838055"/>
          </a:xfrm>
        </p:spPr>
        <p:txBody>
          <a:bodyPr lIns="0"/>
          <a:lstStyle/>
          <a:p>
            <a:pPr lvl="0"/>
            <a:r>
              <a:rPr lang="sv-SE"/>
              <a:t>Klicka här för att ändra format på bakgrundstexten</a:t>
            </a:r>
          </a:p>
        </p:txBody>
      </p:sp>
      <p:sp>
        <p:nvSpPr>
          <p:cNvPr id="11" name="textruta 10">
            <a:extLst>
              <a:ext uri="{FF2B5EF4-FFF2-40B4-BE49-F238E27FC236}">
                <a16:creationId xmlns:a16="http://schemas.microsoft.com/office/drawing/2014/main" id="{DEF4ED9D-7D2D-3F46-9F02-492AA0C13B54}"/>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2" name="Rak 11">
            <a:extLst>
              <a:ext uri="{FF2B5EF4-FFF2-40B4-BE49-F238E27FC236}">
                <a16:creationId xmlns:a16="http://schemas.microsoft.com/office/drawing/2014/main" id="{433DC223-206A-7247-8EE2-3C8674410D77}"/>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Platshållare för bild 13">
            <a:extLst>
              <a:ext uri="{FF2B5EF4-FFF2-40B4-BE49-F238E27FC236}">
                <a16:creationId xmlns:a16="http://schemas.microsoft.com/office/drawing/2014/main" id="{9A229A1A-A7C2-9E41-90EE-8A016CFA8B87}"/>
              </a:ext>
            </a:extLst>
          </p:cNvPr>
          <p:cNvSpPr>
            <a:spLocks noGrp="1"/>
          </p:cNvSpPr>
          <p:nvPr userDrawn="1">
            <p:ph type="pic" sz="quarter" idx="10" hasCustomPrompt="1"/>
          </p:nvPr>
        </p:nvSpPr>
        <p:spPr>
          <a:xfrm>
            <a:off x="-6724" y="-1"/>
            <a:ext cx="3238500" cy="4751991"/>
          </a:xfrm>
        </p:spPr>
        <p:txBody>
          <a:bodyPr/>
          <a:lstStyle>
            <a:lvl1pPr>
              <a:defRPr lang="sv-SE" smtClean="0">
                <a:effectLst/>
              </a:defRPr>
            </a:lvl1pPr>
          </a:lstStyle>
          <a:p>
            <a:r>
              <a:rPr lang="sv-SE" dirty="0">
                <a:effectLst/>
                <a:latin typeface="Source Sans Pro" panose="020B0503030403020204" pitchFamily="34" charset="0"/>
              </a:rPr>
              <a:t>Klicka på ikonen för att lägga till ett foto. Ytan är optimerad för ett foto i stående format. Foton i liggande format kommer att beskäras. Gör så här för att välja ett annat utsnitt av bilden: markera bilden och välj ”beskär” i menyn bildformat.</a:t>
            </a:r>
            <a:endParaRPr lang="sv-SE" dirty="0"/>
          </a:p>
        </p:txBody>
      </p:sp>
      <p:pic>
        <p:nvPicPr>
          <p:cNvPr id="9" name="Bild 8">
            <a:extLst>
              <a:ext uri="{FF2B5EF4-FFF2-40B4-BE49-F238E27FC236}">
                <a16:creationId xmlns:a16="http://schemas.microsoft.com/office/drawing/2014/main" id="{0BE9FA47-14CF-B84B-9CA3-45E849DC237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cxnSp>
        <p:nvCxnSpPr>
          <p:cNvPr id="8" name="Rak 7">
            <a:extLst>
              <a:ext uri="{FF2B5EF4-FFF2-40B4-BE49-F238E27FC236}">
                <a16:creationId xmlns:a16="http://schemas.microsoft.com/office/drawing/2014/main" id="{00582FD6-4266-BC41-A25E-92DAF757DCE0}"/>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046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 och foto hög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4915350" cy="923772"/>
          </a:xfrm>
        </p:spPr>
        <p:txBody>
          <a:bodyPr wrap="square" lIns="0" anchor="t" anchorCtr="0">
            <a:noAutofit/>
          </a:bodyPr>
          <a:lstStyle/>
          <a:p>
            <a:r>
              <a:rPr lang="sv-SE" dirty="0"/>
              <a:t>Sida med text och</a:t>
            </a:r>
            <a:br>
              <a:rPr lang="sv-SE" dirty="0"/>
            </a:br>
            <a:r>
              <a:rPr lang="sv-SE" dirty="0"/>
              <a:t>bild till höger</a:t>
            </a:r>
            <a:endParaRPr lang="en-US" dirty="0"/>
          </a:p>
        </p:txBody>
      </p:sp>
      <p:sp>
        <p:nvSpPr>
          <p:cNvPr id="3" name="Content Placeholder 2"/>
          <p:cNvSpPr>
            <a:spLocks noGrp="1"/>
          </p:cNvSpPr>
          <p:nvPr>
            <p:ph idx="1"/>
          </p:nvPr>
        </p:nvSpPr>
        <p:spPr>
          <a:xfrm>
            <a:off x="468000" y="1692000"/>
            <a:ext cx="4915350" cy="2838055"/>
          </a:xfrm>
        </p:spPr>
        <p:txBody>
          <a:bodyPr lIns="0"/>
          <a:lstStyle/>
          <a:p>
            <a:pPr lvl="0"/>
            <a:r>
              <a:rPr lang="sv-SE"/>
              <a:t>Klicka här för att ändra format på bakgrundstexten</a:t>
            </a:r>
          </a:p>
        </p:txBody>
      </p:sp>
      <p:sp>
        <p:nvSpPr>
          <p:cNvPr id="14" name="Platshållare för bild 13">
            <a:extLst>
              <a:ext uri="{FF2B5EF4-FFF2-40B4-BE49-F238E27FC236}">
                <a16:creationId xmlns:a16="http://schemas.microsoft.com/office/drawing/2014/main" id="{9A229A1A-A7C2-9E41-90EE-8A016CFA8B87}"/>
              </a:ext>
            </a:extLst>
          </p:cNvPr>
          <p:cNvSpPr>
            <a:spLocks noGrp="1"/>
          </p:cNvSpPr>
          <p:nvPr>
            <p:ph type="pic" sz="quarter" idx="10" hasCustomPrompt="1"/>
          </p:nvPr>
        </p:nvSpPr>
        <p:spPr>
          <a:xfrm>
            <a:off x="5902376" y="0"/>
            <a:ext cx="3238500" cy="4751388"/>
          </a:xfrm>
        </p:spPr>
        <p:txBody>
          <a:bodyPr/>
          <a:lstStyle>
            <a:lvl1pPr>
              <a:defRPr/>
            </a:lvl1pPr>
          </a:lstStyle>
          <a:p>
            <a:r>
              <a:rPr lang="sv-SE" dirty="0">
                <a:effectLst/>
                <a:latin typeface="Source Sans Pro" panose="020B0503030403020204" pitchFamily="34" charset="0"/>
              </a:rPr>
              <a:t>Klicka på ikonen för att lägga till ett foto. Ytan är optimerad för ett foto i stående format. Foton i liggande format kommer att beskäras. Gör så här för att välja ett annat utsnitt av bilden: markera bilden och välj ”beskär” i menyn bildformat.</a:t>
            </a:r>
            <a:endParaRPr lang="sv-SE" dirty="0"/>
          </a:p>
        </p:txBody>
      </p:sp>
      <p:sp>
        <p:nvSpPr>
          <p:cNvPr id="16" name="textruta 15">
            <a:extLst>
              <a:ext uri="{FF2B5EF4-FFF2-40B4-BE49-F238E27FC236}">
                <a16:creationId xmlns:a16="http://schemas.microsoft.com/office/drawing/2014/main" id="{9C295E63-D0D6-E245-B555-22FA3C63CFA5}"/>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7" name="Rak 16">
            <a:extLst>
              <a:ext uri="{FF2B5EF4-FFF2-40B4-BE49-F238E27FC236}">
                <a16:creationId xmlns:a16="http://schemas.microsoft.com/office/drawing/2014/main" id="{7DE96F93-7419-0F48-A1C7-CD1C8994C400}"/>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Bild 8">
            <a:extLst>
              <a:ext uri="{FF2B5EF4-FFF2-40B4-BE49-F238E27FC236}">
                <a16:creationId xmlns:a16="http://schemas.microsoft.com/office/drawing/2014/main" id="{F197DF41-ABBE-F449-AC20-426295DF8F7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cxnSp>
        <p:nvCxnSpPr>
          <p:cNvPr id="13" name="Rak 12">
            <a:extLst>
              <a:ext uri="{FF2B5EF4-FFF2-40B4-BE49-F238E27FC236}">
                <a16:creationId xmlns:a16="http://schemas.microsoft.com/office/drawing/2014/main" id="{077633AE-470C-6347-89D8-B047CA5AE127}"/>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739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 och foto i liggande forma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8161988" cy="923772"/>
          </a:xfrm>
        </p:spPr>
        <p:txBody>
          <a:bodyPr wrap="square" lIns="0" anchor="t" anchorCtr="0">
            <a:noAutofit/>
          </a:bodyPr>
          <a:lstStyle/>
          <a:p>
            <a:r>
              <a:rPr lang="sv-SE" dirty="0"/>
              <a:t>Sida med text och</a:t>
            </a:r>
            <a:br>
              <a:rPr lang="sv-SE" dirty="0"/>
            </a:br>
            <a:r>
              <a:rPr lang="sv-SE" dirty="0"/>
              <a:t>bild till höger</a:t>
            </a:r>
            <a:endParaRPr lang="en-US" dirty="0"/>
          </a:p>
        </p:txBody>
      </p:sp>
      <p:sp>
        <p:nvSpPr>
          <p:cNvPr id="3" name="Content Placeholder 2"/>
          <p:cNvSpPr>
            <a:spLocks noGrp="1"/>
          </p:cNvSpPr>
          <p:nvPr>
            <p:ph idx="1"/>
          </p:nvPr>
        </p:nvSpPr>
        <p:spPr>
          <a:xfrm>
            <a:off x="468000" y="1692000"/>
            <a:ext cx="3871342" cy="2838055"/>
          </a:xfrm>
        </p:spPr>
        <p:txBody>
          <a:bodyPr lIns="0"/>
          <a:lstStyle/>
          <a:p>
            <a:pPr lvl="0"/>
            <a:r>
              <a:rPr lang="sv-SE"/>
              <a:t>Klicka här för att ändra format på bakgrundstexten</a:t>
            </a:r>
          </a:p>
        </p:txBody>
      </p:sp>
      <p:sp>
        <p:nvSpPr>
          <p:cNvPr id="14" name="Platshållare för bild 13">
            <a:extLst>
              <a:ext uri="{FF2B5EF4-FFF2-40B4-BE49-F238E27FC236}">
                <a16:creationId xmlns:a16="http://schemas.microsoft.com/office/drawing/2014/main" id="{9A229A1A-A7C2-9E41-90EE-8A016CFA8B87}"/>
              </a:ext>
            </a:extLst>
          </p:cNvPr>
          <p:cNvSpPr>
            <a:spLocks noGrp="1"/>
          </p:cNvSpPr>
          <p:nvPr>
            <p:ph type="pic" sz="quarter" idx="10"/>
          </p:nvPr>
        </p:nvSpPr>
        <p:spPr>
          <a:xfrm>
            <a:off x="4716000" y="1699249"/>
            <a:ext cx="4428000" cy="3052747"/>
          </a:xfrm>
        </p:spPr>
        <p:txBody>
          <a:bodyPr/>
          <a:lstStyle/>
          <a:p>
            <a:r>
              <a:rPr lang="sv-SE"/>
              <a:t>Klicka på ikonen för att lägga till en bild</a:t>
            </a:r>
            <a:endParaRPr lang="sv-SE" dirty="0"/>
          </a:p>
        </p:txBody>
      </p:sp>
      <p:sp>
        <p:nvSpPr>
          <p:cNvPr id="16" name="textruta 15">
            <a:extLst>
              <a:ext uri="{FF2B5EF4-FFF2-40B4-BE49-F238E27FC236}">
                <a16:creationId xmlns:a16="http://schemas.microsoft.com/office/drawing/2014/main" id="{9C295E63-D0D6-E245-B555-22FA3C63CFA5}"/>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7" name="Rak 16">
            <a:extLst>
              <a:ext uri="{FF2B5EF4-FFF2-40B4-BE49-F238E27FC236}">
                <a16:creationId xmlns:a16="http://schemas.microsoft.com/office/drawing/2014/main" id="{7DE96F93-7419-0F48-A1C7-CD1C8994C400}"/>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Bild 8">
            <a:extLst>
              <a:ext uri="{FF2B5EF4-FFF2-40B4-BE49-F238E27FC236}">
                <a16:creationId xmlns:a16="http://schemas.microsoft.com/office/drawing/2014/main" id="{F197DF41-ABBE-F449-AC20-426295DF8F7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cxnSp>
        <p:nvCxnSpPr>
          <p:cNvPr id="13" name="Rak 12">
            <a:extLst>
              <a:ext uri="{FF2B5EF4-FFF2-40B4-BE49-F238E27FC236}">
                <a16:creationId xmlns:a16="http://schemas.microsoft.com/office/drawing/2014/main" id="{077633AE-470C-6347-89D8-B047CA5AE127}"/>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997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nehåll i två spal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7909518" cy="923772"/>
          </a:xfrm>
        </p:spPr>
        <p:txBody>
          <a:bodyPr wrap="square" lIns="0" anchor="t" anchorCtr="0">
            <a:noAutofit/>
          </a:bodyPr>
          <a:lstStyle/>
          <a:p>
            <a:r>
              <a:rPr lang="sv-SE" dirty="0"/>
              <a:t>Sida med text i två spalter</a:t>
            </a:r>
            <a:endParaRPr lang="en-US" dirty="0"/>
          </a:p>
        </p:txBody>
      </p:sp>
      <p:sp>
        <p:nvSpPr>
          <p:cNvPr id="3" name="Content Placeholder 2"/>
          <p:cNvSpPr>
            <a:spLocks noGrp="1"/>
          </p:cNvSpPr>
          <p:nvPr>
            <p:ph idx="1"/>
          </p:nvPr>
        </p:nvSpPr>
        <p:spPr>
          <a:xfrm>
            <a:off x="468000" y="1692000"/>
            <a:ext cx="7909518" cy="2838055"/>
          </a:xfrm>
        </p:spPr>
        <p:txBody>
          <a:bodyPr lIns="0" numCol="2" spcCol="432000">
            <a:noAutofit/>
          </a:bodyPr>
          <a:lstStyle/>
          <a:p>
            <a:pPr lvl="0"/>
            <a:r>
              <a:rPr lang="sv-SE"/>
              <a:t>Klicka här för att ändra format på bakgrundstexten</a:t>
            </a:r>
          </a:p>
        </p:txBody>
      </p:sp>
      <p:cxnSp>
        <p:nvCxnSpPr>
          <p:cNvPr id="13" name="Rak 12">
            <a:extLst>
              <a:ext uri="{FF2B5EF4-FFF2-40B4-BE49-F238E27FC236}">
                <a16:creationId xmlns:a16="http://schemas.microsoft.com/office/drawing/2014/main" id="{94B301F5-5A61-4D46-AF70-0F529A180DED}"/>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ruta 14">
            <a:extLst>
              <a:ext uri="{FF2B5EF4-FFF2-40B4-BE49-F238E27FC236}">
                <a16:creationId xmlns:a16="http://schemas.microsoft.com/office/drawing/2014/main" id="{081B4B6B-E6FD-B441-9B37-8E6853F3450B}"/>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6" name="Rak 15">
            <a:extLst>
              <a:ext uri="{FF2B5EF4-FFF2-40B4-BE49-F238E27FC236}">
                <a16:creationId xmlns:a16="http://schemas.microsoft.com/office/drawing/2014/main" id="{A5F0DAC9-B6DE-3A41-8F3D-135A7BD9D37E}"/>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Bild 7">
            <a:extLst>
              <a:ext uri="{FF2B5EF4-FFF2-40B4-BE49-F238E27FC236}">
                <a16:creationId xmlns:a16="http://schemas.microsoft.com/office/drawing/2014/main" id="{FDEAE040-6358-F940-AC0B-0DCC07663B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193666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i en bred spal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7909518" cy="923772"/>
          </a:xfrm>
        </p:spPr>
        <p:txBody>
          <a:bodyPr wrap="square" lIns="0" anchor="t" anchorCtr="0">
            <a:noAutofit/>
          </a:bodyPr>
          <a:lstStyle/>
          <a:p>
            <a:r>
              <a:rPr lang="sv-SE" dirty="0"/>
              <a:t>Sida med text i en bred spalt</a:t>
            </a:r>
            <a:endParaRPr lang="en-US" dirty="0"/>
          </a:p>
        </p:txBody>
      </p:sp>
      <p:sp>
        <p:nvSpPr>
          <p:cNvPr id="3" name="Content Placeholder 2"/>
          <p:cNvSpPr>
            <a:spLocks noGrp="1"/>
          </p:cNvSpPr>
          <p:nvPr>
            <p:ph idx="1"/>
          </p:nvPr>
        </p:nvSpPr>
        <p:spPr>
          <a:xfrm>
            <a:off x="468000" y="1692000"/>
            <a:ext cx="7909518" cy="2838055"/>
          </a:xfrm>
        </p:spPr>
        <p:txBody>
          <a:bodyPr lIns="0" numCol="1" spcCol="432000">
            <a:noAutofit/>
          </a:bodyPr>
          <a:lstStyle>
            <a:lvl1pPr>
              <a:lnSpc>
                <a:spcPts val="2200"/>
              </a:lnSpc>
              <a:defRPr sz="1800"/>
            </a:lvl1pPr>
            <a:lvl2pPr>
              <a:lnSpc>
                <a:spcPts val="2200"/>
              </a:lnSpc>
              <a:defRPr sz="1800"/>
            </a:lvl2pPr>
            <a:lvl3pPr>
              <a:lnSpc>
                <a:spcPts val="2200"/>
              </a:lnSpc>
              <a:defRPr sz="1800"/>
            </a:lvl3pPr>
            <a:lvl4pPr>
              <a:lnSpc>
                <a:spcPts val="2200"/>
              </a:lnSpc>
              <a:defRPr sz="1800"/>
            </a:lvl4pPr>
            <a:lvl5pPr>
              <a:lnSpc>
                <a:spcPts val="2200"/>
              </a:lnSpc>
              <a:defRPr sz="1800" baseline="0"/>
            </a:lvl5pPr>
          </a:lstStyle>
          <a:p>
            <a:pPr lvl="0"/>
            <a:r>
              <a:rPr lang="sv-SE"/>
              <a:t>Klicka här för att ändra format på bakgrundstexten</a:t>
            </a:r>
          </a:p>
        </p:txBody>
      </p:sp>
      <p:cxnSp>
        <p:nvCxnSpPr>
          <p:cNvPr id="13" name="Rak 12">
            <a:extLst>
              <a:ext uri="{FF2B5EF4-FFF2-40B4-BE49-F238E27FC236}">
                <a16:creationId xmlns:a16="http://schemas.microsoft.com/office/drawing/2014/main" id="{94B301F5-5A61-4D46-AF70-0F529A180DED}"/>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ruta 14">
            <a:extLst>
              <a:ext uri="{FF2B5EF4-FFF2-40B4-BE49-F238E27FC236}">
                <a16:creationId xmlns:a16="http://schemas.microsoft.com/office/drawing/2014/main" id="{081B4B6B-E6FD-B441-9B37-8E6853F3450B}"/>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6" name="Rak 15">
            <a:extLst>
              <a:ext uri="{FF2B5EF4-FFF2-40B4-BE49-F238E27FC236}">
                <a16:creationId xmlns:a16="http://schemas.microsoft.com/office/drawing/2014/main" id="{A5F0DAC9-B6DE-3A41-8F3D-135A7BD9D37E}"/>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Bild 7">
            <a:extLst>
              <a:ext uri="{FF2B5EF4-FFF2-40B4-BE49-F238E27FC236}">
                <a16:creationId xmlns:a16="http://schemas.microsoft.com/office/drawing/2014/main" id="{5406414E-289E-3C45-9FA1-E67E461A95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68782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diagra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11890" y="468000"/>
            <a:ext cx="7120219" cy="923772"/>
          </a:xfrm>
        </p:spPr>
        <p:txBody>
          <a:bodyPr wrap="square" lIns="0" anchor="t" anchorCtr="0">
            <a:noAutofit/>
          </a:bodyPr>
          <a:lstStyle>
            <a:lvl1pPr algn="ctr">
              <a:defRPr/>
            </a:lvl1pPr>
          </a:lstStyle>
          <a:p>
            <a:r>
              <a:rPr lang="sv-SE" dirty="0"/>
              <a:t>Sida med plats för rubrik och grafik</a:t>
            </a:r>
            <a:endParaRPr lang="en-US" dirty="0"/>
          </a:p>
        </p:txBody>
      </p:sp>
      <p:sp>
        <p:nvSpPr>
          <p:cNvPr id="5" name="Platshållare för diagram 4">
            <a:extLst>
              <a:ext uri="{FF2B5EF4-FFF2-40B4-BE49-F238E27FC236}">
                <a16:creationId xmlns:a16="http://schemas.microsoft.com/office/drawing/2014/main" id="{889965E2-1FC4-8D4B-95FB-74E9CE5880A0}"/>
              </a:ext>
            </a:extLst>
          </p:cNvPr>
          <p:cNvSpPr>
            <a:spLocks noGrp="1"/>
          </p:cNvSpPr>
          <p:nvPr>
            <p:ph type="chart" sz="quarter" idx="10"/>
          </p:nvPr>
        </p:nvSpPr>
        <p:spPr>
          <a:xfrm>
            <a:off x="1011890" y="1882588"/>
            <a:ext cx="7120219" cy="2427007"/>
          </a:xfrm>
        </p:spPr>
        <p:txBody>
          <a:bodyPr/>
          <a:lstStyle/>
          <a:p>
            <a:r>
              <a:rPr lang="sv-SE"/>
              <a:t>Klicka på ikonen för att lägga till ett diagram</a:t>
            </a:r>
          </a:p>
        </p:txBody>
      </p:sp>
      <p:cxnSp>
        <p:nvCxnSpPr>
          <p:cNvPr id="13" name="Rak 12">
            <a:extLst>
              <a:ext uri="{FF2B5EF4-FFF2-40B4-BE49-F238E27FC236}">
                <a16:creationId xmlns:a16="http://schemas.microsoft.com/office/drawing/2014/main" id="{17154107-3C32-3549-955E-5D2154AD6177}"/>
              </a:ext>
            </a:extLst>
          </p:cNvPr>
          <p:cNvCxnSpPr/>
          <p:nvPr userDrawn="1"/>
        </p:nvCxnSpPr>
        <p:spPr>
          <a:xfrm>
            <a:off x="-6724" y="4752000"/>
            <a:ext cx="9147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ruta 15">
            <a:extLst>
              <a:ext uri="{FF2B5EF4-FFF2-40B4-BE49-F238E27FC236}">
                <a16:creationId xmlns:a16="http://schemas.microsoft.com/office/drawing/2014/main" id="{97935420-1199-5C45-AE19-6BA8A0567F94}"/>
              </a:ext>
            </a:extLst>
          </p:cNvPr>
          <p:cNvSpPr txBox="1"/>
          <p:nvPr userDrawn="1"/>
        </p:nvSpPr>
        <p:spPr>
          <a:xfrm>
            <a:off x="4816240" y="4902366"/>
            <a:ext cx="454393" cy="131406"/>
          </a:xfrm>
          <a:prstGeom prst="rect">
            <a:avLst/>
          </a:prstGeom>
          <a:noFill/>
        </p:spPr>
        <p:txBody>
          <a:bodyPr wrap="square" lIns="0" tIns="0" rIns="0" bIns="0" rtlCol="0">
            <a:noAutofit/>
          </a:bodyPr>
          <a:lstStyle/>
          <a:p>
            <a:r>
              <a:rPr lang="sv-SE" sz="800" dirty="0">
                <a:latin typeface="Arial" panose="020B0604020202020204" pitchFamily="34" charset="0"/>
                <a:cs typeface="Arial" panose="020B0604020202020204" pitchFamily="34" charset="0"/>
              </a:rPr>
              <a:t>Sida </a:t>
            </a:r>
            <a:fld id="{AD0127C6-9469-C446-BCA0-17521D814E32}" type="slidenum">
              <a:rPr lang="sv-SE" sz="800" smtClean="0">
                <a:latin typeface="Arial" panose="020B0604020202020204" pitchFamily="34" charset="0"/>
                <a:cs typeface="Arial" panose="020B0604020202020204" pitchFamily="34" charset="0"/>
              </a:rPr>
              <a:t>‹#›</a:t>
            </a:fld>
            <a:endParaRPr lang="sv-SE" sz="800" dirty="0">
              <a:latin typeface="Arial" panose="020B0604020202020204" pitchFamily="34" charset="0"/>
              <a:cs typeface="Arial" panose="020B0604020202020204" pitchFamily="34" charset="0"/>
            </a:endParaRPr>
          </a:p>
        </p:txBody>
      </p:sp>
      <p:cxnSp>
        <p:nvCxnSpPr>
          <p:cNvPr id="17" name="Rak 16">
            <a:extLst>
              <a:ext uri="{FF2B5EF4-FFF2-40B4-BE49-F238E27FC236}">
                <a16:creationId xmlns:a16="http://schemas.microsoft.com/office/drawing/2014/main" id="{234C6C75-731E-D14C-A6EA-E42DCE4B4B90}"/>
              </a:ext>
            </a:extLst>
          </p:cNvPr>
          <p:cNvCxnSpPr>
            <a:cxnSpLocks/>
          </p:cNvCxnSpPr>
          <p:nvPr userDrawn="1"/>
        </p:nvCxnSpPr>
        <p:spPr>
          <a:xfrm flipV="1">
            <a:off x="4735709" y="4893222"/>
            <a:ext cx="0" cy="131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Bild 7">
            <a:extLst>
              <a:ext uri="{FF2B5EF4-FFF2-40B4-BE49-F238E27FC236}">
                <a16:creationId xmlns:a16="http://schemas.microsoft.com/office/drawing/2014/main" id="{0B9FA4FA-0778-E54B-9CE9-C38C0D88007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73364" y="4874934"/>
            <a:ext cx="792000" cy="172173"/>
          </a:xfrm>
          <a:prstGeom prst="rect">
            <a:avLst/>
          </a:prstGeom>
        </p:spPr>
      </p:pic>
    </p:spTree>
    <p:extLst>
      <p:ext uri="{BB962C8B-B14F-4D97-AF65-F5344CB8AC3E}">
        <p14:creationId xmlns:p14="http://schemas.microsoft.com/office/powerpoint/2010/main" val="3548709493"/>
      </p:ext>
    </p:extLst>
  </p:cSld>
  <p:clrMapOvr>
    <a:masterClrMapping/>
  </p:clrMapOvr>
  <p:extLst>
    <p:ext uri="{DCECCB84-F9BA-43D5-87BE-67443E8EF086}">
      <p15:sldGuideLst xmlns:p15="http://schemas.microsoft.com/office/powerpoint/2012/main">
        <p15:guide id="1"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B144846-BD40-1B44-B89F-0931D24C3CCC}" type="datetime1">
              <a:rPr lang="sv-SE" smtClean="0"/>
              <a:t>2022-04-25</a:t>
            </a:fld>
            <a:endParaRPr lang="sv-SE"/>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85333A40-8403-C44B-9D92-7664A8C6D78E}" type="slidenum">
              <a:rPr lang="sv-SE" smtClean="0"/>
              <a:t>‹#›</a:t>
            </a:fld>
            <a:endParaRPr lang="sv-SE"/>
          </a:p>
        </p:txBody>
      </p:sp>
    </p:spTree>
    <p:extLst>
      <p:ext uri="{BB962C8B-B14F-4D97-AF65-F5344CB8AC3E}">
        <p14:creationId xmlns:p14="http://schemas.microsoft.com/office/powerpoint/2010/main" val="4170988959"/>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82" r:id="rId3"/>
    <p:sldLayoutId id="2147483662" r:id="rId4"/>
    <p:sldLayoutId id="2147483673" r:id="rId5"/>
    <p:sldLayoutId id="2147483684" r:id="rId6"/>
    <p:sldLayoutId id="2147483676" r:id="rId7"/>
    <p:sldLayoutId id="2147483683" r:id="rId8"/>
    <p:sldLayoutId id="2147483674" r:id="rId9"/>
    <p:sldLayoutId id="2147483675" r:id="rId10"/>
    <p:sldLayoutId id="2147483677" r:id="rId11"/>
    <p:sldLayoutId id="2147483678" r:id="rId12"/>
    <p:sldLayoutId id="2147483679" r:id="rId13"/>
    <p:sldLayoutId id="2147483680" r:id="rId14"/>
    <p:sldLayoutId id="2147483681" r:id="rId15"/>
    <p:sldLayoutId id="2147483685" r:id="rId16"/>
    <p:sldLayoutId id="2147483686" r:id="rId17"/>
  </p:sldLayoutIdLst>
  <p:hf hdr="0" ftr="0" dt="0"/>
  <p:txStyles>
    <p:titleStyle>
      <a:lvl1pPr algn="l" defTabSz="685800" rtl="0" eaLnBrk="1" latinLnBrk="0" hangingPunct="1">
        <a:lnSpc>
          <a:spcPts val="3800"/>
        </a:lnSpc>
        <a:spcBef>
          <a:spcPct val="0"/>
        </a:spcBef>
        <a:buNone/>
        <a:defRPr sz="3200" b="1" i="0" kern="1200">
          <a:solidFill>
            <a:srgbClr val="692859"/>
          </a:solidFill>
          <a:latin typeface="Arial" panose="020B0604020202020204" pitchFamily="34" charset="0"/>
          <a:ea typeface="+mj-ea"/>
          <a:cs typeface="Arial" panose="020B0604020202020204" pitchFamily="34" charset="0"/>
        </a:defRPr>
      </a:lvl1pPr>
    </p:titleStyle>
    <p:bodyStyle>
      <a:lvl1pPr marL="144000" indent="-144000" algn="l" defTabSz="685800" rtl="0" eaLnBrk="1" latinLnBrk="0" hangingPunct="1">
        <a:lnSpc>
          <a:spcPts val="2000"/>
        </a:lnSpc>
        <a:spcBef>
          <a:spcPts val="1000"/>
        </a:spcBef>
        <a:buClr>
          <a:schemeClr val="accent6"/>
        </a:buClr>
        <a:buSzPct val="100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324000" indent="-180000" algn="l" defTabSz="685800" rtl="0" eaLnBrk="1" latinLnBrk="0" hangingPunct="1">
        <a:lnSpc>
          <a:spcPts val="2000"/>
        </a:lnSpc>
        <a:spcBef>
          <a:spcPts val="200"/>
        </a:spcBef>
        <a:buClr>
          <a:schemeClr val="accent6"/>
        </a:buClr>
        <a:buFont typeface="Systemtypsnitt"/>
        <a:buChar char="–"/>
        <a:defRPr sz="1600" kern="1200">
          <a:solidFill>
            <a:schemeClr val="tx1"/>
          </a:solidFill>
          <a:latin typeface="Arial" panose="020B0604020202020204" pitchFamily="34" charset="0"/>
          <a:ea typeface="+mn-ea"/>
          <a:cs typeface="Arial" panose="020B0604020202020204" pitchFamily="34" charset="0"/>
        </a:defRPr>
      </a:lvl2pPr>
      <a:lvl3pPr marL="324000" indent="-180000" algn="l" defTabSz="685800" rtl="0" eaLnBrk="1" latinLnBrk="0" hangingPunct="1">
        <a:lnSpc>
          <a:spcPts val="2000"/>
        </a:lnSpc>
        <a:spcBef>
          <a:spcPts val="200"/>
        </a:spcBef>
        <a:buClr>
          <a:schemeClr val="accent6"/>
        </a:buClr>
        <a:buSzPct val="100000"/>
        <a:buFont typeface="Systemtypsnitt"/>
        <a:buChar char="–"/>
        <a:defRPr sz="1600" kern="1200">
          <a:solidFill>
            <a:schemeClr val="tx1"/>
          </a:solidFill>
          <a:latin typeface="Arial" panose="020B0604020202020204" pitchFamily="34" charset="0"/>
          <a:ea typeface="+mn-ea"/>
          <a:cs typeface="Arial" panose="020B0604020202020204" pitchFamily="34" charset="0"/>
        </a:defRPr>
      </a:lvl3pPr>
      <a:lvl4pPr marL="324000" indent="-180000" algn="l" defTabSz="685800" rtl="0" eaLnBrk="1" latinLnBrk="0" hangingPunct="1">
        <a:lnSpc>
          <a:spcPts val="2000"/>
        </a:lnSpc>
        <a:spcBef>
          <a:spcPts val="200"/>
        </a:spcBef>
        <a:buClr>
          <a:schemeClr val="accent6"/>
        </a:buClr>
        <a:buSzPct val="100000"/>
        <a:buFont typeface="Systemtypsnitt"/>
        <a:buChar char="–"/>
        <a:defRPr sz="1600" kern="1200">
          <a:solidFill>
            <a:schemeClr val="tx1"/>
          </a:solidFill>
          <a:latin typeface="Arial" panose="020B0604020202020204" pitchFamily="34" charset="0"/>
          <a:ea typeface="+mn-ea"/>
          <a:cs typeface="Arial" panose="020B0604020202020204" pitchFamily="34" charset="0"/>
        </a:defRPr>
      </a:lvl4pPr>
      <a:lvl5pPr marL="324000" indent="-180000" algn="l" defTabSz="685800" rtl="0" eaLnBrk="1" latinLnBrk="0" hangingPunct="1">
        <a:lnSpc>
          <a:spcPts val="2000"/>
        </a:lnSpc>
        <a:spcBef>
          <a:spcPts val="200"/>
        </a:spcBef>
        <a:buClr>
          <a:schemeClr val="accent6"/>
        </a:buClr>
        <a:buFont typeface="Systemtypsnitt"/>
        <a:buChar char="–"/>
        <a:defRPr sz="16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748657"/>
            <a:ext cx="9142095" cy="6350"/>
          </a:xfrm>
          <a:custGeom>
            <a:avLst/>
            <a:gdLst/>
            <a:ahLst/>
            <a:cxnLst/>
            <a:rect l="l" t="t" r="r" b="b"/>
            <a:pathLst>
              <a:path w="9142095" h="6350">
                <a:moveTo>
                  <a:pt x="9141498" y="0"/>
                </a:moveTo>
                <a:lnTo>
                  <a:pt x="0" y="0"/>
                </a:lnTo>
                <a:lnTo>
                  <a:pt x="0" y="6349"/>
                </a:lnTo>
                <a:lnTo>
                  <a:pt x="9141498" y="6349"/>
                </a:lnTo>
                <a:lnTo>
                  <a:pt x="9141498" y="0"/>
                </a:lnTo>
                <a:close/>
              </a:path>
            </a:pathLst>
          </a:custGeom>
          <a:solidFill>
            <a:srgbClr val="000000"/>
          </a:solidFill>
        </p:spPr>
        <p:txBody>
          <a:bodyPr wrap="square" lIns="0" tIns="0" rIns="0" bIns="0" rtlCol="0"/>
          <a:lstStyle/>
          <a:p>
            <a:endParaRPr/>
          </a:p>
        </p:txBody>
      </p:sp>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3" cstate="print"/>
          <a:stretch>
            <a:fillRect/>
          </a:stretch>
        </p:blipFill>
        <p:spPr>
          <a:xfrm>
            <a:off x="3886777" y="4887805"/>
            <a:ext cx="173171" cy="156748"/>
          </a:xfrm>
          <a:prstGeom prst="rect">
            <a:avLst/>
          </a:prstGeom>
        </p:spPr>
      </p:pic>
      <p:pic>
        <p:nvPicPr>
          <p:cNvPr id="5" name="object 5"/>
          <p:cNvPicPr/>
          <p:nvPr/>
        </p:nvPicPr>
        <p:blipFill>
          <a:blip r:embed="rId4" cstate="print"/>
          <a:stretch>
            <a:fillRect/>
          </a:stretch>
        </p:blipFill>
        <p:spPr>
          <a:xfrm>
            <a:off x="0" y="76200"/>
            <a:ext cx="9144000" cy="4988090"/>
          </a:xfrm>
          <a:prstGeom prst="rect">
            <a:avLst/>
          </a:prstGeom>
        </p:spPr>
      </p:pic>
      <p:sp>
        <p:nvSpPr>
          <p:cNvPr id="6" name="object 6"/>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1</a:t>
            </a:fld>
            <a:endParaRPr b="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331856"/>
            <a:ext cx="4676140" cy="832485"/>
          </a:xfrm>
          <a:prstGeom prst="rect">
            <a:avLst/>
          </a:prstGeom>
        </p:spPr>
        <p:txBody>
          <a:bodyPr vert="horz" wrap="square" lIns="0" tIns="182245" rIns="0" bIns="0" rtlCol="0">
            <a:spAutoFit/>
          </a:bodyPr>
          <a:lstStyle/>
          <a:p>
            <a:pPr marL="12700" marR="5080">
              <a:lnSpc>
                <a:spcPct val="65300"/>
              </a:lnSpc>
              <a:spcBef>
                <a:spcPts val="1435"/>
              </a:spcBef>
            </a:pPr>
            <a:r>
              <a:rPr spc="-5" dirty="0"/>
              <a:t>The</a:t>
            </a:r>
            <a:r>
              <a:rPr spc="-40" dirty="0"/>
              <a:t> </a:t>
            </a:r>
            <a:r>
              <a:rPr spc="-5" dirty="0"/>
              <a:t>National</a:t>
            </a:r>
            <a:r>
              <a:rPr spc="-165" dirty="0"/>
              <a:t> </a:t>
            </a:r>
            <a:r>
              <a:rPr spc="-5" dirty="0"/>
              <a:t>Agency</a:t>
            </a:r>
            <a:r>
              <a:rPr spc="-55" dirty="0"/>
              <a:t> </a:t>
            </a:r>
            <a:r>
              <a:rPr dirty="0"/>
              <a:t>for </a:t>
            </a:r>
            <a:r>
              <a:rPr spc="-869" dirty="0"/>
              <a:t> </a:t>
            </a:r>
            <a:r>
              <a:rPr spc="-5" dirty="0"/>
              <a:t>Education</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2</a:t>
            </a:fld>
            <a:endParaRPr b="0" dirty="0">
              <a:latin typeface="Arial"/>
              <a:cs typeface="Arial"/>
            </a:endParaRPr>
          </a:p>
        </p:txBody>
      </p:sp>
      <p:sp>
        <p:nvSpPr>
          <p:cNvPr id="6" name="object 6"/>
          <p:cNvSpPr txBox="1"/>
          <p:nvPr/>
        </p:nvSpPr>
        <p:spPr>
          <a:xfrm>
            <a:off x="455300" y="1791812"/>
            <a:ext cx="4925060" cy="2837187"/>
          </a:xfrm>
          <a:prstGeom prst="rect">
            <a:avLst/>
          </a:prstGeom>
        </p:spPr>
        <p:txBody>
          <a:bodyPr vert="horz" wrap="square" lIns="0" tIns="1270" rIns="0" bIns="0" rtlCol="0">
            <a:spAutoFit/>
          </a:bodyPr>
          <a:lstStyle/>
          <a:p>
            <a:pPr marL="297815" marR="5080" indent="-285750">
              <a:lnSpc>
                <a:spcPct val="104400"/>
              </a:lnSpc>
              <a:spcBef>
                <a:spcPts val="10"/>
              </a:spcBef>
              <a:buClr>
                <a:srgbClr val="B1451C"/>
              </a:buClr>
              <a:buFont typeface="Arial" panose="020B0604020202020204" pitchFamily="34" charset="0"/>
              <a:buChar char="•"/>
              <a:tabLst>
                <a:tab pos="157480" algn="l"/>
              </a:tabLst>
            </a:pPr>
            <a:r>
              <a:rPr sz="1600" spc="-5" dirty="0">
                <a:latin typeface="Arial"/>
                <a:cs typeface="Arial"/>
              </a:rPr>
              <a:t>Support,</a:t>
            </a:r>
            <a:r>
              <a:rPr sz="1600" spc="30" dirty="0">
                <a:latin typeface="Arial"/>
                <a:cs typeface="Arial"/>
              </a:rPr>
              <a:t> </a:t>
            </a:r>
            <a:r>
              <a:rPr sz="1600" spc="-5" dirty="0">
                <a:latin typeface="Arial"/>
                <a:cs typeface="Arial"/>
              </a:rPr>
              <a:t>follow-up</a:t>
            </a:r>
            <a:r>
              <a:rPr sz="1600" spc="5" dirty="0">
                <a:latin typeface="Arial"/>
                <a:cs typeface="Arial"/>
              </a:rPr>
              <a:t> </a:t>
            </a:r>
            <a:r>
              <a:rPr sz="1600" spc="-5" dirty="0">
                <a:latin typeface="Arial"/>
                <a:cs typeface="Arial"/>
              </a:rPr>
              <a:t>and</a:t>
            </a:r>
            <a:r>
              <a:rPr sz="1600" spc="15" dirty="0">
                <a:latin typeface="Arial"/>
                <a:cs typeface="Arial"/>
              </a:rPr>
              <a:t> </a:t>
            </a:r>
            <a:r>
              <a:rPr sz="1600" spc="-5" dirty="0">
                <a:latin typeface="Arial"/>
                <a:cs typeface="Arial"/>
              </a:rPr>
              <a:t>evalutions</a:t>
            </a:r>
            <a:r>
              <a:rPr sz="1600" spc="-10" dirty="0">
                <a:latin typeface="Arial"/>
                <a:cs typeface="Arial"/>
              </a:rPr>
              <a:t> </a:t>
            </a:r>
            <a:r>
              <a:rPr sz="1600" dirty="0">
                <a:latin typeface="Arial"/>
                <a:cs typeface="Arial"/>
              </a:rPr>
              <a:t>in </a:t>
            </a:r>
            <a:r>
              <a:rPr sz="1600" spc="-5" dirty="0">
                <a:latin typeface="Arial"/>
                <a:cs typeface="Arial"/>
              </a:rPr>
              <a:t>order</a:t>
            </a:r>
            <a:r>
              <a:rPr sz="1600" spc="20" dirty="0">
                <a:latin typeface="Arial"/>
                <a:cs typeface="Arial"/>
              </a:rPr>
              <a:t> </a:t>
            </a:r>
            <a:r>
              <a:rPr sz="1600" spc="-5" dirty="0">
                <a:latin typeface="Arial"/>
                <a:cs typeface="Arial"/>
              </a:rPr>
              <a:t>to</a:t>
            </a:r>
            <a:r>
              <a:rPr sz="1600" spc="20" dirty="0">
                <a:latin typeface="Arial"/>
                <a:cs typeface="Arial"/>
              </a:rPr>
              <a:t> </a:t>
            </a:r>
            <a:r>
              <a:rPr sz="1600" spc="-110" dirty="0">
                <a:latin typeface="Arial"/>
                <a:cs typeface="Arial"/>
              </a:rPr>
              <a:t>improve </a:t>
            </a:r>
            <a:r>
              <a:rPr sz="1600" spc="-105" dirty="0">
                <a:latin typeface="Arial"/>
                <a:cs typeface="Arial"/>
              </a:rPr>
              <a:t> </a:t>
            </a:r>
            <a:r>
              <a:rPr sz="1600" spc="-5" dirty="0">
                <a:latin typeface="Arial"/>
                <a:cs typeface="Arial"/>
              </a:rPr>
              <a:t>quality</a:t>
            </a:r>
            <a:r>
              <a:rPr sz="1600" spc="-10" dirty="0">
                <a:latin typeface="Arial"/>
                <a:cs typeface="Arial"/>
              </a:rPr>
              <a:t> </a:t>
            </a:r>
            <a:r>
              <a:rPr sz="1600" spc="-5" dirty="0">
                <a:latin typeface="Arial"/>
                <a:cs typeface="Arial"/>
              </a:rPr>
              <a:t>and outcomes</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Steering</a:t>
            </a:r>
            <a:r>
              <a:rPr sz="1600" spc="-15" dirty="0">
                <a:latin typeface="Arial"/>
                <a:cs typeface="Arial"/>
              </a:rPr>
              <a:t> </a:t>
            </a:r>
            <a:r>
              <a:rPr sz="1600" spc="-5" dirty="0">
                <a:latin typeface="Arial"/>
                <a:cs typeface="Arial"/>
              </a:rPr>
              <a:t>documents</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Evaluation</a:t>
            </a:r>
            <a:r>
              <a:rPr sz="1600" spc="-35" dirty="0">
                <a:latin typeface="Arial"/>
                <a:cs typeface="Arial"/>
              </a:rPr>
              <a:t> </a:t>
            </a:r>
            <a:r>
              <a:rPr sz="1600" spc="-5" dirty="0">
                <a:latin typeface="Arial"/>
                <a:cs typeface="Arial"/>
              </a:rPr>
              <a:t>and</a:t>
            </a:r>
            <a:r>
              <a:rPr sz="1600" spc="5" dirty="0">
                <a:latin typeface="Arial"/>
                <a:cs typeface="Arial"/>
              </a:rPr>
              <a:t> </a:t>
            </a:r>
            <a:r>
              <a:rPr sz="1600" spc="-5" dirty="0">
                <a:latin typeface="Arial"/>
                <a:cs typeface="Arial"/>
              </a:rPr>
              <a:t>Official</a:t>
            </a:r>
            <a:r>
              <a:rPr sz="1600" spc="-15" dirty="0">
                <a:latin typeface="Arial"/>
                <a:cs typeface="Arial"/>
              </a:rPr>
              <a:t> </a:t>
            </a:r>
            <a:r>
              <a:rPr sz="1600" dirty="0">
                <a:latin typeface="Arial"/>
                <a:cs typeface="Arial"/>
              </a:rPr>
              <a:t>Statistics</a:t>
            </a: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Developement</a:t>
            </a:r>
            <a:r>
              <a:rPr sz="1600" dirty="0">
                <a:latin typeface="Arial"/>
                <a:cs typeface="Arial"/>
              </a:rPr>
              <a:t> </a:t>
            </a:r>
            <a:r>
              <a:rPr sz="1600" spc="-5" dirty="0">
                <a:latin typeface="Arial"/>
                <a:cs typeface="Arial"/>
              </a:rPr>
              <a:t>and</a:t>
            </a:r>
            <a:r>
              <a:rPr sz="1600" dirty="0">
                <a:latin typeface="Arial"/>
                <a:cs typeface="Arial"/>
              </a:rPr>
              <a:t> </a:t>
            </a:r>
            <a:r>
              <a:rPr sz="1600" spc="-5" dirty="0">
                <a:latin typeface="Arial"/>
                <a:cs typeface="Arial"/>
              </a:rPr>
              <a:t>in-service</a:t>
            </a:r>
            <a:r>
              <a:rPr sz="1600" dirty="0">
                <a:latin typeface="Arial"/>
                <a:cs typeface="Arial"/>
              </a:rPr>
              <a:t> </a:t>
            </a:r>
            <a:r>
              <a:rPr sz="1600" spc="-5" dirty="0">
                <a:latin typeface="Arial"/>
                <a:cs typeface="Arial"/>
              </a:rPr>
              <a:t>training</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30" dirty="0">
                <a:latin typeface="Arial"/>
                <a:cs typeface="Arial"/>
              </a:rPr>
              <a:t>Teacher</a:t>
            </a:r>
            <a:r>
              <a:rPr sz="1600" dirty="0">
                <a:latin typeface="Arial"/>
                <a:cs typeface="Arial"/>
              </a:rPr>
              <a:t> </a:t>
            </a:r>
            <a:r>
              <a:rPr sz="1600" spc="-5" dirty="0">
                <a:latin typeface="Arial"/>
                <a:cs typeface="Arial"/>
              </a:rPr>
              <a:t>certification</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Reference</a:t>
            </a:r>
            <a:r>
              <a:rPr sz="1600" spc="5" dirty="0">
                <a:latin typeface="Arial"/>
                <a:cs typeface="Arial"/>
              </a:rPr>
              <a:t> </a:t>
            </a:r>
            <a:r>
              <a:rPr sz="1600" spc="-5" dirty="0">
                <a:latin typeface="Arial"/>
                <a:cs typeface="Arial"/>
              </a:rPr>
              <a:t>Centre</a:t>
            </a:r>
            <a:r>
              <a:rPr sz="1600" spc="20" dirty="0">
                <a:latin typeface="Arial"/>
                <a:cs typeface="Arial"/>
              </a:rPr>
              <a:t> </a:t>
            </a:r>
            <a:r>
              <a:rPr sz="1600" spc="-5" dirty="0">
                <a:latin typeface="Arial"/>
                <a:cs typeface="Arial"/>
              </a:rPr>
              <a:t>for</a:t>
            </a:r>
            <a:r>
              <a:rPr sz="1600" spc="5" dirty="0">
                <a:latin typeface="Arial"/>
                <a:cs typeface="Arial"/>
              </a:rPr>
              <a:t> </a:t>
            </a:r>
            <a:r>
              <a:rPr sz="1600" spc="-10" dirty="0">
                <a:latin typeface="Arial"/>
                <a:cs typeface="Arial"/>
              </a:rPr>
              <a:t>Vocational</a:t>
            </a:r>
            <a:r>
              <a:rPr sz="1600" spc="-25" dirty="0">
                <a:latin typeface="Arial"/>
                <a:cs typeface="Arial"/>
              </a:rPr>
              <a:t> </a:t>
            </a:r>
            <a:r>
              <a:rPr sz="1600" spc="-5" dirty="0">
                <a:latin typeface="Arial"/>
                <a:cs typeface="Arial"/>
              </a:rPr>
              <a:t>Education</a:t>
            </a:r>
            <a:endParaRPr sz="1600" dirty="0">
              <a:latin typeface="Arial"/>
              <a:cs typeface="Arial"/>
            </a:endParaRPr>
          </a:p>
          <a:p>
            <a:pPr marL="298450" indent="-285750">
              <a:lnSpc>
                <a:spcPct val="100000"/>
              </a:lnSpc>
              <a:spcBef>
                <a:spcPts val="1080"/>
              </a:spcBef>
              <a:buClr>
                <a:srgbClr val="B1451C"/>
              </a:buClr>
              <a:buFont typeface="Arial" panose="020B0604020202020204" pitchFamily="34" charset="0"/>
              <a:buChar char="•"/>
              <a:tabLst>
                <a:tab pos="157480" algn="l"/>
              </a:tabLst>
            </a:pPr>
            <a:r>
              <a:rPr sz="1600" spc="-5" dirty="0">
                <a:latin typeface="Arial"/>
                <a:cs typeface="Arial"/>
              </a:rPr>
              <a:t>Government</a:t>
            </a:r>
            <a:r>
              <a:rPr sz="1600" spc="15" dirty="0">
                <a:latin typeface="Arial"/>
                <a:cs typeface="Arial"/>
              </a:rPr>
              <a:t> </a:t>
            </a:r>
            <a:r>
              <a:rPr sz="1600" spc="-5" dirty="0">
                <a:latin typeface="Arial"/>
                <a:cs typeface="Arial"/>
              </a:rPr>
              <a:t>grants</a:t>
            </a:r>
            <a:endParaRPr sz="16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5905499" y="0"/>
            <a:ext cx="3238500" cy="4751831"/>
          </a:xfrm>
          <a:prstGeom prst="rect">
            <a:avLst/>
          </a:prstGeom>
        </p:spPr>
      </p:pic>
      <p:sp>
        <p:nvSpPr>
          <p:cNvPr id="3" name="object 3"/>
          <p:cNvSpPr/>
          <p:nvPr/>
        </p:nvSpPr>
        <p:spPr>
          <a:xfrm>
            <a:off x="4735067" y="4893562"/>
            <a:ext cx="0" cy="131445"/>
          </a:xfrm>
          <a:custGeom>
            <a:avLst/>
            <a:gdLst/>
            <a:ahLst/>
            <a:cxnLst/>
            <a:rect l="l" t="t" r="r" b="b"/>
            <a:pathLst>
              <a:path h="131445">
                <a:moveTo>
                  <a:pt x="0" y="131406"/>
                </a:moveTo>
                <a:lnTo>
                  <a:pt x="0" y="0"/>
                </a:lnTo>
              </a:path>
            </a:pathLst>
          </a:custGeom>
          <a:ln w="6350">
            <a:solidFill>
              <a:srgbClr val="000000"/>
            </a:solidFill>
          </a:ln>
        </p:spPr>
        <p:txBody>
          <a:bodyPr wrap="square" lIns="0" tIns="0" rIns="0" bIns="0" rtlCol="0"/>
          <a:lstStyle/>
          <a:p>
            <a:endParaRPr/>
          </a:p>
        </p:txBody>
      </p:sp>
      <p:pic>
        <p:nvPicPr>
          <p:cNvPr id="4" name="object 4"/>
          <p:cNvPicPr/>
          <p:nvPr/>
        </p:nvPicPr>
        <p:blipFill>
          <a:blip r:embed="rId4" cstate="print"/>
          <a:stretch>
            <a:fillRect/>
          </a:stretch>
        </p:blipFill>
        <p:spPr>
          <a:xfrm>
            <a:off x="3886777" y="4887805"/>
            <a:ext cx="173171" cy="156748"/>
          </a:xfrm>
          <a:prstGeom prst="rect">
            <a:avLst/>
          </a:prstGeom>
        </p:spPr>
      </p:pic>
      <p:sp>
        <p:nvSpPr>
          <p:cNvPr id="5" name="object 5"/>
          <p:cNvSpPr txBox="1">
            <a:spLocks noGrp="1"/>
          </p:cNvSpPr>
          <p:nvPr>
            <p:ph type="title"/>
          </p:nvPr>
        </p:nvSpPr>
        <p:spPr>
          <a:xfrm>
            <a:off x="455300" y="484256"/>
            <a:ext cx="3843020" cy="996950"/>
          </a:xfrm>
          <a:prstGeom prst="rect">
            <a:avLst/>
          </a:prstGeom>
        </p:spPr>
        <p:txBody>
          <a:bodyPr vert="horz" wrap="square" lIns="0" tIns="31115" rIns="0" bIns="0" rtlCol="0">
            <a:spAutoFit/>
          </a:bodyPr>
          <a:lstStyle/>
          <a:p>
            <a:pPr marL="12700" marR="5080">
              <a:lnSpc>
                <a:spcPts val="3800"/>
              </a:lnSpc>
              <a:spcBef>
                <a:spcPts val="245"/>
              </a:spcBef>
            </a:pPr>
            <a:r>
              <a:rPr spc="-5" dirty="0"/>
              <a:t>National</a:t>
            </a:r>
            <a:r>
              <a:rPr spc="-180" dirty="0"/>
              <a:t> </a:t>
            </a:r>
            <a:r>
              <a:rPr spc="-5" dirty="0"/>
              <a:t>Agency</a:t>
            </a:r>
            <a:r>
              <a:rPr spc="-70" dirty="0"/>
              <a:t> </a:t>
            </a:r>
            <a:r>
              <a:rPr dirty="0"/>
              <a:t>for </a:t>
            </a:r>
            <a:r>
              <a:rPr spc="-875" dirty="0"/>
              <a:t> </a:t>
            </a:r>
            <a:r>
              <a:rPr spc="-5" dirty="0"/>
              <a:t>Education</a:t>
            </a:r>
            <a:r>
              <a:rPr spc="-80" dirty="0"/>
              <a:t> </a:t>
            </a:r>
            <a:r>
              <a:rPr spc="-5" dirty="0"/>
              <a:t>priorities</a:t>
            </a:r>
          </a:p>
        </p:txBody>
      </p:sp>
      <p:sp>
        <p:nvSpPr>
          <p:cNvPr id="8" name="object 8"/>
          <p:cNvSpPr txBox="1">
            <a:spLocks noGrp="1"/>
          </p:cNvSpPr>
          <p:nvPr>
            <p:ph type="sldNum" sz="quarter" idx="7"/>
          </p:nvPr>
        </p:nvSpPr>
        <p:spPr>
          <a:prstGeom prst="rect">
            <a:avLst/>
          </a:prstGeom>
        </p:spPr>
        <p:txBody>
          <a:bodyPr vert="horz" wrap="square" lIns="0" tIns="12065" rIns="0" bIns="0" rtlCol="0">
            <a:spAutoFit/>
          </a:bodyPr>
          <a:lstStyle/>
          <a:p>
            <a:pPr marL="12700">
              <a:lnSpc>
                <a:spcPct val="100000"/>
              </a:lnSpc>
              <a:spcBef>
                <a:spcPts val="95"/>
              </a:spcBef>
              <a:tabLst>
                <a:tab pos="678815" algn="l"/>
              </a:tabLst>
            </a:pPr>
            <a:r>
              <a:rPr spc="30" dirty="0"/>
              <a:t>Skolverket	</a:t>
            </a:r>
            <a:r>
              <a:rPr b="0" dirty="0">
                <a:latin typeface="Arial"/>
                <a:cs typeface="Arial"/>
              </a:rPr>
              <a:t>Sida</a:t>
            </a:r>
            <a:r>
              <a:rPr b="0" spc="-40" dirty="0">
                <a:latin typeface="Arial"/>
                <a:cs typeface="Arial"/>
              </a:rPr>
              <a:t> </a:t>
            </a:r>
            <a:fld id="{81D60167-4931-47E6-BA6A-407CBD079E47}" type="slidenum">
              <a:rPr b="0" dirty="0">
                <a:latin typeface="Arial"/>
                <a:cs typeface="Arial"/>
              </a:rPr>
              <a:t>3</a:t>
            </a:fld>
            <a:endParaRPr b="0" dirty="0">
              <a:latin typeface="Arial"/>
              <a:cs typeface="Arial"/>
            </a:endParaRPr>
          </a:p>
        </p:txBody>
      </p:sp>
      <p:sp>
        <p:nvSpPr>
          <p:cNvPr id="6" name="object 6"/>
          <p:cNvSpPr txBox="1"/>
          <p:nvPr/>
        </p:nvSpPr>
        <p:spPr>
          <a:xfrm>
            <a:off x="455300" y="1622002"/>
            <a:ext cx="5183500" cy="3273588"/>
          </a:xfrm>
          <a:prstGeom prst="rect">
            <a:avLst/>
          </a:prstGeom>
        </p:spPr>
        <p:txBody>
          <a:bodyPr vert="horz" wrap="square" lIns="0" tIns="1270" rIns="0" bIns="0" rtlCol="0">
            <a:spAutoFit/>
          </a:bodyPr>
          <a:lstStyle/>
          <a:p>
            <a:pPr marL="156845" marR="5080" indent="-144780">
              <a:lnSpc>
                <a:spcPct val="104400"/>
              </a:lnSpc>
              <a:spcBef>
                <a:spcPts val="10"/>
              </a:spcBef>
              <a:buClr>
                <a:srgbClr val="B1451C"/>
              </a:buClr>
              <a:buChar char="•"/>
              <a:tabLst>
                <a:tab pos="157480" algn="l"/>
              </a:tabLst>
            </a:pPr>
            <a:r>
              <a:rPr sz="1600" spc="-5" dirty="0">
                <a:cs typeface="Arial"/>
              </a:rPr>
              <a:t>Local school governance, </a:t>
            </a:r>
            <a:r>
              <a:rPr sz="1600" dirty="0">
                <a:cs typeface="Arial"/>
              </a:rPr>
              <a:t> </a:t>
            </a:r>
            <a:r>
              <a:rPr sz="1600" spc="-5" dirty="0">
                <a:cs typeface="Arial"/>
              </a:rPr>
              <a:t>leadership</a:t>
            </a:r>
            <a:r>
              <a:rPr sz="1600" spc="-20" dirty="0">
                <a:cs typeface="Arial"/>
              </a:rPr>
              <a:t> </a:t>
            </a:r>
            <a:r>
              <a:rPr sz="1600" spc="-5" dirty="0">
                <a:cs typeface="Arial"/>
              </a:rPr>
              <a:t>and</a:t>
            </a:r>
            <a:r>
              <a:rPr sz="1600" spc="-10" dirty="0">
                <a:cs typeface="Arial"/>
              </a:rPr>
              <a:t> </a:t>
            </a:r>
            <a:r>
              <a:rPr sz="1600" spc="-5" dirty="0">
                <a:cs typeface="Arial"/>
              </a:rPr>
              <a:t>development</a:t>
            </a:r>
            <a:endParaRPr sz="1600" dirty="0">
              <a:cs typeface="Arial"/>
            </a:endParaRPr>
          </a:p>
          <a:p>
            <a:pPr>
              <a:lnSpc>
                <a:spcPct val="100000"/>
              </a:lnSpc>
              <a:spcBef>
                <a:spcPts val="5"/>
              </a:spcBef>
              <a:buClr>
                <a:srgbClr val="B1451C"/>
              </a:buClr>
              <a:buFont typeface="Arial"/>
              <a:buChar char="•"/>
            </a:pPr>
            <a:endParaRPr sz="1800" dirty="0">
              <a:cs typeface="Arial"/>
            </a:endParaRPr>
          </a:p>
          <a:p>
            <a:pPr marL="157480" indent="-144780">
              <a:lnSpc>
                <a:spcPct val="100000"/>
              </a:lnSpc>
              <a:buClr>
                <a:srgbClr val="B1451C"/>
              </a:buClr>
              <a:buChar char="•"/>
              <a:tabLst>
                <a:tab pos="157480" algn="l"/>
              </a:tabLst>
            </a:pPr>
            <a:r>
              <a:rPr sz="1600" spc="-5" dirty="0">
                <a:cs typeface="Arial"/>
              </a:rPr>
              <a:t>School</a:t>
            </a:r>
            <a:r>
              <a:rPr sz="1600" spc="-20" dirty="0">
                <a:cs typeface="Arial"/>
              </a:rPr>
              <a:t> </a:t>
            </a:r>
            <a:r>
              <a:rPr sz="1600" spc="-5" dirty="0">
                <a:cs typeface="Arial"/>
              </a:rPr>
              <a:t>segregation</a:t>
            </a:r>
            <a:endParaRPr sz="1600" dirty="0">
              <a:cs typeface="Arial"/>
            </a:endParaRPr>
          </a:p>
          <a:p>
            <a:pPr>
              <a:lnSpc>
                <a:spcPct val="100000"/>
              </a:lnSpc>
              <a:spcBef>
                <a:spcPts val="5"/>
              </a:spcBef>
              <a:buClr>
                <a:srgbClr val="B1451C"/>
              </a:buClr>
              <a:buFont typeface="Arial"/>
              <a:buChar char="•"/>
            </a:pPr>
            <a:endParaRPr sz="1800" dirty="0">
              <a:cs typeface="Arial"/>
            </a:endParaRPr>
          </a:p>
          <a:p>
            <a:pPr marL="157480" indent="-144780">
              <a:lnSpc>
                <a:spcPct val="100000"/>
              </a:lnSpc>
              <a:buClr>
                <a:srgbClr val="B1451C"/>
              </a:buClr>
              <a:buChar char="•"/>
              <a:tabLst>
                <a:tab pos="157480" algn="l"/>
              </a:tabLst>
            </a:pPr>
            <a:r>
              <a:rPr sz="1600" spc="-5" dirty="0">
                <a:cs typeface="Arial"/>
              </a:rPr>
              <a:t>Supply</a:t>
            </a:r>
            <a:r>
              <a:rPr sz="1600" spc="-20" dirty="0">
                <a:cs typeface="Arial"/>
              </a:rPr>
              <a:t> </a:t>
            </a:r>
            <a:r>
              <a:rPr sz="1600" spc="-5" dirty="0">
                <a:cs typeface="Arial"/>
              </a:rPr>
              <a:t>of</a:t>
            </a:r>
            <a:r>
              <a:rPr sz="1600" dirty="0">
                <a:cs typeface="Arial"/>
              </a:rPr>
              <a:t> </a:t>
            </a:r>
            <a:r>
              <a:rPr sz="1600" spc="-5" dirty="0">
                <a:cs typeface="Arial"/>
              </a:rPr>
              <a:t>teachers</a:t>
            </a:r>
            <a:endParaRPr lang="sv-SE" sz="1600" spc="-5" dirty="0">
              <a:cs typeface="Arial"/>
            </a:endParaRPr>
          </a:p>
          <a:p>
            <a:pPr marL="157480" indent="-144780">
              <a:lnSpc>
                <a:spcPct val="100000"/>
              </a:lnSpc>
              <a:buClr>
                <a:srgbClr val="B1451C"/>
              </a:buClr>
              <a:buChar char="•"/>
              <a:tabLst>
                <a:tab pos="157480" algn="l"/>
              </a:tabLst>
            </a:pPr>
            <a:endParaRPr lang="sv-SE" sz="1600" spc="-5" dirty="0">
              <a:cs typeface="Arial"/>
            </a:endParaRPr>
          </a:p>
          <a:p>
            <a:pPr marL="157480" indent="-144780">
              <a:lnSpc>
                <a:spcPct val="100000"/>
              </a:lnSpc>
              <a:buClr>
                <a:srgbClr val="B1451C"/>
              </a:buClr>
              <a:buChar char="•"/>
              <a:tabLst>
                <a:tab pos="157480" algn="l"/>
              </a:tabLst>
            </a:pPr>
            <a:r>
              <a:rPr lang="sv-SE" sz="1600" spc="-5" dirty="0" err="1">
                <a:cs typeface="Arial"/>
              </a:rPr>
              <a:t>Digitalization</a:t>
            </a:r>
            <a:endParaRPr lang="sv-SE" sz="1600" spc="-5" dirty="0">
              <a:cs typeface="Arial"/>
            </a:endParaRPr>
          </a:p>
          <a:p>
            <a:pPr marL="12700">
              <a:lnSpc>
                <a:spcPct val="100000"/>
              </a:lnSpc>
              <a:buClr>
                <a:srgbClr val="B1451C"/>
              </a:buClr>
              <a:tabLst>
                <a:tab pos="157480" algn="l"/>
              </a:tabLst>
            </a:pPr>
            <a:endParaRPr lang="sv-SE" sz="1600" spc="-5" dirty="0">
              <a:cs typeface="Arial"/>
            </a:endParaRPr>
          </a:p>
          <a:p>
            <a:pPr marL="157480" indent="-144780">
              <a:buClr>
                <a:srgbClr val="B1451C"/>
              </a:buClr>
              <a:buFontTx/>
              <a:buChar char="•"/>
              <a:tabLst>
                <a:tab pos="157480" algn="l"/>
              </a:tabLst>
            </a:pPr>
            <a:r>
              <a:rPr lang="en-US" sz="1600" dirty="0"/>
              <a:t>Curricula, course and subject plans </a:t>
            </a:r>
          </a:p>
          <a:p>
            <a:pPr marL="157480" indent="-144780">
              <a:buClr>
                <a:srgbClr val="B1451C"/>
              </a:buClr>
              <a:buFontTx/>
              <a:buChar char="•"/>
              <a:tabLst>
                <a:tab pos="157480" algn="l"/>
              </a:tabLst>
            </a:pPr>
            <a:endParaRPr lang="en-US" sz="1600" dirty="0"/>
          </a:p>
          <a:p>
            <a:pPr marL="157480" indent="-144780">
              <a:buClr>
                <a:srgbClr val="B1451C"/>
              </a:buClr>
              <a:buFontTx/>
              <a:buChar char="•"/>
              <a:tabLst>
                <a:tab pos="157480" algn="l"/>
              </a:tabLst>
            </a:pPr>
            <a:r>
              <a:rPr lang="en-US" sz="1600"/>
              <a:t>Skills supply</a:t>
            </a:r>
            <a:endParaRPr lang="en-US" sz="1600" dirty="0"/>
          </a:p>
          <a:p>
            <a:pPr marL="157480" indent="-144780">
              <a:lnSpc>
                <a:spcPct val="100000"/>
              </a:lnSpc>
              <a:buClr>
                <a:srgbClr val="B1451C"/>
              </a:buClr>
              <a:buChar char="•"/>
              <a:tabLst>
                <a:tab pos="157480" algn="l"/>
              </a:tabLst>
            </a:pPr>
            <a:endParaRPr lang="sv-SE" sz="1600" spc="-5" dirty="0">
              <a:latin typeface="Arial"/>
              <a:cs typeface="Arial"/>
            </a:endParaRPr>
          </a:p>
          <a:p>
            <a:pPr marL="157480" indent="-144780">
              <a:lnSpc>
                <a:spcPct val="100000"/>
              </a:lnSpc>
              <a:buClr>
                <a:srgbClr val="B1451C"/>
              </a:buClr>
              <a:buChar char="•"/>
              <a:tabLst>
                <a:tab pos="157480" algn="l"/>
              </a:tabLst>
            </a:pPr>
            <a:endParaRPr lang="sv-SE" sz="1600" spc="-5" dirty="0">
              <a:latin typeface="Arial"/>
              <a:cs typeface="Arial"/>
            </a:endParaRPr>
          </a:p>
        </p:txBody>
      </p:sp>
    </p:spTree>
  </p:cSld>
  <p:clrMapOvr>
    <a:masterClrMapping/>
  </p:clrMapOvr>
</p:sld>
</file>

<file path=ppt/theme/theme1.xml><?xml version="1.0" encoding="utf-8"?>
<a:theme xmlns:a="http://schemas.openxmlformats.org/drawingml/2006/main" name="Office-tema">
  <a:themeElements>
    <a:clrScheme name="Egen 2">
      <a:dk1>
        <a:srgbClr val="000000"/>
      </a:dk1>
      <a:lt1>
        <a:srgbClr val="FFFFFF"/>
      </a:lt1>
      <a:dk2>
        <a:srgbClr val="000000"/>
      </a:dk2>
      <a:lt2>
        <a:srgbClr val="00414C"/>
      </a:lt2>
      <a:accent1>
        <a:srgbClr val="692859"/>
      </a:accent1>
      <a:accent2>
        <a:srgbClr val="DCEAEA"/>
      </a:accent2>
      <a:accent3>
        <a:srgbClr val="F59C00"/>
      </a:accent3>
      <a:accent4>
        <a:srgbClr val="EF7748"/>
      </a:accent4>
      <a:accent5>
        <a:srgbClr val="497E89"/>
      </a:accent5>
      <a:accent6>
        <a:srgbClr val="B1451C"/>
      </a:accent6>
      <a:hlink>
        <a:srgbClr val="6928C1"/>
      </a:hlink>
      <a:folHlink>
        <a:srgbClr val="69287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olverket 2019 blue" id="{79185E14-5A11-0940-8115-E85BE4EF6FC7}" vid="{7C41BC94-2310-6D42-9633-1D489B49A33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1" ma:contentTypeDescription="Crée un document." ma:contentTypeScope="" ma:versionID="77bf79552c046a8c39a9d63979776b19">
  <xsd:schema xmlns:xsd="http://www.w3.org/2001/XMLSchema" xmlns:xs="http://www.w3.org/2001/XMLSchema" xmlns:p="http://schemas.microsoft.com/office/2006/metadata/properties" xmlns:ns2="ca8b9c18-5e1d-46e5-9d1a-4e2a3224a5d3" targetNamespace="http://schemas.microsoft.com/office/2006/metadata/properties" ma:root="true" ma:fieldsID="52b5bb7baae942fb3ea69abf4553be44" ns2:_="">
    <xsd:import namespace="ca8b9c18-5e1d-46e5-9d1a-4e2a3224a5d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E13825-6426-4CE6-BDA3-419EACEFB175}"/>
</file>

<file path=customXml/itemProps2.xml><?xml version="1.0" encoding="utf-8"?>
<ds:datastoreItem xmlns:ds="http://schemas.openxmlformats.org/officeDocument/2006/customXml" ds:itemID="{E80E598C-5512-4F92-9A3F-034E15E64956}"/>
</file>

<file path=customXml/itemProps3.xml><?xml version="1.0" encoding="utf-8"?>
<ds:datastoreItem xmlns:ds="http://schemas.openxmlformats.org/officeDocument/2006/customXml" ds:itemID="{E5643E02-DB30-4A6B-B4B1-65B089304BAC}"/>
</file>

<file path=docProps/app.xml><?xml version="1.0" encoding="utf-8"?>
<Properties xmlns="http://schemas.openxmlformats.org/officeDocument/2006/extended-properties" xmlns:vt="http://schemas.openxmlformats.org/officeDocument/2006/docPropsVTypes">
  <Template>Skolverket 2020 blue</Template>
  <TotalTime>7</TotalTime>
  <Words>688</Words>
  <Application>Microsoft Office PowerPoint</Application>
  <PresentationFormat>Bildspel på skärmen (16:9)</PresentationFormat>
  <Paragraphs>85</Paragraphs>
  <Slides>3</Slides>
  <Notes>3</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3</vt:i4>
      </vt:variant>
    </vt:vector>
  </HeadingPairs>
  <TitlesOfParts>
    <vt:vector size="11" baseType="lpstr">
      <vt:lpstr>Arial</vt:lpstr>
      <vt:lpstr>Calibri</vt:lpstr>
      <vt:lpstr>source sans pro</vt:lpstr>
      <vt:lpstr>source sans pro</vt:lpstr>
      <vt:lpstr>Source Sans Pro Semibold</vt:lpstr>
      <vt:lpstr>Systemtypsnitt</vt:lpstr>
      <vt:lpstr>Times New Roman</vt:lpstr>
      <vt:lpstr>Office-tema</vt:lpstr>
      <vt:lpstr>PowerPoint-presentation</vt:lpstr>
      <vt:lpstr>The National Agency for  Education</vt:lpstr>
      <vt:lpstr>National Agency for  Education priorities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Ingrid Lindskog</dc:creator>
  <cp:lastModifiedBy>Anna Westerholm</cp:lastModifiedBy>
  <cp:revision>3</cp:revision>
  <dcterms:created xsi:type="dcterms:W3CDTF">2022-04-20T05:46:00Z</dcterms:created>
  <dcterms:modified xsi:type="dcterms:W3CDTF">2022-04-25T07:51:52Z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0x010100C99A5812EC654640AAF0FBDB42E081DB</vt:lpwstr>
  </property>
</Properties>
</file>